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6"/>
  </p:notesMasterIdLst>
  <p:sldIdLst>
    <p:sldId id="256" r:id="rId2"/>
    <p:sldId id="257" r:id="rId3"/>
    <p:sldId id="292" r:id="rId4"/>
    <p:sldId id="291" r:id="rId5"/>
    <p:sldId id="258" r:id="rId6"/>
    <p:sldId id="259" r:id="rId7"/>
    <p:sldId id="260" r:id="rId8"/>
    <p:sldId id="261" r:id="rId9"/>
    <p:sldId id="262" r:id="rId10"/>
    <p:sldId id="263" r:id="rId11"/>
    <p:sldId id="265" r:id="rId12"/>
    <p:sldId id="266" r:id="rId13"/>
    <p:sldId id="264"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9" r:id="rId33"/>
    <p:sldId id="287" r:id="rId34"/>
    <p:sldId id="288" r:id="rId35"/>
    <p:sldId id="285" r:id="rId36"/>
    <p:sldId id="286" r:id="rId37"/>
    <p:sldId id="290"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415" r:id="rId57"/>
    <p:sldId id="367" r:id="rId58"/>
    <p:sldId id="570" r:id="rId59"/>
    <p:sldId id="571" r:id="rId60"/>
    <p:sldId id="368" r:id="rId61"/>
    <p:sldId id="369" r:id="rId62"/>
    <p:sldId id="370" r:id="rId63"/>
    <p:sldId id="371" r:id="rId64"/>
    <p:sldId id="372" r:id="rId65"/>
    <p:sldId id="373" r:id="rId66"/>
    <p:sldId id="374" r:id="rId67"/>
    <p:sldId id="375" r:id="rId68"/>
    <p:sldId id="376" r:id="rId69"/>
    <p:sldId id="377" r:id="rId70"/>
    <p:sldId id="388" r:id="rId71"/>
    <p:sldId id="378" r:id="rId72"/>
    <p:sldId id="379" r:id="rId73"/>
    <p:sldId id="380" r:id="rId74"/>
    <p:sldId id="381" r:id="rId75"/>
    <p:sldId id="382" r:id="rId76"/>
    <p:sldId id="383" r:id="rId77"/>
    <p:sldId id="567" r:id="rId78"/>
    <p:sldId id="384" r:id="rId79"/>
    <p:sldId id="406" r:id="rId80"/>
    <p:sldId id="385" r:id="rId81"/>
    <p:sldId id="386" r:id="rId82"/>
    <p:sldId id="566" r:id="rId83"/>
    <p:sldId id="390" r:id="rId84"/>
    <p:sldId id="391" r:id="rId85"/>
    <p:sldId id="392" r:id="rId86"/>
    <p:sldId id="393" r:id="rId87"/>
    <p:sldId id="394" r:id="rId88"/>
    <p:sldId id="407" r:id="rId89"/>
    <p:sldId id="395" r:id="rId90"/>
    <p:sldId id="397" r:id="rId91"/>
    <p:sldId id="398" r:id="rId92"/>
    <p:sldId id="401" r:id="rId93"/>
    <p:sldId id="400" r:id="rId94"/>
    <p:sldId id="530" r:id="rId95"/>
    <p:sldId id="389" r:id="rId96"/>
    <p:sldId id="458" r:id="rId97"/>
    <p:sldId id="510" r:id="rId98"/>
    <p:sldId id="524" r:id="rId99"/>
    <p:sldId id="525" r:id="rId100"/>
    <p:sldId id="526" r:id="rId101"/>
    <p:sldId id="527" r:id="rId102"/>
    <p:sldId id="528" r:id="rId103"/>
    <p:sldId id="529" r:id="rId104"/>
    <p:sldId id="569" r:id="rId105"/>
    <p:sldId id="531" r:id="rId106"/>
    <p:sldId id="532" r:id="rId107"/>
    <p:sldId id="533" r:id="rId108"/>
    <p:sldId id="534" r:id="rId109"/>
    <p:sldId id="535" r:id="rId110"/>
    <p:sldId id="536" r:id="rId111"/>
    <p:sldId id="537" r:id="rId112"/>
    <p:sldId id="538" r:id="rId113"/>
    <p:sldId id="539" r:id="rId114"/>
    <p:sldId id="540" r:id="rId115"/>
    <p:sldId id="541" r:id="rId116"/>
    <p:sldId id="572" r:id="rId117"/>
    <p:sldId id="573" r:id="rId118"/>
    <p:sldId id="574" r:id="rId119"/>
    <p:sldId id="575" r:id="rId120"/>
    <p:sldId id="350" r:id="rId121"/>
    <p:sldId id="351" r:id="rId122"/>
    <p:sldId id="353" r:id="rId123"/>
    <p:sldId id="355" r:id="rId124"/>
    <p:sldId id="584" r:id="rId125"/>
    <p:sldId id="467" r:id="rId126"/>
    <p:sldId id="468" r:id="rId127"/>
    <p:sldId id="472" r:id="rId128"/>
    <p:sldId id="469" r:id="rId129"/>
    <p:sldId id="470" r:id="rId130"/>
    <p:sldId id="471" r:id="rId131"/>
    <p:sldId id="473" r:id="rId132"/>
    <p:sldId id="474" r:id="rId133"/>
    <p:sldId id="475" r:id="rId134"/>
    <p:sldId id="476" r:id="rId135"/>
    <p:sldId id="477" r:id="rId136"/>
    <p:sldId id="478" r:id="rId137"/>
    <p:sldId id="479" r:id="rId138"/>
    <p:sldId id="490" r:id="rId139"/>
    <p:sldId id="480" r:id="rId140"/>
    <p:sldId id="481" r:id="rId141"/>
    <p:sldId id="483" r:id="rId142"/>
    <p:sldId id="484" r:id="rId143"/>
    <p:sldId id="485" r:id="rId144"/>
    <p:sldId id="486" r:id="rId145"/>
    <p:sldId id="487" r:id="rId146"/>
    <p:sldId id="491" r:id="rId147"/>
    <p:sldId id="488" r:id="rId148"/>
    <p:sldId id="489" r:id="rId149"/>
    <p:sldId id="586" r:id="rId150"/>
    <p:sldId id="587" r:id="rId151"/>
    <p:sldId id="588" r:id="rId152"/>
    <p:sldId id="585" r:id="rId153"/>
    <p:sldId id="589" r:id="rId154"/>
    <p:sldId id="642" r:id="rId155"/>
    <p:sldId id="643" r:id="rId156"/>
    <p:sldId id="644" r:id="rId157"/>
    <p:sldId id="645" r:id="rId158"/>
    <p:sldId id="646" r:id="rId159"/>
    <p:sldId id="647" r:id="rId160"/>
    <p:sldId id="648" r:id="rId161"/>
    <p:sldId id="649" r:id="rId162"/>
    <p:sldId id="650" r:id="rId163"/>
    <p:sldId id="464" r:id="rId164"/>
    <p:sldId id="652" r:id="rId165"/>
    <p:sldId id="653" r:id="rId166"/>
    <p:sldId id="463" r:id="rId167"/>
    <p:sldId id="654" r:id="rId168"/>
    <p:sldId id="655" r:id="rId169"/>
    <p:sldId id="656" r:id="rId170"/>
    <p:sldId id="657" r:id="rId171"/>
    <p:sldId id="658" r:id="rId172"/>
    <p:sldId id="659" r:id="rId173"/>
    <p:sldId id="660" r:id="rId174"/>
    <p:sldId id="661" r:id="rId175"/>
    <p:sldId id="662" r:id="rId176"/>
    <p:sldId id="663" r:id="rId177"/>
    <p:sldId id="521" r:id="rId178"/>
    <p:sldId id="664" r:id="rId179"/>
    <p:sldId id="665" r:id="rId180"/>
    <p:sldId id="666" r:id="rId181"/>
    <p:sldId id="667" r:id="rId182"/>
    <p:sldId id="668" r:id="rId183"/>
    <p:sldId id="511" r:id="rId184"/>
    <p:sldId id="512" r:id="rId185"/>
    <p:sldId id="513" r:id="rId186"/>
    <p:sldId id="514" r:id="rId187"/>
    <p:sldId id="515" r:id="rId188"/>
    <p:sldId id="516" r:id="rId189"/>
    <p:sldId id="517" r:id="rId190"/>
    <p:sldId id="518" r:id="rId191"/>
    <p:sldId id="519" r:id="rId192"/>
    <p:sldId id="520" r:id="rId193"/>
    <p:sldId id="509" r:id="rId194"/>
    <p:sldId id="669"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7" autoAdjust="0"/>
  </p:normalViewPr>
  <p:slideViewPr>
    <p:cSldViewPr snapToGrid="0">
      <p:cViewPr varScale="1">
        <p:scale>
          <a:sx n="70" d="100"/>
          <a:sy n="70"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notesMaster" Target="notesMasters/notesMaster1.xml"/><Relationship Id="rId20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7AB8C-81F1-4FA2-B5E6-17005F8728C8}" type="datetimeFigureOut">
              <a:rPr lang="en-US" smtClean="0"/>
              <a:t>4/2/2024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18C5E-8372-478F-ABF3-7A8645452BB7}" type="slidenum">
              <a:rPr lang="en-US" smtClean="0"/>
              <a:t>‹#›</a:t>
            </a:fld>
            <a:endParaRPr lang="en-US" dirty="0"/>
          </a:p>
        </p:txBody>
      </p:sp>
    </p:spTree>
    <p:extLst>
      <p:ext uri="{BB962C8B-B14F-4D97-AF65-F5344CB8AC3E}">
        <p14:creationId xmlns:p14="http://schemas.microsoft.com/office/powerpoint/2010/main" val="721080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0000" lnSpcReduction="20000"/>
          </a:bodyPr>
          <a:lstStyle/>
          <a:p>
            <a:pPr>
              <a:defRPr/>
            </a:pPr>
            <a:r>
              <a:rPr lang="en-US" dirty="0"/>
              <a:t>No manual handling activity is completely safe but using the HSE manual handling assessment charts as part of a well thought out risk assessment, will reduce the risks from manual handling activities.</a:t>
            </a:r>
          </a:p>
          <a:p>
            <a:pPr>
              <a:defRPr/>
            </a:pPr>
            <a:endParaRPr lang="en-US" b="1" dirty="0"/>
          </a:p>
          <a:p>
            <a:pPr>
              <a:defRPr/>
            </a:pPr>
            <a:r>
              <a:rPr lang="en-US" b="1" dirty="0"/>
              <a:t>The Task:-</a:t>
            </a:r>
          </a:p>
          <a:p>
            <a:pPr>
              <a:defRPr/>
            </a:pPr>
            <a:r>
              <a:rPr lang="en-US" dirty="0"/>
              <a:t>does it involve twisting, stooping, bending, excessive travel, pushing, pulling or precise positioning of the load, sudden movement, inadequate rest or recovery periods, team handling or seated work?</a:t>
            </a:r>
          </a:p>
          <a:p>
            <a:pPr>
              <a:defRPr/>
            </a:pPr>
            <a:endParaRPr lang="en-US" b="1" dirty="0"/>
          </a:p>
          <a:p>
            <a:pPr>
              <a:defRPr/>
            </a:pPr>
            <a:r>
              <a:rPr lang="en-US" b="1" dirty="0"/>
              <a:t>The Individual:- </a:t>
            </a:r>
          </a:p>
          <a:p>
            <a:pPr>
              <a:defRPr/>
            </a:pPr>
            <a:r>
              <a:rPr lang="en-US" dirty="0"/>
              <a:t>Does the individual require unusual strength or height, are they pregnant, disabled or suffer from a health problem, or require specialist knowledge or training? </a:t>
            </a:r>
          </a:p>
          <a:p>
            <a:pPr>
              <a:defRPr/>
            </a:pPr>
            <a:endParaRPr lang="en-US" b="1" dirty="0"/>
          </a:p>
          <a:p>
            <a:pPr>
              <a:defRPr/>
            </a:pPr>
            <a:r>
              <a:rPr lang="en-US" b="1" dirty="0"/>
              <a:t>The Load:-</a:t>
            </a:r>
          </a:p>
          <a:p>
            <a:pPr>
              <a:defRPr/>
            </a:pPr>
            <a:r>
              <a:rPr lang="en-US" dirty="0"/>
              <a:t>Is the load heavy, unwieldy, difficult to grasp, sharp, hot, cold, difficult to grip, are the contents likely to move or shift? </a:t>
            </a:r>
          </a:p>
          <a:p>
            <a:pPr>
              <a:defRPr/>
            </a:pPr>
            <a:endParaRPr lang="en-US" b="1" dirty="0"/>
          </a:p>
          <a:p>
            <a:pPr>
              <a:defRPr/>
            </a:pPr>
            <a:r>
              <a:rPr lang="en-US" b="1" dirty="0"/>
              <a:t>Environment:-</a:t>
            </a:r>
          </a:p>
          <a:p>
            <a:pPr>
              <a:defRPr/>
            </a:pPr>
            <a:r>
              <a:rPr lang="en-US" dirty="0"/>
              <a:t>Space constraints, uneven, slippery or unstable floors, and variations in floor levels extremely hot cold or humid, poor lighting, poor ventilation, gusty winds, clothing or PPE that restricts movement? </a:t>
            </a:r>
          </a:p>
          <a:p>
            <a:pPr>
              <a:defRPr/>
            </a:pPr>
            <a:endParaRPr lang="en-US" b="1" i="1" dirty="0"/>
          </a:p>
          <a:p>
            <a:pPr>
              <a:defRPr/>
            </a:pPr>
            <a:r>
              <a:rPr lang="en-US" b="1" i="1" dirty="0"/>
              <a:t>The Manual Handling Operations Regulations 1992 </a:t>
            </a:r>
          </a:p>
          <a:p>
            <a:pPr>
              <a:defRPr/>
            </a:pPr>
            <a:r>
              <a:rPr lang="en-US" dirty="0"/>
              <a:t/>
            </a:r>
            <a:br>
              <a:rPr lang="en-US" dirty="0"/>
            </a:br>
            <a:r>
              <a:rPr lang="en-US" dirty="0"/>
              <a:t>These regulations require employers to establish a clear hierarchy of measures to be taken by both the employer and employees.</a:t>
            </a:r>
          </a:p>
          <a:p>
            <a:pPr>
              <a:defRPr/>
            </a:pPr>
            <a:r>
              <a:rPr lang="en-US" b="1" dirty="0"/>
              <a:t>The employer should</a:t>
            </a:r>
            <a:r>
              <a:rPr lang="en-US" dirty="0"/>
              <a:t>:</a:t>
            </a:r>
          </a:p>
          <a:p>
            <a:pPr marL="230955" indent="-230955">
              <a:buFont typeface="+mj-lt"/>
              <a:buAutoNum type="arabicPeriod"/>
              <a:defRPr/>
            </a:pPr>
            <a:r>
              <a:rPr lang="en-US" dirty="0"/>
              <a:t>avoid the need for hazardous manual handling as far as is reasonably practicable by considering alternative ways of working, e.g. automation or mechanization </a:t>
            </a:r>
          </a:p>
          <a:p>
            <a:pPr marL="230955" indent="-230955">
              <a:buFont typeface="+mj-lt"/>
              <a:buAutoNum type="arabicPeriod"/>
              <a:defRPr/>
            </a:pPr>
            <a:r>
              <a:rPr lang="en-US" dirty="0"/>
              <a:t>assess the risks of injury from hazardous manual handling that cannot be avoided. This can be done in-house to find out ways of making the work easier, less risky and less physically demanding </a:t>
            </a:r>
          </a:p>
          <a:p>
            <a:pPr marL="230955" indent="-230955">
              <a:buFont typeface="+mj-lt"/>
              <a:buAutoNum type="arabicPeriod"/>
              <a:defRPr/>
            </a:pPr>
            <a:r>
              <a:rPr lang="en-US" dirty="0"/>
              <a:t>reduce the risk of injury to the lowest level reasonably practicable. This means to reduce risks until the cost of further precautions in time, money or trouble would be too great in proportion to the benefits.</a:t>
            </a:r>
          </a:p>
          <a:p>
            <a:pPr marL="230955" indent="-230955">
              <a:defRPr/>
            </a:pPr>
            <a:r>
              <a:rPr lang="en-US" b="1" dirty="0"/>
              <a:t>The employee should:</a:t>
            </a:r>
          </a:p>
          <a:p>
            <a:pPr marL="230955" indent="-230955">
              <a:buFont typeface="+mj-lt"/>
              <a:buAutoNum type="arabicPeriod"/>
              <a:defRPr/>
            </a:pPr>
            <a:r>
              <a:rPr lang="en-US" dirty="0"/>
              <a:t>follow appropriate systems of work laid down for their safety </a:t>
            </a:r>
          </a:p>
          <a:p>
            <a:pPr marL="230955" indent="-230955">
              <a:buFont typeface="+mj-lt"/>
              <a:buAutoNum type="arabicPeriod"/>
              <a:defRPr/>
            </a:pPr>
            <a:r>
              <a:rPr lang="en-US" dirty="0"/>
              <a:t>make proper use of equipment provided for their safety </a:t>
            </a:r>
          </a:p>
          <a:p>
            <a:pPr marL="230955" indent="-230955">
              <a:buFont typeface="+mj-lt"/>
              <a:buAutoNum type="arabicPeriod"/>
              <a:defRPr/>
            </a:pPr>
            <a:r>
              <a:rPr lang="en-US" dirty="0"/>
              <a:t>co-operate with their employer on health and safety matters </a:t>
            </a:r>
          </a:p>
          <a:p>
            <a:pPr marL="230955" indent="-230955">
              <a:buFont typeface="+mj-lt"/>
              <a:buAutoNum type="arabicPeriod"/>
              <a:defRPr/>
            </a:pPr>
            <a:r>
              <a:rPr lang="en-US" dirty="0"/>
              <a:t>inform the employer if they identify hazardous manual handling activities </a:t>
            </a:r>
          </a:p>
          <a:p>
            <a:pPr marL="230955" indent="-230955">
              <a:buFont typeface="+mj-lt"/>
              <a:buAutoNum type="arabicPeriod"/>
              <a:defRPr/>
            </a:pPr>
            <a:r>
              <a:rPr lang="en-US" dirty="0"/>
              <a:t>take care to ensure their activities do not put others at risk.</a:t>
            </a:r>
          </a:p>
        </p:txBody>
      </p:sp>
      <p:sp>
        <p:nvSpPr>
          <p:cNvPr id="4" name="Slide Number Placeholder 3"/>
          <p:cNvSpPr>
            <a:spLocks noGrp="1"/>
          </p:cNvSpPr>
          <p:nvPr>
            <p:ph type="sldNum" sz="quarter" idx="5"/>
          </p:nvPr>
        </p:nvSpPr>
        <p:spPr/>
        <p:txBody>
          <a:bodyPr/>
          <a:lstStyle/>
          <a:p>
            <a:pPr>
              <a:defRPr/>
            </a:pPr>
            <a:fld id="{3C82BBD2-7DA0-4CEB-81B1-19B4F43A8358}" type="slidenum">
              <a:rPr lang="en-US" smtClean="0"/>
              <a:pPr>
                <a:defRPr/>
              </a:pPr>
              <a:t>120</a:t>
            </a:fld>
            <a:endParaRPr lang="en-US" dirty="0"/>
          </a:p>
        </p:txBody>
      </p:sp>
    </p:spTree>
    <p:extLst>
      <p:ext uri="{BB962C8B-B14F-4D97-AF65-F5344CB8AC3E}">
        <p14:creationId xmlns:p14="http://schemas.microsoft.com/office/powerpoint/2010/main" val="356219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615879" indent="-615879">
              <a:lnSpc>
                <a:spcPct val="90000"/>
              </a:lnSpc>
              <a:defRPr/>
            </a:pPr>
            <a:r>
              <a:rPr lang="en-US" dirty="0"/>
              <a:t>Heavy</a:t>
            </a:r>
          </a:p>
          <a:p>
            <a:pPr marL="615879" indent="-615879">
              <a:lnSpc>
                <a:spcPct val="90000"/>
              </a:lnSpc>
              <a:defRPr/>
            </a:pPr>
            <a:r>
              <a:rPr lang="en-US" dirty="0"/>
              <a:t>Bulky/unwieldy</a:t>
            </a:r>
          </a:p>
          <a:p>
            <a:pPr marL="615879" indent="-615879">
              <a:lnSpc>
                <a:spcPct val="90000"/>
              </a:lnSpc>
              <a:defRPr/>
            </a:pPr>
            <a:r>
              <a:rPr lang="en-US" dirty="0"/>
              <a:t>Difficult to grasp </a:t>
            </a:r>
          </a:p>
          <a:p>
            <a:pPr marL="615879" indent="-615879">
              <a:lnSpc>
                <a:spcPct val="90000"/>
              </a:lnSpc>
              <a:defRPr/>
            </a:pPr>
            <a:r>
              <a:rPr lang="en-US" dirty="0"/>
              <a:t>Unstable </a:t>
            </a:r>
          </a:p>
          <a:p>
            <a:pPr marL="615879" indent="-615879">
              <a:lnSpc>
                <a:spcPct val="90000"/>
              </a:lnSpc>
              <a:defRPr/>
            </a:pPr>
            <a:r>
              <a:rPr lang="en-US" dirty="0"/>
              <a:t>Contents liable to shift </a:t>
            </a:r>
          </a:p>
          <a:p>
            <a:pPr marL="615879" indent="-615879">
              <a:lnSpc>
                <a:spcPct val="90000"/>
              </a:lnSpc>
              <a:defRPr/>
            </a:pPr>
            <a:r>
              <a:rPr lang="en-US" dirty="0"/>
              <a:t>Hot</a:t>
            </a:r>
          </a:p>
          <a:p>
            <a:pPr marL="615879" indent="-615879">
              <a:lnSpc>
                <a:spcPct val="90000"/>
              </a:lnSpc>
              <a:defRPr/>
            </a:pPr>
            <a:r>
              <a:rPr lang="en-US" dirty="0"/>
              <a:t>Sharp </a:t>
            </a:r>
          </a:p>
          <a:p>
            <a:pPr marL="615879" indent="-615879">
              <a:lnSpc>
                <a:spcPct val="90000"/>
              </a:lnSpc>
              <a:defRPr/>
            </a:pPr>
            <a:r>
              <a:rPr lang="en-US" dirty="0"/>
              <a:t>Dangerous </a:t>
            </a:r>
          </a:p>
          <a:p>
            <a:pPr>
              <a:defRPr/>
            </a:pPr>
            <a:endParaRPr lang="en-US" dirty="0"/>
          </a:p>
        </p:txBody>
      </p:sp>
      <p:sp>
        <p:nvSpPr>
          <p:cNvPr id="4" name="Slide Number Placeholder 3"/>
          <p:cNvSpPr>
            <a:spLocks noGrp="1"/>
          </p:cNvSpPr>
          <p:nvPr>
            <p:ph type="sldNum" sz="quarter" idx="5"/>
          </p:nvPr>
        </p:nvSpPr>
        <p:spPr/>
        <p:txBody>
          <a:bodyPr/>
          <a:lstStyle/>
          <a:p>
            <a:pPr>
              <a:defRPr/>
            </a:pPr>
            <a:fld id="{C839A7DF-1926-4EC1-A9D7-DED6A5AB2235}" type="slidenum">
              <a:rPr lang="en-US" smtClean="0"/>
              <a:pPr>
                <a:defRPr/>
              </a:pPr>
              <a:t>121</a:t>
            </a:fld>
            <a:endParaRPr lang="en-US" dirty="0"/>
          </a:p>
        </p:txBody>
      </p:sp>
    </p:spTree>
    <p:extLst>
      <p:ext uri="{BB962C8B-B14F-4D97-AF65-F5344CB8AC3E}">
        <p14:creationId xmlns:p14="http://schemas.microsoft.com/office/powerpoint/2010/main" val="1927221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615879" indent="-615879">
              <a:lnSpc>
                <a:spcPct val="80000"/>
              </a:lnSpc>
              <a:defRPr/>
            </a:pPr>
            <a:r>
              <a:rPr lang="en-US" dirty="0"/>
              <a:t>Holding the load away from the trunk </a:t>
            </a:r>
          </a:p>
          <a:p>
            <a:pPr marL="615879" indent="-615879">
              <a:lnSpc>
                <a:spcPct val="80000"/>
              </a:lnSpc>
              <a:defRPr/>
            </a:pPr>
            <a:r>
              <a:rPr lang="en-US" dirty="0"/>
              <a:t>Twisting the trunk </a:t>
            </a:r>
          </a:p>
          <a:p>
            <a:pPr marL="615879" indent="-615879">
              <a:lnSpc>
                <a:spcPct val="80000"/>
              </a:lnSpc>
              <a:defRPr/>
            </a:pPr>
            <a:r>
              <a:rPr lang="en-US" dirty="0"/>
              <a:t>Stooping </a:t>
            </a:r>
          </a:p>
          <a:p>
            <a:pPr marL="615879" indent="-615879">
              <a:lnSpc>
                <a:spcPct val="80000"/>
              </a:lnSpc>
              <a:defRPr/>
            </a:pPr>
            <a:r>
              <a:rPr lang="en-US" dirty="0"/>
              <a:t>Reaching upwards </a:t>
            </a:r>
          </a:p>
          <a:p>
            <a:pPr marL="615879" indent="-615879">
              <a:lnSpc>
                <a:spcPct val="80000"/>
              </a:lnSpc>
              <a:defRPr/>
            </a:pPr>
            <a:r>
              <a:rPr lang="en-US" dirty="0"/>
              <a:t>Excessive lifting or lowering distances </a:t>
            </a:r>
          </a:p>
          <a:p>
            <a:pPr marL="615879" indent="-615879">
              <a:lnSpc>
                <a:spcPct val="80000"/>
              </a:lnSpc>
              <a:defRPr/>
            </a:pPr>
            <a:r>
              <a:rPr lang="en-US" dirty="0"/>
              <a:t>Handling whilst seated </a:t>
            </a:r>
          </a:p>
          <a:p>
            <a:pPr marL="615879" indent="-615879">
              <a:lnSpc>
                <a:spcPct val="80000"/>
              </a:lnSpc>
              <a:defRPr/>
            </a:pPr>
            <a:r>
              <a:rPr lang="en-US" dirty="0"/>
              <a:t>Excessive carrying distances </a:t>
            </a:r>
          </a:p>
          <a:p>
            <a:pPr marL="615879" indent="-615879">
              <a:lnSpc>
                <a:spcPct val="80000"/>
              </a:lnSpc>
              <a:defRPr/>
            </a:pPr>
            <a:r>
              <a:rPr lang="en-US" dirty="0"/>
              <a:t>Excessive pushing or pulling of the load </a:t>
            </a:r>
          </a:p>
          <a:p>
            <a:pPr marL="615879" indent="-615879">
              <a:lnSpc>
                <a:spcPct val="80000"/>
              </a:lnSpc>
              <a:defRPr/>
            </a:pPr>
            <a:r>
              <a:rPr lang="en-US" dirty="0"/>
              <a:t>Repetitive handling </a:t>
            </a:r>
          </a:p>
          <a:p>
            <a:pPr marL="615879" indent="-615879">
              <a:lnSpc>
                <a:spcPct val="80000"/>
              </a:lnSpc>
              <a:defRPr/>
            </a:pPr>
            <a:r>
              <a:rPr lang="en-US" dirty="0"/>
              <a:t>Insufficient rest or recovery periods </a:t>
            </a:r>
          </a:p>
          <a:p>
            <a:pPr marL="615879" indent="-615879">
              <a:lnSpc>
                <a:spcPct val="80000"/>
              </a:lnSpc>
              <a:defRPr/>
            </a:pPr>
            <a:r>
              <a:rPr lang="en-US" dirty="0"/>
              <a:t>Work rate imposed by a process </a:t>
            </a:r>
          </a:p>
          <a:p>
            <a:pPr marL="615879" indent="-615879">
              <a:lnSpc>
                <a:spcPct val="80000"/>
              </a:lnSpc>
              <a:defRPr/>
            </a:pPr>
            <a:r>
              <a:rPr lang="en-US" dirty="0"/>
              <a:t>Team handling </a:t>
            </a:r>
          </a:p>
          <a:p>
            <a:pPr>
              <a:defRPr/>
            </a:pPr>
            <a:endParaRPr lang="en-US" dirty="0"/>
          </a:p>
        </p:txBody>
      </p:sp>
      <p:sp>
        <p:nvSpPr>
          <p:cNvPr id="4" name="Slide Number Placeholder 3"/>
          <p:cNvSpPr>
            <a:spLocks noGrp="1"/>
          </p:cNvSpPr>
          <p:nvPr>
            <p:ph type="sldNum" sz="quarter" idx="5"/>
          </p:nvPr>
        </p:nvSpPr>
        <p:spPr/>
        <p:txBody>
          <a:bodyPr/>
          <a:lstStyle/>
          <a:p>
            <a:pPr>
              <a:defRPr/>
            </a:pPr>
            <a:fld id="{279B3443-5C28-4A7B-8CE3-4F751B0F5F44}" type="slidenum">
              <a:rPr lang="en-US" smtClean="0"/>
              <a:pPr>
                <a:defRPr/>
              </a:pPr>
              <a:t>122</a:t>
            </a:fld>
            <a:endParaRPr lang="en-US" dirty="0"/>
          </a:p>
        </p:txBody>
      </p:sp>
    </p:spTree>
    <p:extLst>
      <p:ext uri="{BB962C8B-B14F-4D97-AF65-F5344CB8AC3E}">
        <p14:creationId xmlns:p14="http://schemas.microsoft.com/office/powerpoint/2010/main" val="903897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a:t>This will form the basis of your manual handling risk</a:t>
            </a:r>
          </a:p>
          <a:p>
            <a:pPr>
              <a:defRPr/>
            </a:pPr>
            <a:r>
              <a:rPr lang="en-US" dirty="0"/>
              <a:t>assessment and you should concentrate on:</a:t>
            </a:r>
          </a:p>
          <a:p>
            <a:pPr>
              <a:defRPr/>
            </a:pPr>
            <a:endParaRPr lang="en-US" dirty="0"/>
          </a:p>
          <a:p>
            <a:pPr marL="230955" indent="-230955">
              <a:buFont typeface="+mj-lt"/>
              <a:buAutoNum type="arabicPeriod"/>
              <a:defRPr/>
            </a:pPr>
            <a:r>
              <a:rPr lang="en-US" dirty="0"/>
              <a:t>the handling tasks they are doing;</a:t>
            </a:r>
          </a:p>
          <a:p>
            <a:pPr marL="230955" indent="-230955">
              <a:buFont typeface="+mj-lt"/>
              <a:buAutoNum type="arabicPeriod"/>
              <a:defRPr/>
            </a:pPr>
            <a:r>
              <a:rPr lang="en-US" dirty="0"/>
              <a:t>the loads they are lifting;</a:t>
            </a:r>
          </a:p>
          <a:p>
            <a:pPr marL="230955" indent="-230955">
              <a:buFont typeface="+mj-lt"/>
              <a:buAutoNum type="arabicPeriod"/>
              <a:defRPr/>
            </a:pPr>
            <a:r>
              <a:rPr lang="en-US" dirty="0"/>
              <a:t>the environment they are working in;</a:t>
            </a:r>
          </a:p>
          <a:p>
            <a:pPr marL="230955" indent="-230955">
              <a:buFont typeface="+mj-lt"/>
              <a:buAutoNum type="arabicPeriod"/>
              <a:defRPr/>
            </a:pPr>
            <a:r>
              <a:rPr lang="en-US" dirty="0"/>
              <a:t>the individual capabilities of each worker.</a:t>
            </a:r>
          </a:p>
          <a:p>
            <a:pPr marL="230955" indent="-230955">
              <a:buFont typeface="+mj-lt"/>
              <a:buAutoNum type="arabicPeriod"/>
              <a:defRPr/>
            </a:pPr>
            <a:endParaRPr lang="en-US" dirty="0"/>
          </a:p>
          <a:p>
            <a:pPr>
              <a:lnSpc>
                <a:spcPct val="90000"/>
              </a:lnSpc>
              <a:defRPr/>
            </a:pPr>
            <a:endParaRPr lang="en-GB" dirty="0"/>
          </a:p>
          <a:p>
            <a:pPr>
              <a:lnSpc>
                <a:spcPct val="90000"/>
              </a:lnSpc>
              <a:defRPr/>
            </a:pPr>
            <a:r>
              <a:rPr lang="en-GB" dirty="0"/>
              <a:t>Risk Reduction:</a:t>
            </a:r>
          </a:p>
          <a:p>
            <a:pPr>
              <a:lnSpc>
                <a:spcPct val="90000"/>
              </a:lnSpc>
              <a:defRPr/>
            </a:pPr>
            <a:r>
              <a:rPr lang="en-GB" dirty="0"/>
              <a:t>Mechanical assistance</a:t>
            </a:r>
          </a:p>
          <a:p>
            <a:pPr>
              <a:lnSpc>
                <a:spcPct val="90000"/>
              </a:lnSpc>
              <a:defRPr/>
            </a:pPr>
            <a:r>
              <a:rPr lang="en-GB" dirty="0"/>
              <a:t>Organisation of work system, work station or task</a:t>
            </a:r>
          </a:p>
          <a:p>
            <a:pPr>
              <a:lnSpc>
                <a:spcPct val="90000"/>
              </a:lnSpc>
              <a:defRPr/>
            </a:pPr>
            <a:r>
              <a:rPr lang="en-GB" dirty="0"/>
              <a:t>Changes to the load</a:t>
            </a:r>
          </a:p>
          <a:p>
            <a:pPr>
              <a:lnSpc>
                <a:spcPct val="90000"/>
              </a:lnSpc>
              <a:defRPr/>
            </a:pPr>
            <a:r>
              <a:rPr lang="en-GB" dirty="0"/>
              <a:t>Changes to the work environment</a:t>
            </a:r>
          </a:p>
          <a:p>
            <a:pPr>
              <a:lnSpc>
                <a:spcPct val="90000"/>
              </a:lnSpc>
              <a:defRPr/>
            </a:pPr>
            <a:r>
              <a:rPr lang="en-GB" dirty="0"/>
              <a:t>Proper design of pushing and pulling tasks</a:t>
            </a:r>
          </a:p>
          <a:p>
            <a:pPr marL="230955" indent="-230955">
              <a:buFont typeface="+mj-lt"/>
              <a:buAutoNum type="arabicPeriod"/>
              <a:defRPr/>
            </a:pPr>
            <a:endParaRPr lang="en-US" dirty="0"/>
          </a:p>
        </p:txBody>
      </p:sp>
      <p:sp>
        <p:nvSpPr>
          <p:cNvPr id="4" name="Slide Number Placeholder 3"/>
          <p:cNvSpPr>
            <a:spLocks noGrp="1"/>
          </p:cNvSpPr>
          <p:nvPr>
            <p:ph type="sldNum" sz="quarter" idx="5"/>
          </p:nvPr>
        </p:nvSpPr>
        <p:spPr/>
        <p:txBody>
          <a:bodyPr/>
          <a:lstStyle/>
          <a:p>
            <a:pPr>
              <a:defRPr/>
            </a:pPr>
            <a:fld id="{19997150-9C6B-4490-81E8-8FEFFA1E584A}" type="slidenum">
              <a:rPr lang="en-US" smtClean="0"/>
              <a:pPr>
                <a:defRPr/>
              </a:pPr>
              <a:t>123</a:t>
            </a:fld>
            <a:endParaRPr lang="en-US" dirty="0"/>
          </a:p>
        </p:txBody>
      </p:sp>
    </p:spTree>
    <p:extLst>
      <p:ext uri="{BB962C8B-B14F-4D97-AF65-F5344CB8AC3E}">
        <p14:creationId xmlns:p14="http://schemas.microsoft.com/office/powerpoint/2010/main" val="3723895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1F52F3-7F59-4B48-8EBD-B7F65291E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A28E479-3F35-4B50-B9A5-6B5687825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BBA201BF-56AA-4F9E-B168-E6318829162B}"/>
              </a:ext>
            </a:extLst>
          </p:cNvPr>
          <p:cNvSpPr>
            <a:spLocks noGrp="1"/>
          </p:cNvSpPr>
          <p:nvPr>
            <p:ph type="dt" sz="half" idx="10"/>
          </p:nvPr>
        </p:nvSpPr>
        <p:spPr/>
        <p:txBody>
          <a:bodyPr/>
          <a:lstStyle/>
          <a:p>
            <a:fld id="{5EFF05CD-FE11-4A19-BE4B-53C3BE300D1A}" type="datetimeFigureOut">
              <a:rPr lang="en-US" smtClean="0"/>
              <a:t>4/2/2024</a:t>
            </a:fld>
            <a:endParaRPr lang="en-US" dirty="0"/>
          </a:p>
        </p:txBody>
      </p:sp>
      <p:sp>
        <p:nvSpPr>
          <p:cNvPr id="5" name="Footer Placeholder 4">
            <a:extLst>
              <a:ext uri="{FF2B5EF4-FFF2-40B4-BE49-F238E27FC236}">
                <a16:creationId xmlns="" xmlns:a16="http://schemas.microsoft.com/office/drawing/2014/main" id="{8005CDB7-D470-4CFE-A5C7-1026B17027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C422E626-DC8E-4FFF-AE04-09DFA3F696A1}"/>
              </a:ext>
            </a:extLst>
          </p:cNvPr>
          <p:cNvSpPr>
            <a:spLocks noGrp="1"/>
          </p:cNvSpPr>
          <p:nvPr>
            <p:ph type="sldNum" sz="quarter" idx="12"/>
          </p:nvPr>
        </p:nvSpPr>
        <p:spPr/>
        <p:txBody>
          <a:bodyPr/>
          <a:lstStyle/>
          <a:p>
            <a:fld id="{0D5A5F71-5705-49FB-83DA-2F7D2CCF3176}" type="slidenum">
              <a:rPr lang="en-US" smtClean="0"/>
              <a:t>‹#›</a:t>
            </a:fld>
            <a:endParaRPr lang="en-US" dirty="0"/>
          </a:p>
        </p:txBody>
      </p:sp>
    </p:spTree>
    <p:extLst>
      <p:ext uri="{BB962C8B-B14F-4D97-AF65-F5344CB8AC3E}">
        <p14:creationId xmlns:p14="http://schemas.microsoft.com/office/powerpoint/2010/main" val="3727424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5DED67-726F-40F8-803F-D31ECBDFF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088932C-9A57-4420-A10F-292FEAEC93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BEBDE9F-270F-42E8-BF88-5D47F600CE89}"/>
              </a:ext>
            </a:extLst>
          </p:cNvPr>
          <p:cNvSpPr>
            <a:spLocks noGrp="1"/>
          </p:cNvSpPr>
          <p:nvPr>
            <p:ph type="dt" sz="half" idx="10"/>
          </p:nvPr>
        </p:nvSpPr>
        <p:spPr/>
        <p:txBody>
          <a:bodyPr/>
          <a:lstStyle/>
          <a:p>
            <a:fld id="{5EFF05CD-FE11-4A19-BE4B-53C3BE300D1A}" type="datetimeFigureOut">
              <a:rPr lang="en-US" smtClean="0"/>
              <a:t>4/2/2024</a:t>
            </a:fld>
            <a:endParaRPr lang="en-US" dirty="0"/>
          </a:p>
        </p:txBody>
      </p:sp>
      <p:sp>
        <p:nvSpPr>
          <p:cNvPr id="5" name="Footer Placeholder 4">
            <a:extLst>
              <a:ext uri="{FF2B5EF4-FFF2-40B4-BE49-F238E27FC236}">
                <a16:creationId xmlns="" xmlns:a16="http://schemas.microsoft.com/office/drawing/2014/main" id="{DD502452-778C-4396-B11D-E16474C9FF4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81190AC9-FFF0-4241-8D84-ACAAF47655D5}"/>
              </a:ext>
            </a:extLst>
          </p:cNvPr>
          <p:cNvSpPr>
            <a:spLocks noGrp="1"/>
          </p:cNvSpPr>
          <p:nvPr>
            <p:ph type="sldNum" sz="quarter" idx="12"/>
          </p:nvPr>
        </p:nvSpPr>
        <p:spPr/>
        <p:txBody>
          <a:bodyPr/>
          <a:lstStyle/>
          <a:p>
            <a:fld id="{0D5A5F71-5705-49FB-83DA-2F7D2CCF3176}" type="slidenum">
              <a:rPr lang="en-US" smtClean="0"/>
              <a:t>‹#›</a:t>
            </a:fld>
            <a:endParaRPr lang="en-US" dirty="0"/>
          </a:p>
        </p:txBody>
      </p:sp>
    </p:spTree>
    <p:extLst>
      <p:ext uri="{BB962C8B-B14F-4D97-AF65-F5344CB8AC3E}">
        <p14:creationId xmlns:p14="http://schemas.microsoft.com/office/powerpoint/2010/main" val="2370084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A78EEA0-F192-4B85-8CB5-A77702280B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721BAAB-A06F-43D2-B27D-5F19E5E88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C639183-4522-4619-9079-9301BC3CD414}"/>
              </a:ext>
            </a:extLst>
          </p:cNvPr>
          <p:cNvSpPr>
            <a:spLocks noGrp="1"/>
          </p:cNvSpPr>
          <p:nvPr>
            <p:ph type="dt" sz="half" idx="10"/>
          </p:nvPr>
        </p:nvSpPr>
        <p:spPr/>
        <p:txBody>
          <a:bodyPr/>
          <a:lstStyle/>
          <a:p>
            <a:fld id="{5EFF05CD-FE11-4A19-BE4B-53C3BE300D1A}" type="datetimeFigureOut">
              <a:rPr lang="en-US" smtClean="0"/>
              <a:t>4/2/2024</a:t>
            </a:fld>
            <a:endParaRPr lang="en-US" dirty="0"/>
          </a:p>
        </p:txBody>
      </p:sp>
      <p:sp>
        <p:nvSpPr>
          <p:cNvPr id="5" name="Footer Placeholder 4">
            <a:extLst>
              <a:ext uri="{FF2B5EF4-FFF2-40B4-BE49-F238E27FC236}">
                <a16:creationId xmlns="" xmlns:a16="http://schemas.microsoft.com/office/drawing/2014/main" id="{B0973501-EF19-4C81-A59F-0461FF4DBD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0C3CA324-31CD-497C-9B08-35118AD07FB6}"/>
              </a:ext>
            </a:extLst>
          </p:cNvPr>
          <p:cNvSpPr>
            <a:spLocks noGrp="1"/>
          </p:cNvSpPr>
          <p:nvPr>
            <p:ph type="sldNum" sz="quarter" idx="12"/>
          </p:nvPr>
        </p:nvSpPr>
        <p:spPr/>
        <p:txBody>
          <a:bodyPr/>
          <a:lstStyle/>
          <a:p>
            <a:fld id="{0D5A5F71-5705-49FB-83DA-2F7D2CCF3176}" type="slidenum">
              <a:rPr lang="en-US" smtClean="0"/>
              <a:t>‹#›</a:t>
            </a:fld>
            <a:endParaRPr lang="en-US" dirty="0"/>
          </a:p>
        </p:txBody>
      </p:sp>
    </p:spTree>
    <p:extLst>
      <p:ext uri="{BB962C8B-B14F-4D97-AF65-F5344CB8AC3E}">
        <p14:creationId xmlns:p14="http://schemas.microsoft.com/office/powerpoint/2010/main" val="3652506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9635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1B8D5F-3C95-4848-9BD3-F18E75C917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EEC3069-08BD-463A-BF3A-B1559B59B3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42B5D95-172E-4FF7-821A-30881A3EA29C}"/>
              </a:ext>
            </a:extLst>
          </p:cNvPr>
          <p:cNvSpPr>
            <a:spLocks noGrp="1"/>
          </p:cNvSpPr>
          <p:nvPr>
            <p:ph type="dt" sz="half" idx="10"/>
          </p:nvPr>
        </p:nvSpPr>
        <p:spPr/>
        <p:txBody>
          <a:bodyPr/>
          <a:lstStyle/>
          <a:p>
            <a:fld id="{5EFF05CD-FE11-4A19-BE4B-53C3BE300D1A}" type="datetimeFigureOut">
              <a:rPr lang="en-US" smtClean="0"/>
              <a:t>4/2/2024</a:t>
            </a:fld>
            <a:endParaRPr lang="en-US" dirty="0"/>
          </a:p>
        </p:txBody>
      </p:sp>
      <p:sp>
        <p:nvSpPr>
          <p:cNvPr id="5" name="Footer Placeholder 4">
            <a:extLst>
              <a:ext uri="{FF2B5EF4-FFF2-40B4-BE49-F238E27FC236}">
                <a16:creationId xmlns="" xmlns:a16="http://schemas.microsoft.com/office/drawing/2014/main" id="{47786FA5-3008-48C2-B98C-DA8BAF971F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6C082DCA-6785-443A-AE73-03257EE6D355}"/>
              </a:ext>
            </a:extLst>
          </p:cNvPr>
          <p:cNvSpPr>
            <a:spLocks noGrp="1"/>
          </p:cNvSpPr>
          <p:nvPr>
            <p:ph type="sldNum" sz="quarter" idx="12"/>
          </p:nvPr>
        </p:nvSpPr>
        <p:spPr/>
        <p:txBody>
          <a:bodyPr/>
          <a:lstStyle/>
          <a:p>
            <a:fld id="{0D5A5F71-5705-49FB-83DA-2F7D2CCF3176}" type="slidenum">
              <a:rPr lang="en-US" smtClean="0"/>
              <a:t>‹#›</a:t>
            </a:fld>
            <a:endParaRPr lang="en-US" dirty="0"/>
          </a:p>
        </p:txBody>
      </p:sp>
    </p:spTree>
    <p:extLst>
      <p:ext uri="{BB962C8B-B14F-4D97-AF65-F5344CB8AC3E}">
        <p14:creationId xmlns:p14="http://schemas.microsoft.com/office/powerpoint/2010/main" val="564666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197648-4E2E-4031-8D0C-FB9437F8DA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6939418A-D528-4940-A229-837E427921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106D901C-3B0F-4E92-942B-7E0117014E1C}"/>
              </a:ext>
            </a:extLst>
          </p:cNvPr>
          <p:cNvSpPr>
            <a:spLocks noGrp="1"/>
          </p:cNvSpPr>
          <p:nvPr>
            <p:ph type="dt" sz="half" idx="10"/>
          </p:nvPr>
        </p:nvSpPr>
        <p:spPr/>
        <p:txBody>
          <a:bodyPr/>
          <a:lstStyle/>
          <a:p>
            <a:fld id="{5EFF05CD-FE11-4A19-BE4B-53C3BE300D1A}" type="datetimeFigureOut">
              <a:rPr lang="en-US" smtClean="0"/>
              <a:t>4/2/2024</a:t>
            </a:fld>
            <a:endParaRPr lang="en-US" dirty="0"/>
          </a:p>
        </p:txBody>
      </p:sp>
      <p:sp>
        <p:nvSpPr>
          <p:cNvPr id="5" name="Footer Placeholder 4">
            <a:extLst>
              <a:ext uri="{FF2B5EF4-FFF2-40B4-BE49-F238E27FC236}">
                <a16:creationId xmlns="" xmlns:a16="http://schemas.microsoft.com/office/drawing/2014/main" id="{F900B93E-78FB-40B0-9D56-8CA1F24E8F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CF782910-FB95-4707-AADC-43933D7454CF}"/>
              </a:ext>
            </a:extLst>
          </p:cNvPr>
          <p:cNvSpPr>
            <a:spLocks noGrp="1"/>
          </p:cNvSpPr>
          <p:nvPr>
            <p:ph type="sldNum" sz="quarter" idx="12"/>
          </p:nvPr>
        </p:nvSpPr>
        <p:spPr/>
        <p:txBody>
          <a:bodyPr/>
          <a:lstStyle/>
          <a:p>
            <a:fld id="{0D5A5F71-5705-49FB-83DA-2F7D2CCF3176}" type="slidenum">
              <a:rPr lang="en-US" smtClean="0"/>
              <a:t>‹#›</a:t>
            </a:fld>
            <a:endParaRPr lang="en-US" dirty="0"/>
          </a:p>
        </p:txBody>
      </p:sp>
    </p:spTree>
    <p:extLst>
      <p:ext uri="{BB962C8B-B14F-4D97-AF65-F5344CB8AC3E}">
        <p14:creationId xmlns:p14="http://schemas.microsoft.com/office/powerpoint/2010/main" val="3969885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51175F-ECE3-4A18-8FFE-916D36F49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1016E26-20A0-4DCB-B754-0247D34B21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80032D57-3B1C-43D1-BD36-3703786499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9C6248B9-F589-4E55-A367-1A41FFE7A42E}"/>
              </a:ext>
            </a:extLst>
          </p:cNvPr>
          <p:cNvSpPr>
            <a:spLocks noGrp="1"/>
          </p:cNvSpPr>
          <p:nvPr>
            <p:ph type="dt" sz="half" idx="10"/>
          </p:nvPr>
        </p:nvSpPr>
        <p:spPr/>
        <p:txBody>
          <a:bodyPr/>
          <a:lstStyle/>
          <a:p>
            <a:fld id="{5EFF05CD-FE11-4A19-BE4B-53C3BE300D1A}" type="datetimeFigureOut">
              <a:rPr lang="en-US" smtClean="0"/>
              <a:t>4/2/2024</a:t>
            </a:fld>
            <a:endParaRPr lang="en-US" dirty="0"/>
          </a:p>
        </p:txBody>
      </p:sp>
      <p:sp>
        <p:nvSpPr>
          <p:cNvPr id="6" name="Footer Placeholder 5">
            <a:extLst>
              <a:ext uri="{FF2B5EF4-FFF2-40B4-BE49-F238E27FC236}">
                <a16:creationId xmlns="" xmlns:a16="http://schemas.microsoft.com/office/drawing/2014/main" id="{BF1F83D8-A594-494F-B258-E1A68CFA581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DA5E446A-F93D-4874-9215-26BCCD29AF93}"/>
              </a:ext>
            </a:extLst>
          </p:cNvPr>
          <p:cNvSpPr>
            <a:spLocks noGrp="1"/>
          </p:cNvSpPr>
          <p:nvPr>
            <p:ph type="sldNum" sz="quarter" idx="12"/>
          </p:nvPr>
        </p:nvSpPr>
        <p:spPr/>
        <p:txBody>
          <a:bodyPr/>
          <a:lstStyle/>
          <a:p>
            <a:fld id="{0D5A5F71-5705-49FB-83DA-2F7D2CCF3176}" type="slidenum">
              <a:rPr lang="en-US" smtClean="0"/>
              <a:t>‹#›</a:t>
            </a:fld>
            <a:endParaRPr lang="en-US" dirty="0"/>
          </a:p>
        </p:txBody>
      </p:sp>
    </p:spTree>
    <p:extLst>
      <p:ext uri="{BB962C8B-B14F-4D97-AF65-F5344CB8AC3E}">
        <p14:creationId xmlns:p14="http://schemas.microsoft.com/office/powerpoint/2010/main" val="819937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D98B42-BC56-4C45-84C2-51D41C2E52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368CE3B5-CF19-47B3-B1AF-79D55459EC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162259B7-616F-42C0-8207-B58459B169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91DFBD69-35F6-4AC9-A669-8687E230D7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EE68D30-DB3C-42B6-B7E1-AC8D504E54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56E7D43-AED9-45AD-9A5B-B37CA19C28E5}"/>
              </a:ext>
            </a:extLst>
          </p:cNvPr>
          <p:cNvSpPr>
            <a:spLocks noGrp="1"/>
          </p:cNvSpPr>
          <p:nvPr>
            <p:ph type="dt" sz="half" idx="10"/>
          </p:nvPr>
        </p:nvSpPr>
        <p:spPr/>
        <p:txBody>
          <a:bodyPr/>
          <a:lstStyle/>
          <a:p>
            <a:fld id="{5EFF05CD-FE11-4A19-BE4B-53C3BE300D1A}" type="datetimeFigureOut">
              <a:rPr lang="en-US" smtClean="0"/>
              <a:t>4/2/2024</a:t>
            </a:fld>
            <a:endParaRPr lang="en-US" dirty="0"/>
          </a:p>
        </p:txBody>
      </p:sp>
      <p:sp>
        <p:nvSpPr>
          <p:cNvPr id="8" name="Footer Placeholder 7">
            <a:extLst>
              <a:ext uri="{FF2B5EF4-FFF2-40B4-BE49-F238E27FC236}">
                <a16:creationId xmlns="" xmlns:a16="http://schemas.microsoft.com/office/drawing/2014/main" id="{68C2C64F-46B4-4DF8-8764-DAD86732CCF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C3704008-1DFF-411F-979D-902EC9AB4066}"/>
              </a:ext>
            </a:extLst>
          </p:cNvPr>
          <p:cNvSpPr>
            <a:spLocks noGrp="1"/>
          </p:cNvSpPr>
          <p:nvPr>
            <p:ph type="sldNum" sz="quarter" idx="12"/>
          </p:nvPr>
        </p:nvSpPr>
        <p:spPr/>
        <p:txBody>
          <a:bodyPr/>
          <a:lstStyle/>
          <a:p>
            <a:fld id="{0D5A5F71-5705-49FB-83DA-2F7D2CCF3176}" type="slidenum">
              <a:rPr lang="en-US" smtClean="0"/>
              <a:t>‹#›</a:t>
            </a:fld>
            <a:endParaRPr lang="en-US" dirty="0"/>
          </a:p>
        </p:txBody>
      </p:sp>
    </p:spTree>
    <p:extLst>
      <p:ext uri="{BB962C8B-B14F-4D97-AF65-F5344CB8AC3E}">
        <p14:creationId xmlns:p14="http://schemas.microsoft.com/office/powerpoint/2010/main" val="312519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D16C63-0050-4174-84E0-976860C17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13F4DAEE-E7A0-466A-B48B-2BFA2DF2DD27}"/>
              </a:ext>
            </a:extLst>
          </p:cNvPr>
          <p:cNvSpPr>
            <a:spLocks noGrp="1"/>
          </p:cNvSpPr>
          <p:nvPr>
            <p:ph type="dt" sz="half" idx="10"/>
          </p:nvPr>
        </p:nvSpPr>
        <p:spPr/>
        <p:txBody>
          <a:bodyPr/>
          <a:lstStyle/>
          <a:p>
            <a:fld id="{5EFF05CD-FE11-4A19-BE4B-53C3BE300D1A}" type="datetimeFigureOut">
              <a:rPr lang="en-US" smtClean="0"/>
              <a:t>4/2/2024</a:t>
            </a:fld>
            <a:endParaRPr lang="en-US" dirty="0"/>
          </a:p>
        </p:txBody>
      </p:sp>
      <p:sp>
        <p:nvSpPr>
          <p:cNvPr id="4" name="Footer Placeholder 3">
            <a:extLst>
              <a:ext uri="{FF2B5EF4-FFF2-40B4-BE49-F238E27FC236}">
                <a16:creationId xmlns="" xmlns:a16="http://schemas.microsoft.com/office/drawing/2014/main" id="{AABD5415-FC93-4354-AC71-6FAA047A25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5D5071D8-F814-47F2-B90D-58F60E78C6AE}"/>
              </a:ext>
            </a:extLst>
          </p:cNvPr>
          <p:cNvSpPr>
            <a:spLocks noGrp="1"/>
          </p:cNvSpPr>
          <p:nvPr>
            <p:ph type="sldNum" sz="quarter" idx="12"/>
          </p:nvPr>
        </p:nvSpPr>
        <p:spPr/>
        <p:txBody>
          <a:bodyPr/>
          <a:lstStyle/>
          <a:p>
            <a:fld id="{0D5A5F71-5705-49FB-83DA-2F7D2CCF3176}" type="slidenum">
              <a:rPr lang="en-US" smtClean="0"/>
              <a:t>‹#›</a:t>
            </a:fld>
            <a:endParaRPr lang="en-US" dirty="0"/>
          </a:p>
        </p:txBody>
      </p:sp>
    </p:spTree>
    <p:extLst>
      <p:ext uri="{BB962C8B-B14F-4D97-AF65-F5344CB8AC3E}">
        <p14:creationId xmlns:p14="http://schemas.microsoft.com/office/powerpoint/2010/main" val="282685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58733DC-0E56-4127-A4B3-DED99A2BADB2}"/>
              </a:ext>
            </a:extLst>
          </p:cNvPr>
          <p:cNvSpPr>
            <a:spLocks noGrp="1"/>
          </p:cNvSpPr>
          <p:nvPr>
            <p:ph type="dt" sz="half" idx="10"/>
          </p:nvPr>
        </p:nvSpPr>
        <p:spPr/>
        <p:txBody>
          <a:bodyPr/>
          <a:lstStyle/>
          <a:p>
            <a:fld id="{5EFF05CD-FE11-4A19-BE4B-53C3BE300D1A}" type="datetimeFigureOut">
              <a:rPr lang="en-US" smtClean="0"/>
              <a:t>4/2/2024</a:t>
            </a:fld>
            <a:endParaRPr lang="en-US" dirty="0"/>
          </a:p>
        </p:txBody>
      </p:sp>
      <p:sp>
        <p:nvSpPr>
          <p:cNvPr id="3" name="Footer Placeholder 2">
            <a:extLst>
              <a:ext uri="{FF2B5EF4-FFF2-40B4-BE49-F238E27FC236}">
                <a16:creationId xmlns="" xmlns:a16="http://schemas.microsoft.com/office/drawing/2014/main" id="{10F3183D-95E5-429A-BC35-FD3898466FD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7F8BA58E-DFBA-4712-9F89-AAA32104F3D3}"/>
              </a:ext>
            </a:extLst>
          </p:cNvPr>
          <p:cNvSpPr>
            <a:spLocks noGrp="1"/>
          </p:cNvSpPr>
          <p:nvPr>
            <p:ph type="sldNum" sz="quarter" idx="12"/>
          </p:nvPr>
        </p:nvSpPr>
        <p:spPr/>
        <p:txBody>
          <a:bodyPr/>
          <a:lstStyle/>
          <a:p>
            <a:fld id="{0D5A5F71-5705-49FB-83DA-2F7D2CCF3176}" type="slidenum">
              <a:rPr lang="en-US" smtClean="0"/>
              <a:t>‹#›</a:t>
            </a:fld>
            <a:endParaRPr lang="en-US" dirty="0"/>
          </a:p>
        </p:txBody>
      </p:sp>
    </p:spTree>
    <p:extLst>
      <p:ext uri="{BB962C8B-B14F-4D97-AF65-F5344CB8AC3E}">
        <p14:creationId xmlns:p14="http://schemas.microsoft.com/office/powerpoint/2010/main" val="3202100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1E8592-BD06-4833-9108-969B0391E2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541CB65-A83A-4ACB-AEDD-F1732C602D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E46B28A1-DBEC-42EC-8AC2-16103A5D28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5411A4C-D446-47C5-B192-6666D5866ECA}"/>
              </a:ext>
            </a:extLst>
          </p:cNvPr>
          <p:cNvSpPr>
            <a:spLocks noGrp="1"/>
          </p:cNvSpPr>
          <p:nvPr>
            <p:ph type="dt" sz="half" idx="10"/>
          </p:nvPr>
        </p:nvSpPr>
        <p:spPr/>
        <p:txBody>
          <a:bodyPr/>
          <a:lstStyle/>
          <a:p>
            <a:fld id="{5EFF05CD-FE11-4A19-BE4B-53C3BE300D1A}" type="datetimeFigureOut">
              <a:rPr lang="en-US" smtClean="0"/>
              <a:t>4/2/2024</a:t>
            </a:fld>
            <a:endParaRPr lang="en-US" dirty="0"/>
          </a:p>
        </p:txBody>
      </p:sp>
      <p:sp>
        <p:nvSpPr>
          <p:cNvPr id="6" name="Footer Placeholder 5">
            <a:extLst>
              <a:ext uri="{FF2B5EF4-FFF2-40B4-BE49-F238E27FC236}">
                <a16:creationId xmlns="" xmlns:a16="http://schemas.microsoft.com/office/drawing/2014/main" id="{D8168E0D-A635-407D-8CBE-DC4E9492A9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F3D0FFA1-25AE-424B-A3B7-38BF12B5502D}"/>
              </a:ext>
            </a:extLst>
          </p:cNvPr>
          <p:cNvSpPr>
            <a:spLocks noGrp="1"/>
          </p:cNvSpPr>
          <p:nvPr>
            <p:ph type="sldNum" sz="quarter" idx="12"/>
          </p:nvPr>
        </p:nvSpPr>
        <p:spPr/>
        <p:txBody>
          <a:bodyPr/>
          <a:lstStyle/>
          <a:p>
            <a:fld id="{0D5A5F71-5705-49FB-83DA-2F7D2CCF3176}" type="slidenum">
              <a:rPr lang="en-US" smtClean="0"/>
              <a:t>‹#›</a:t>
            </a:fld>
            <a:endParaRPr lang="en-US" dirty="0"/>
          </a:p>
        </p:txBody>
      </p:sp>
    </p:spTree>
    <p:extLst>
      <p:ext uri="{BB962C8B-B14F-4D97-AF65-F5344CB8AC3E}">
        <p14:creationId xmlns:p14="http://schemas.microsoft.com/office/powerpoint/2010/main" val="2113977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DF741D-AC62-4E87-A99A-B9ED58CAB8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232058A-04C0-4576-B3A2-EC1B691CB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 xmlns:a16="http://schemas.microsoft.com/office/drawing/2014/main" id="{B96E0940-254E-4D9F-AB9E-157E8307E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4EBA008-F871-4C5C-B779-E82A21DED6F4}"/>
              </a:ext>
            </a:extLst>
          </p:cNvPr>
          <p:cNvSpPr>
            <a:spLocks noGrp="1"/>
          </p:cNvSpPr>
          <p:nvPr>
            <p:ph type="dt" sz="half" idx="10"/>
          </p:nvPr>
        </p:nvSpPr>
        <p:spPr/>
        <p:txBody>
          <a:bodyPr/>
          <a:lstStyle/>
          <a:p>
            <a:fld id="{5EFF05CD-FE11-4A19-BE4B-53C3BE300D1A}" type="datetimeFigureOut">
              <a:rPr lang="en-US" smtClean="0"/>
              <a:t>4/2/2024</a:t>
            </a:fld>
            <a:endParaRPr lang="en-US" dirty="0"/>
          </a:p>
        </p:txBody>
      </p:sp>
      <p:sp>
        <p:nvSpPr>
          <p:cNvPr id="6" name="Footer Placeholder 5">
            <a:extLst>
              <a:ext uri="{FF2B5EF4-FFF2-40B4-BE49-F238E27FC236}">
                <a16:creationId xmlns="" xmlns:a16="http://schemas.microsoft.com/office/drawing/2014/main" id="{5E6D733E-19B4-40F6-844E-A2979BB0210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DC5AFD14-27A4-4C35-B574-8989B6755375}"/>
              </a:ext>
            </a:extLst>
          </p:cNvPr>
          <p:cNvSpPr>
            <a:spLocks noGrp="1"/>
          </p:cNvSpPr>
          <p:nvPr>
            <p:ph type="sldNum" sz="quarter" idx="12"/>
          </p:nvPr>
        </p:nvSpPr>
        <p:spPr/>
        <p:txBody>
          <a:bodyPr/>
          <a:lstStyle/>
          <a:p>
            <a:fld id="{0D5A5F71-5705-49FB-83DA-2F7D2CCF3176}" type="slidenum">
              <a:rPr lang="en-US" smtClean="0"/>
              <a:t>‹#›</a:t>
            </a:fld>
            <a:endParaRPr lang="en-US" dirty="0"/>
          </a:p>
        </p:txBody>
      </p:sp>
    </p:spTree>
    <p:extLst>
      <p:ext uri="{BB962C8B-B14F-4D97-AF65-F5344CB8AC3E}">
        <p14:creationId xmlns:p14="http://schemas.microsoft.com/office/powerpoint/2010/main" val="1939899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D7B9790-0388-462F-9D03-FDA6372964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6E43BDE-085F-4469-82CE-902AC1DDFF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0FE037D-2E66-4BAA-B1CD-C6E696EEE2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F05CD-FE11-4A19-BE4B-53C3BE300D1A}" type="datetimeFigureOut">
              <a:rPr lang="en-US" smtClean="0"/>
              <a:t>4/2/2024</a:t>
            </a:fld>
            <a:endParaRPr lang="en-US" dirty="0"/>
          </a:p>
        </p:txBody>
      </p:sp>
      <p:sp>
        <p:nvSpPr>
          <p:cNvPr id="5" name="Footer Placeholder 4">
            <a:extLst>
              <a:ext uri="{FF2B5EF4-FFF2-40B4-BE49-F238E27FC236}">
                <a16:creationId xmlns="" xmlns:a16="http://schemas.microsoft.com/office/drawing/2014/main" id="{F4DCA859-5F9B-4FB3-BA30-81A74D844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2081CA06-6C80-4001-9691-DF43196E13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5A5F71-5705-49FB-83DA-2F7D2CCF3176}" type="slidenum">
              <a:rPr lang="en-US" smtClean="0"/>
              <a:t>‹#›</a:t>
            </a:fld>
            <a:endParaRPr lang="en-US" dirty="0"/>
          </a:p>
        </p:txBody>
      </p:sp>
    </p:spTree>
    <p:extLst>
      <p:ext uri="{BB962C8B-B14F-4D97-AF65-F5344CB8AC3E}">
        <p14:creationId xmlns:p14="http://schemas.microsoft.com/office/powerpoint/2010/main" val="3362754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jpe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53.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54.jpe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1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7.xml"/><Relationship Id="rId4" Type="http://schemas.openxmlformats.org/officeDocument/2006/relationships/image" Target="../media/image170.jpeg"/></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2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jpeg"/><Relationship Id="rId7" Type="http://schemas.openxmlformats.org/officeDocument/2006/relationships/image" Target="../media/image181.jpeg"/><Relationship Id="rId2" Type="http://schemas.openxmlformats.org/officeDocument/2006/relationships/image" Target="../media/image176.jpeg"/><Relationship Id="rId1" Type="http://schemas.openxmlformats.org/officeDocument/2006/relationships/slideLayout" Target="../slideLayouts/slideLayout1.xml"/><Relationship Id="rId6" Type="http://schemas.openxmlformats.org/officeDocument/2006/relationships/image" Target="../media/image180.jpeg"/><Relationship Id="rId5" Type="http://schemas.openxmlformats.org/officeDocument/2006/relationships/image" Target="../media/image179.jpeg"/><Relationship Id="rId4" Type="http://schemas.openxmlformats.org/officeDocument/2006/relationships/image" Target="../media/image178.jpeg"/></Relationships>
</file>

<file path=ppt/slides/_rels/slide12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1.xml"/><Relationship Id="rId4" Type="http://schemas.openxmlformats.org/officeDocument/2006/relationships/image" Target="../media/image187.jpeg"/></Relationships>
</file>

<file path=ppt/slides/_rels/slide131.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1.xml"/><Relationship Id="rId4" Type="http://schemas.openxmlformats.org/officeDocument/2006/relationships/image" Target="../media/image191.jpeg"/></Relationships>
</file>

<file path=ppt/slides/_rels/slide133.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92.jpe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0.jpe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slideLayout" Target="../slideLayouts/slideLayout1.xml"/><Relationship Id="rId4" Type="http://schemas.openxmlformats.org/officeDocument/2006/relationships/image" Target="../media/image20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1.xml"/><Relationship Id="rId4" Type="http://schemas.openxmlformats.org/officeDocument/2006/relationships/image" Target="../media/image205.jpeg"/></Relationships>
</file>

<file path=ppt/slides/_rels/slide146.xml.rels><?xml version="1.0" encoding="UTF-8" standalone="yes"?>
<Relationships xmlns="http://schemas.openxmlformats.org/package/2006/relationships"><Relationship Id="rId3" Type="http://schemas.openxmlformats.org/officeDocument/2006/relationships/image" Target="../media/image207.jpeg"/><Relationship Id="rId7" Type="http://schemas.openxmlformats.org/officeDocument/2006/relationships/image" Target="../media/image211.jpeg"/><Relationship Id="rId2" Type="http://schemas.openxmlformats.org/officeDocument/2006/relationships/image" Target="../media/image206.jpeg"/><Relationship Id="rId1" Type="http://schemas.openxmlformats.org/officeDocument/2006/relationships/slideLayout" Target="../slideLayouts/slideLayout1.xml"/><Relationship Id="rId6" Type="http://schemas.openxmlformats.org/officeDocument/2006/relationships/image" Target="../media/image210.jpeg"/><Relationship Id="rId5" Type="http://schemas.openxmlformats.org/officeDocument/2006/relationships/image" Target="../media/image209.jpeg"/><Relationship Id="rId4" Type="http://schemas.openxmlformats.org/officeDocument/2006/relationships/image" Target="../media/image208.jpeg"/></Relationships>
</file>

<file path=ppt/slides/_rels/slide147.xml.rels><?xml version="1.0" encoding="UTF-8" standalone="yes"?>
<Relationships xmlns="http://schemas.openxmlformats.org/package/2006/relationships"><Relationship Id="rId3" Type="http://schemas.openxmlformats.org/officeDocument/2006/relationships/image" Target="../media/image213.jpeg"/><Relationship Id="rId7" Type="http://schemas.openxmlformats.org/officeDocument/2006/relationships/image" Target="../media/image217.jpeg"/><Relationship Id="rId2" Type="http://schemas.openxmlformats.org/officeDocument/2006/relationships/image" Target="../media/image212.jpeg"/><Relationship Id="rId1" Type="http://schemas.openxmlformats.org/officeDocument/2006/relationships/slideLayout" Target="../slideLayouts/slideLayout1.xml"/><Relationship Id="rId6" Type="http://schemas.openxmlformats.org/officeDocument/2006/relationships/image" Target="../media/image216.jpeg"/><Relationship Id="rId5" Type="http://schemas.openxmlformats.org/officeDocument/2006/relationships/image" Target="../media/image215.jpeg"/><Relationship Id="rId4" Type="http://schemas.openxmlformats.org/officeDocument/2006/relationships/image" Target="../media/image214.jpeg"/></Relationships>
</file>

<file path=ppt/slides/_rels/slide148.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22.jpeg"/></Relationships>
</file>

<file path=ppt/slides/_rels/slide151.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4.png"/><Relationship Id="rId1" Type="http://schemas.openxmlformats.org/officeDocument/2006/relationships/slideLayout" Target="../slideLayouts/slideLayout7.xml"/><Relationship Id="rId6" Type="http://schemas.openxmlformats.org/officeDocument/2006/relationships/image" Target="../media/image228.jpeg"/><Relationship Id="rId5" Type="http://schemas.openxmlformats.org/officeDocument/2006/relationships/image" Target="../media/image227.jpeg"/><Relationship Id="rId4" Type="http://schemas.openxmlformats.org/officeDocument/2006/relationships/image" Target="../media/image226.jpeg"/></Relationships>
</file>

<file path=ppt/slides/_rels/slide153.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hyperlink" Target="https://www.collinsdictionary.com/dictionary/english/equipment" TargetMode="External"/><Relationship Id="rId7" Type="http://schemas.openxmlformats.org/officeDocument/2006/relationships/hyperlink" Target="https://www.collinsdictionary.com/dictionary/english/knife" TargetMode="External"/><Relationship Id="rId2" Type="http://schemas.openxmlformats.org/officeDocument/2006/relationships/hyperlink" Target="https://www.collinsdictionary.com/dictionary/english/simple" TargetMode="External"/><Relationship Id="rId1" Type="http://schemas.openxmlformats.org/officeDocument/2006/relationships/slideLayout" Target="../slideLayouts/slideLayout7.xml"/><Relationship Id="rId6" Type="http://schemas.openxmlformats.org/officeDocument/2006/relationships/hyperlink" Target="https://www.collinsdictionary.com/dictionary/english/example" TargetMode="External"/><Relationship Id="rId11" Type="http://schemas.openxmlformats.org/officeDocument/2006/relationships/image" Target="../media/image227.jpeg"/><Relationship Id="rId5" Type="http://schemas.openxmlformats.org/officeDocument/2006/relationships/hyperlink" Target="https://www.collinsdictionary.com/dictionary/english/kind" TargetMode="External"/><Relationship Id="rId10" Type="http://schemas.openxmlformats.org/officeDocument/2006/relationships/image" Target="../media/image230.jpeg"/><Relationship Id="rId4" Type="http://schemas.openxmlformats.org/officeDocument/2006/relationships/hyperlink" Target="https://www.collinsdictionary.com/dictionary/english/hands" TargetMode="External"/><Relationship Id="rId9" Type="http://schemas.openxmlformats.org/officeDocument/2006/relationships/image" Target="../media/image2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31.png"/><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30.jpeg"/><Relationship Id="rId1" Type="http://schemas.openxmlformats.org/officeDocument/2006/relationships/slideLayout" Target="../slideLayouts/slideLayout1.xml"/><Relationship Id="rId4" Type="http://schemas.openxmlformats.org/officeDocument/2006/relationships/image" Target="../media/image225.jpe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image" Target="../media/image233.jpe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35.jpeg"/><Relationship Id="rId1" Type="http://schemas.openxmlformats.org/officeDocument/2006/relationships/slideLayout" Target="../slideLayouts/slideLayout1.xml"/><Relationship Id="rId5" Type="http://schemas.openxmlformats.org/officeDocument/2006/relationships/image" Target="../media/image227.jpeg"/><Relationship Id="rId4" Type="http://schemas.openxmlformats.org/officeDocument/2006/relationships/image" Target="../media/image236.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image" Target="../media/image237.jpe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image" Target="../media/image240.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image" Target="../media/image242.jpe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image" Target="../media/image243.png"/><Relationship Id="rId1" Type="http://schemas.openxmlformats.org/officeDocument/2006/relationships/slideLayout" Target="../slideLayouts/slideLayout12.xml"/><Relationship Id="rId4" Type="http://schemas.openxmlformats.org/officeDocument/2006/relationships/image" Target="../media/image241.emf"/></Relationships>
</file>

<file path=ppt/slides/_rels/slide168.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image" Target="../media/image245.jpeg"/><Relationship Id="rId1" Type="http://schemas.openxmlformats.org/officeDocument/2006/relationships/slideLayout" Target="../slideLayouts/slideLayout12.xml"/><Relationship Id="rId4" Type="http://schemas.openxmlformats.org/officeDocument/2006/relationships/image" Target="../media/image241.emf"/></Relationships>
</file>

<file path=ppt/slides/_rels/slide169.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image" Target="../media/image247.jpeg"/><Relationship Id="rId1" Type="http://schemas.openxmlformats.org/officeDocument/2006/relationships/slideLayout" Target="../slideLayouts/slideLayout12.xml"/><Relationship Id="rId4" Type="http://schemas.openxmlformats.org/officeDocument/2006/relationships/image" Target="../media/image241.emf"/></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image" Target="../media/image250.jpeg"/><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image" Target="../media/image253.jpe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255.jpeg"/><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257.jpeg"/><Relationship Id="rId2" Type="http://schemas.openxmlformats.org/officeDocument/2006/relationships/image" Target="../media/image256.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258.jpe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image" Target="../media/image259.jpe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image" Target="../media/image26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image" Target="../media/image263.jpeg"/><Relationship Id="rId1" Type="http://schemas.openxmlformats.org/officeDocument/2006/relationships/slideLayout" Target="../slideLayouts/slideLayout12.xml"/><Relationship Id="rId4" Type="http://schemas.openxmlformats.org/officeDocument/2006/relationships/image" Target="../media/image241.emf"/></Relationships>
</file>

<file path=ppt/slides/_rels/slide181.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267.jpeg"/><Relationship Id="rId7" Type="http://schemas.openxmlformats.org/officeDocument/2006/relationships/image" Target="../media/image270.emf"/><Relationship Id="rId2" Type="http://schemas.openxmlformats.org/officeDocument/2006/relationships/image" Target="../media/image266.png"/><Relationship Id="rId1" Type="http://schemas.openxmlformats.org/officeDocument/2006/relationships/slideLayout" Target="../slideLayouts/slideLayout12.xml"/><Relationship Id="rId6" Type="http://schemas.openxmlformats.org/officeDocument/2006/relationships/image" Target="../media/image241.emf"/><Relationship Id="rId5" Type="http://schemas.openxmlformats.org/officeDocument/2006/relationships/image" Target="../media/image269.jpeg"/><Relationship Id="rId4" Type="http://schemas.openxmlformats.org/officeDocument/2006/relationships/image" Target="../media/image268.jpeg"/></Relationships>
</file>

<file path=ppt/slides/_rels/slide184.xml.rels><?xml version="1.0" encoding="UTF-8" standalone="yes"?>
<Relationships xmlns="http://schemas.openxmlformats.org/package/2006/relationships"><Relationship Id="rId3" Type="http://schemas.openxmlformats.org/officeDocument/2006/relationships/image" Target="../media/image272.jpeg"/><Relationship Id="rId7" Type="http://schemas.openxmlformats.org/officeDocument/2006/relationships/image" Target="../media/image241.emf"/><Relationship Id="rId2" Type="http://schemas.openxmlformats.org/officeDocument/2006/relationships/image" Target="../media/image271.png"/><Relationship Id="rId1" Type="http://schemas.openxmlformats.org/officeDocument/2006/relationships/slideLayout" Target="../slideLayouts/slideLayout12.xml"/><Relationship Id="rId6" Type="http://schemas.openxmlformats.org/officeDocument/2006/relationships/image" Target="../media/image270.emf"/><Relationship Id="rId5" Type="http://schemas.openxmlformats.org/officeDocument/2006/relationships/image" Target="../media/image274.jpeg"/><Relationship Id="rId4" Type="http://schemas.openxmlformats.org/officeDocument/2006/relationships/image" Target="../media/image273.jpeg"/></Relationships>
</file>

<file path=ppt/slides/_rels/slide185.xml.rels><?xml version="1.0" encoding="UTF-8" standalone="yes"?>
<Relationships xmlns="http://schemas.openxmlformats.org/package/2006/relationships"><Relationship Id="rId3" Type="http://schemas.openxmlformats.org/officeDocument/2006/relationships/image" Target="../media/image276.jpeg"/><Relationship Id="rId7" Type="http://schemas.openxmlformats.org/officeDocument/2006/relationships/image" Target="../media/image270.emf"/><Relationship Id="rId2" Type="http://schemas.openxmlformats.org/officeDocument/2006/relationships/image" Target="../media/image275.png"/><Relationship Id="rId1" Type="http://schemas.openxmlformats.org/officeDocument/2006/relationships/slideLayout" Target="../slideLayouts/slideLayout12.xml"/><Relationship Id="rId6" Type="http://schemas.openxmlformats.org/officeDocument/2006/relationships/image" Target="../media/image241.emf"/><Relationship Id="rId5" Type="http://schemas.openxmlformats.org/officeDocument/2006/relationships/image" Target="../media/image278.jpeg"/><Relationship Id="rId4" Type="http://schemas.openxmlformats.org/officeDocument/2006/relationships/image" Target="../media/image277.jpeg"/></Relationships>
</file>

<file path=ppt/slides/_rels/slide186.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0.emf"/><Relationship Id="rId2" Type="http://schemas.openxmlformats.org/officeDocument/2006/relationships/image" Target="../media/image279.jpeg"/><Relationship Id="rId1" Type="http://schemas.openxmlformats.org/officeDocument/2006/relationships/slideLayout" Target="../slideLayouts/slideLayout12.xml"/><Relationship Id="rId6" Type="http://schemas.openxmlformats.org/officeDocument/2006/relationships/image" Target="../media/image241.emf"/><Relationship Id="rId5" Type="http://schemas.openxmlformats.org/officeDocument/2006/relationships/image" Target="../media/image282.jpeg"/><Relationship Id="rId4" Type="http://schemas.openxmlformats.org/officeDocument/2006/relationships/image" Target="../media/image281.jpeg"/></Relationships>
</file>

<file path=ppt/slides/_rels/slide187.xml.rels><?xml version="1.0" encoding="UTF-8" standalone="yes"?>
<Relationships xmlns="http://schemas.openxmlformats.org/package/2006/relationships"><Relationship Id="rId3" Type="http://schemas.openxmlformats.org/officeDocument/2006/relationships/image" Target="../media/image284.jpeg"/><Relationship Id="rId7" Type="http://schemas.openxmlformats.org/officeDocument/2006/relationships/image" Target="../media/image270.emf"/><Relationship Id="rId2" Type="http://schemas.openxmlformats.org/officeDocument/2006/relationships/image" Target="../media/image283.jpeg"/><Relationship Id="rId1" Type="http://schemas.openxmlformats.org/officeDocument/2006/relationships/slideLayout" Target="../slideLayouts/slideLayout12.xml"/><Relationship Id="rId6" Type="http://schemas.openxmlformats.org/officeDocument/2006/relationships/image" Target="../media/image241.emf"/><Relationship Id="rId5" Type="http://schemas.openxmlformats.org/officeDocument/2006/relationships/image" Target="../media/image286.jpeg"/><Relationship Id="rId4" Type="http://schemas.openxmlformats.org/officeDocument/2006/relationships/image" Target="../media/image285.jpeg"/></Relationships>
</file>

<file path=ppt/slides/_rels/slide188.xml.rels><?xml version="1.0" encoding="UTF-8" standalone="yes"?>
<Relationships xmlns="http://schemas.openxmlformats.org/package/2006/relationships"><Relationship Id="rId3" Type="http://schemas.openxmlformats.org/officeDocument/2006/relationships/image" Target="../media/image288.jpeg"/><Relationship Id="rId7" Type="http://schemas.openxmlformats.org/officeDocument/2006/relationships/image" Target="../media/image270.emf"/><Relationship Id="rId2" Type="http://schemas.openxmlformats.org/officeDocument/2006/relationships/image" Target="../media/image287.png"/><Relationship Id="rId1" Type="http://schemas.openxmlformats.org/officeDocument/2006/relationships/slideLayout" Target="../slideLayouts/slideLayout12.xml"/><Relationship Id="rId6" Type="http://schemas.openxmlformats.org/officeDocument/2006/relationships/image" Target="../media/image241.emf"/><Relationship Id="rId5" Type="http://schemas.openxmlformats.org/officeDocument/2006/relationships/image" Target="../media/image290.jpeg"/><Relationship Id="rId4" Type="http://schemas.openxmlformats.org/officeDocument/2006/relationships/image" Target="../media/image289.jpeg"/></Relationships>
</file>

<file path=ppt/slides/_rels/slide189.xml.rels><?xml version="1.0" encoding="UTF-8" standalone="yes"?>
<Relationships xmlns="http://schemas.openxmlformats.org/package/2006/relationships"><Relationship Id="rId3" Type="http://schemas.openxmlformats.org/officeDocument/2006/relationships/image" Target="../media/image292.jpeg"/><Relationship Id="rId7" Type="http://schemas.openxmlformats.org/officeDocument/2006/relationships/image" Target="../media/image270.emf"/><Relationship Id="rId2" Type="http://schemas.openxmlformats.org/officeDocument/2006/relationships/image" Target="../media/image291.jpeg"/><Relationship Id="rId1" Type="http://schemas.openxmlformats.org/officeDocument/2006/relationships/slideLayout" Target="../slideLayouts/slideLayout12.xml"/><Relationship Id="rId6" Type="http://schemas.openxmlformats.org/officeDocument/2006/relationships/image" Target="../media/image241.emf"/><Relationship Id="rId5" Type="http://schemas.openxmlformats.org/officeDocument/2006/relationships/image" Target="../media/image294.jpeg"/><Relationship Id="rId4" Type="http://schemas.openxmlformats.org/officeDocument/2006/relationships/image" Target="../media/image293.png"/></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296.jpeg"/><Relationship Id="rId7" Type="http://schemas.openxmlformats.org/officeDocument/2006/relationships/image" Target="../media/image270.emf"/><Relationship Id="rId2" Type="http://schemas.openxmlformats.org/officeDocument/2006/relationships/image" Target="../media/image295.jpeg"/><Relationship Id="rId1" Type="http://schemas.openxmlformats.org/officeDocument/2006/relationships/slideLayout" Target="../slideLayouts/slideLayout12.xml"/><Relationship Id="rId6" Type="http://schemas.openxmlformats.org/officeDocument/2006/relationships/image" Target="../media/image241.emf"/><Relationship Id="rId5" Type="http://schemas.openxmlformats.org/officeDocument/2006/relationships/image" Target="../media/image298.jpeg"/><Relationship Id="rId4" Type="http://schemas.openxmlformats.org/officeDocument/2006/relationships/image" Target="../media/image297.jpeg"/></Relationships>
</file>

<file path=ppt/slides/_rels/slide191.xml.rels><?xml version="1.0" encoding="UTF-8" standalone="yes"?>
<Relationships xmlns="http://schemas.openxmlformats.org/package/2006/relationships"><Relationship Id="rId3" Type="http://schemas.openxmlformats.org/officeDocument/2006/relationships/image" Target="../media/image300.png"/><Relationship Id="rId7" Type="http://schemas.openxmlformats.org/officeDocument/2006/relationships/image" Target="../media/image270.emf"/><Relationship Id="rId2" Type="http://schemas.openxmlformats.org/officeDocument/2006/relationships/image" Target="../media/image299.jpeg"/><Relationship Id="rId1" Type="http://schemas.openxmlformats.org/officeDocument/2006/relationships/slideLayout" Target="../slideLayouts/slideLayout12.xml"/><Relationship Id="rId6" Type="http://schemas.openxmlformats.org/officeDocument/2006/relationships/image" Target="../media/image241.emf"/><Relationship Id="rId5" Type="http://schemas.openxmlformats.org/officeDocument/2006/relationships/image" Target="../media/image302.jpeg"/><Relationship Id="rId4" Type="http://schemas.openxmlformats.org/officeDocument/2006/relationships/image" Target="../media/image301.jpeg"/></Relationships>
</file>

<file path=ppt/slides/_rels/slide192.xml.rels><?xml version="1.0" encoding="UTF-8" standalone="yes"?>
<Relationships xmlns="http://schemas.openxmlformats.org/package/2006/relationships"><Relationship Id="rId3" Type="http://schemas.openxmlformats.org/officeDocument/2006/relationships/image" Target="../media/image304.jpeg"/><Relationship Id="rId7" Type="http://schemas.openxmlformats.org/officeDocument/2006/relationships/image" Target="../media/image270.emf"/><Relationship Id="rId2" Type="http://schemas.openxmlformats.org/officeDocument/2006/relationships/image" Target="../media/image303.jpeg"/><Relationship Id="rId1" Type="http://schemas.openxmlformats.org/officeDocument/2006/relationships/slideLayout" Target="../slideLayouts/slideLayout12.xml"/><Relationship Id="rId6" Type="http://schemas.openxmlformats.org/officeDocument/2006/relationships/image" Target="../media/image241.emf"/><Relationship Id="rId5" Type="http://schemas.openxmlformats.org/officeDocument/2006/relationships/image" Target="../media/image306.jpeg"/><Relationship Id="rId4" Type="http://schemas.openxmlformats.org/officeDocument/2006/relationships/image" Target="../media/image305.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image" Target="../media/image30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wmf"/></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Engineering_drawing" TargetMode="External"/><Relationship Id="rId2" Type="http://schemas.openxmlformats.org/officeDocument/2006/relationships/hyperlink" Target="https://en.wikipedia.org/wiki/Metal" TargetMode="External"/><Relationship Id="rId1" Type="http://schemas.openxmlformats.org/officeDocument/2006/relationships/slideLayout" Target="../slideLayouts/slideLayout7.xml"/><Relationship Id="rId4" Type="http://schemas.openxmlformats.org/officeDocument/2006/relationships/hyperlink" Target="https://en.wikipedia.org/wiki/Automation"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jpeg"/></Relationships>
</file>

<file path=ppt/slides/_rels/slide49.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5.wmf"/><Relationship Id="rId5" Type="http://schemas.openxmlformats.org/officeDocument/2006/relationships/oleObject" Target="../embeddings/oleObject3.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eg"/></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5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5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xml"/><Relationship Id="rId5" Type="http://schemas.openxmlformats.org/officeDocument/2006/relationships/image" Target="../media/image92.jpeg"/><Relationship Id="rId4" Type="http://schemas.openxmlformats.org/officeDocument/2006/relationships/image" Target="../media/image91.jpeg"/></Relationships>
</file>

<file path=ppt/slides/_rels/slide7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3.jpeg"/><Relationship Id="rId1" Type="http://schemas.openxmlformats.org/officeDocument/2006/relationships/slideLayout" Target="../slideLayouts/slideLayout1.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13.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15.jpeg"/><Relationship Id="rId1" Type="http://schemas.openxmlformats.org/officeDocument/2006/relationships/slideLayout" Target="../slideLayouts/slideLayout1.xml"/><Relationship Id="rId4" Type="http://schemas.openxmlformats.org/officeDocument/2006/relationships/image" Target="../media/image116.jpe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1.xml"/><Relationship Id="rId4" Type="http://schemas.openxmlformats.org/officeDocument/2006/relationships/image" Target="../media/image119.jpeg"/></Relationships>
</file>

<file path=ppt/slides/_rels/slide9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wmf"/><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4000">
              <a:srgbClr val="8EB796"/>
            </a:gs>
            <a:gs pos="0">
              <a:schemeClr val="accent6"/>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1D07C5-9D78-46B6-80F8-7FC52A243842}"/>
              </a:ext>
            </a:extLst>
          </p:cNvPr>
          <p:cNvSpPr>
            <a:spLocks noGrp="1"/>
          </p:cNvSpPr>
          <p:nvPr>
            <p:ph type="ctrTitle"/>
          </p:nvPr>
        </p:nvSpPr>
        <p:spPr/>
        <p:txBody>
          <a:bodyPr/>
          <a:lstStyle/>
          <a:p>
            <a:r>
              <a:rPr lang="en-US" sz="4800" b="1" dirty="0" smtClean="0"/>
              <a:t>COURSE</a:t>
            </a:r>
            <a:endParaRPr lang="en-US" b="1" dirty="0"/>
          </a:p>
        </p:txBody>
      </p:sp>
      <p:sp>
        <p:nvSpPr>
          <p:cNvPr id="3" name="Subtitle 2">
            <a:extLst>
              <a:ext uri="{FF2B5EF4-FFF2-40B4-BE49-F238E27FC236}">
                <a16:creationId xmlns="" xmlns:a16="http://schemas.microsoft.com/office/drawing/2014/main" id="{099BDE34-26AF-41C4-A3BD-33204AF6C1F4}"/>
              </a:ext>
            </a:extLst>
          </p:cNvPr>
          <p:cNvSpPr>
            <a:spLocks noGrp="1"/>
          </p:cNvSpPr>
          <p:nvPr>
            <p:ph type="subTitle" idx="1"/>
          </p:nvPr>
        </p:nvSpPr>
        <p:spPr/>
        <p:txBody>
          <a:bodyPr>
            <a:normAutofit fontScale="85000" lnSpcReduction="20000"/>
          </a:bodyPr>
          <a:lstStyle/>
          <a:p>
            <a:r>
              <a:rPr lang="en-US" sz="4400" dirty="0"/>
              <a:t>SAFETY IN CONSTRUCTION </a:t>
            </a:r>
            <a:r>
              <a:rPr lang="en-US" sz="4400" dirty="0" smtClean="0"/>
              <a:t>INDUSTRY</a:t>
            </a:r>
          </a:p>
          <a:p>
            <a:endParaRPr lang="en-US" sz="4400" dirty="0"/>
          </a:p>
          <a:p>
            <a:r>
              <a:rPr lang="en-US" sz="4400" dirty="0" smtClean="0"/>
              <a:t>BSS –DIPLOMA &amp; Adv. Diploma</a:t>
            </a:r>
            <a:endParaRPr lang="en-US" sz="4400" dirty="0"/>
          </a:p>
        </p:txBody>
      </p:sp>
    </p:spTree>
    <p:extLst>
      <p:ext uri="{BB962C8B-B14F-4D97-AF65-F5344CB8AC3E}">
        <p14:creationId xmlns:p14="http://schemas.microsoft.com/office/powerpoint/2010/main" val="4191790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E91DD2D1-94B9-448F-AEA4-E059BA05CA62}"/>
              </a:ext>
            </a:extLst>
          </p:cNvPr>
          <p:cNvSpPr txBox="1">
            <a:spLocks noChangeArrowheads="1"/>
          </p:cNvSpPr>
          <p:nvPr/>
        </p:nvSpPr>
        <p:spPr>
          <a:xfrm>
            <a:off x="685800" y="3048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latin typeface="Arial" panose="020B0604020202020204" pitchFamily="34" charset="0"/>
              </a:rPr>
              <a:t>Hazardous Atmosphere</a:t>
            </a:r>
          </a:p>
        </p:txBody>
      </p:sp>
      <p:sp>
        <p:nvSpPr>
          <p:cNvPr id="3" name="Rectangle 4">
            <a:extLst>
              <a:ext uri="{FF2B5EF4-FFF2-40B4-BE49-F238E27FC236}">
                <a16:creationId xmlns="" xmlns:a16="http://schemas.microsoft.com/office/drawing/2014/main" id="{EE705E19-DC66-447A-A7C1-34833C80A4C2}"/>
              </a:ext>
            </a:extLst>
          </p:cNvPr>
          <p:cNvSpPr txBox="1">
            <a:spLocks noChangeArrowheads="1"/>
          </p:cNvSpPr>
          <p:nvPr/>
        </p:nvSpPr>
        <p:spPr>
          <a:xfrm>
            <a:off x="4552950" y="1752600"/>
            <a:ext cx="42672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onotype Sorts" pitchFamily="2" charset="2"/>
              <a:buNone/>
            </a:pPr>
            <a:r>
              <a:rPr lang="en-US" altLang="en-US" sz="2400" dirty="0"/>
              <a:t>Test excavations more than 4 feet before an employee enters the excavation for:</a:t>
            </a:r>
          </a:p>
          <a:p>
            <a:pPr marL="0" indent="0">
              <a:buFont typeface="Monotype Sorts" pitchFamily="2" charset="2"/>
              <a:buNone/>
            </a:pPr>
            <a:endParaRPr lang="en-US" altLang="en-US" sz="2400" dirty="0"/>
          </a:p>
          <a:p>
            <a:pPr lvl="1">
              <a:buClr>
                <a:srgbClr val="FF0000"/>
              </a:buClr>
              <a:buFont typeface="Wingdings" panose="05000000000000000000" pitchFamily="2" charset="2"/>
              <a:buChar char="v"/>
            </a:pPr>
            <a:r>
              <a:rPr lang="en-US" altLang="en-US" b="1" dirty="0"/>
              <a:t>Oxygen deficiency</a:t>
            </a:r>
          </a:p>
          <a:p>
            <a:pPr lvl="1">
              <a:buClr>
                <a:srgbClr val="FF0000"/>
              </a:buClr>
              <a:buFont typeface="Wingdings" panose="05000000000000000000" pitchFamily="2" charset="2"/>
              <a:buChar char="v"/>
            </a:pPr>
            <a:r>
              <a:rPr lang="en-US" altLang="en-US" b="1" dirty="0"/>
              <a:t>High combustible gas concentration</a:t>
            </a:r>
          </a:p>
          <a:p>
            <a:pPr lvl="1">
              <a:buClr>
                <a:srgbClr val="FF0000"/>
              </a:buClr>
              <a:buFont typeface="Wingdings" panose="05000000000000000000" pitchFamily="2" charset="2"/>
              <a:buChar char="v"/>
            </a:pPr>
            <a:r>
              <a:rPr lang="en-US" altLang="en-US" b="1" dirty="0"/>
              <a:t>High levels of other hazardous substances</a:t>
            </a:r>
          </a:p>
        </p:txBody>
      </p:sp>
      <p:pic>
        <p:nvPicPr>
          <p:cNvPr id="4" name="Picture 10">
            <a:extLst>
              <a:ext uri="{FF2B5EF4-FFF2-40B4-BE49-F238E27FC236}">
                <a16:creationId xmlns="" xmlns:a16="http://schemas.microsoft.com/office/drawing/2014/main" id="{6DD3CD91-3408-4CA6-A117-E58430C7BFA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47850"/>
            <a:ext cx="360045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0806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tretch/>
        </p:blipFill>
        <p:spPr>
          <a:xfrm>
            <a:off x="1981183" y="533402"/>
            <a:ext cx="3823440" cy="3960000"/>
          </a:xfrm>
          <a:prstGeom prst="rect">
            <a:avLst/>
          </a:prstGeom>
          <a:ln w="38100">
            <a:solidFill>
              <a:srgbClr val="C00000"/>
            </a:solidFill>
          </a:ln>
        </p:spPr>
      </p:pic>
      <p:sp>
        <p:nvSpPr>
          <p:cNvPr id="3" name="TextBox 2"/>
          <p:cNvSpPr txBox="1"/>
          <p:nvPr/>
        </p:nvSpPr>
        <p:spPr>
          <a:xfrm>
            <a:off x="2057400" y="4800601"/>
            <a:ext cx="3505200" cy="646331"/>
          </a:xfrm>
          <a:prstGeom prst="rect">
            <a:avLst/>
          </a:prstGeom>
          <a:solidFill>
            <a:schemeClr val="bg1"/>
          </a:solidFill>
          <a:ln>
            <a:solidFill>
              <a:srgbClr val="FF0000"/>
            </a:solidFill>
          </a:ln>
        </p:spPr>
        <p:txBody>
          <a:bodyPr wrap="square" rtlCol="0">
            <a:spAutoFit/>
          </a:bodyPr>
          <a:lstStyle>
            <a:defPPr>
              <a:defRPr lang="en-US"/>
            </a:defPPr>
            <a:lvl1pPr algn="ctr">
              <a:defRPr>
                <a:solidFill>
                  <a:srgbClr val="FF0000"/>
                </a:solidFill>
              </a:defRPr>
            </a:lvl1pPr>
          </a:lstStyle>
          <a:p>
            <a:pPr algn="l"/>
            <a:r>
              <a:rPr lang="en-US" dirty="0"/>
              <a:t>Mobile Scaffold not approved (Green Tag), Brake not engaged </a:t>
            </a:r>
          </a:p>
        </p:txBody>
      </p:sp>
      <p:pic>
        <p:nvPicPr>
          <p:cNvPr id="6" name="Picture 3" descr="Y:\HSE\HAZARD AWARENESS PPT\For Presentation\abin\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533400"/>
            <a:ext cx="3962400" cy="3962400"/>
          </a:xfrm>
          <a:prstGeom prst="rect">
            <a:avLst/>
          </a:prstGeom>
          <a:noFill/>
          <a:ln>
            <a:solidFill>
              <a:srgbClr val="009900"/>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00800" y="4826675"/>
            <a:ext cx="3886200" cy="923330"/>
          </a:xfrm>
          <a:prstGeom prst="rect">
            <a:avLst/>
          </a:prstGeom>
          <a:solidFill>
            <a:schemeClr val="bg1"/>
          </a:solidFill>
          <a:ln>
            <a:solidFill>
              <a:srgbClr val="009900"/>
            </a:solidFill>
          </a:ln>
        </p:spPr>
        <p:txBody>
          <a:bodyPr wrap="square" rtlCol="0">
            <a:spAutoFit/>
          </a:bodyPr>
          <a:lstStyle>
            <a:defPPr>
              <a:defRPr lang="en-US"/>
            </a:defPPr>
            <a:lvl1pPr algn="ctr">
              <a:defRPr b="1">
                <a:solidFill>
                  <a:srgbClr val="009900"/>
                </a:solidFill>
              </a:defRPr>
            </a:lvl1pPr>
          </a:lstStyle>
          <a:p>
            <a:r>
              <a:rPr lang="en-US" b="0" dirty="0"/>
              <a:t>Working on approved scaffold (Green tag), Brake engaged while working on mobile scaffold</a:t>
            </a:r>
          </a:p>
        </p:txBody>
      </p:sp>
      <p:sp>
        <p:nvSpPr>
          <p:cNvPr id="8" name="Oval 7"/>
          <p:cNvSpPr/>
          <p:nvPr/>
        </p:nvSpPr>
        <p:spPr>
          <a:xfrm>
            <a:off x="7142621" y="2801781"/>
            <a:ext cx="273183" cy="901481"/>
          </a:xfrm>
          <a:prstGeom prst="ellipse">
            <a:avLst/>
          </a:prstGeom>
          <a:noFill/>
          <a:ln>
            <a:solidFill>
              <a:srgbClr val="339933"/>
            </a:solidFill>
            <a:tailEnd type="arrow"/>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9" name="Rectangle 8"/>
          <p:cNvSpPr/>
          <p:nvPr/>
        </p:nvSpPr>
        <p:spPr>
          <a:xfrm>
            <a:off x="9067801" y="28194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45111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fltVal val="0"/>
                                          </p:val>
                                        </p:tav>
                                        <p:tav tm="100000">
                                          <p:val>
                                            <p:strVal val="#ppt_w"/>
                                          </p:val>
                                        </p:tav>
                                      </p:tavLst>
                                    </p:anim>
                                    <p:anim calcmode="lin" valueType="num">
                                      <p:cBhvr>
                                        <p:cTn id="11" dur="1000" fill="hold"/>
                                        <p:tgtEl>
                                          <p:spTgt spid="3"/>
                                        </p:tgtEl>
                                        <p:attrNameLst>
                                          <p:attrName>ppt_h</p:attrName>
                                        </p:attrNameLst>
                                      </p:cBhvr>
                                      <p:tavLst>
                                        <p:tav tm="0">
                                          <p:val>
                                            <p:fltVal val="0"/>
                                          </p:val>
                                        </p:tav>
                                        <p:tav tm="100000">
                                          <p:val>
                                            <p:strVal val="#ppt_h"/>
                                          </p:val>
                                        </p:tav>
                                      </p:tavLst>
                                    </p:anim>
                                    <p:anim calcmode="lin" valueType="num">
                                      <p:cBhvr>
                                        <p:cTn id="12" dur="1000" fill="hold"/>
                                        <p:tgtEl>
                                          <p:spTgt spid="3"/>
                                        </p:tgtEl>
                                        <p:attrNameLst>
                                          <p:attrName>style.rotation</p:attrName>
                                        </p:attrNameLst>
                                      </p:cBhvr>
                                      <p:tavLst>
                                        <p:tav tm="0">
                                          <p:val>
                                            <p:fltVal val="90"/>
                                          </p:val>
                                        </p:tav>
                                        <p:tav tm="100000">
                                          <p:val>
                                            <p:fltVal val="0"/>
                                          </p:val>
                                        </p:tav>
                                      </p:tavLst>
                                    </p:anim>
                                    <p:animEffect transition="in" filter="fade">
                                      <p:cBhvr>
                                        <p:cTn id="13" dur="1000"/>
                                        <p:tgtEl>
                                          <p:spTgt spid="3"/>
                                        </p:tgtEl>
                                      </p:cBhvr>
                                    </p:animEffect>
                                  </p:childTnLst>
                                </p:cTn>
                              </p:par>
                              <p:par>
                                <p:cTn id="14" presetID="21"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90"/>
                                          </p:val>
                                        </p:tav>
                                        <p:tav tm="100000">
                                          <p:val>
                                            <p:fltVal val="0"/>
                                          </p:val>
                                        </p:tav>
                                      </p:tavLst>
                                    </p:anim>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heel(1)">
                                      <p:cBhvr>
                                        <p:cTn id="3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981202" y="533399"/>
            <a:ext cx="4190999" cy="3960000"/>
          </a:xfrm>
          <a:prstGeom prst="rect">
            <a:avLst/>
          </a:prstGeom>
          <a:ln>
            <a:solidFill>
              <a:srgbClr val="C00000"/>
            </a:solidFill>
          </a:ln>
        </p:spPr>
      </p:pic>
      <p:sp>
        <p:nvSpPr>
          <p:cNvPr id="3" name="TextBox 2"/>
          <p:cNvSpPr txBox="1"/>
          <p:nvPr/>
        </p:nvSpPr>
        <p:spPr>
          <a:xfrm>
            <a:off x="2209801" y="4800601"/>
            <a:ext cx="2704701" cy="646331"/>
          </a:xfrm>
          <a:prstGeom prst="rect">
            <a:avLst/>
          </a:prstGeom>
          <a:solidFill>
            <a:schemeClr val="bg1"/>
          </a:solidFill>
          <a:ln>
            <a:solidFill>
              <a:srgbClr val="FF0000"/>
            </a:solidFill>
          </a:ln>
        </p:spPr>
        <p:txBody>
          <a:bodyPr wrap="square" rtlCol="0">
            <a:spAutoFit/>
          </a:bodyPr>
          <a:lstStyle>
            <a:defPPr>
              <a:defRPr lang="en-US"/>
            </a:defPPr>
            <a:lvl1pPr algn="ctr">
              <a:defRPr>
                <a:solidFill>
                  <a:srgbClr val="FF0000"/>
                </a:solidFill>
              </a:defRPr>
            </a:lvl1pPr>
          </a:lstStyle>
          <a:p>
            <a:pPr algn="l"/>
            <a:r>
              <a:rPr lang="en-US" dirty="0"/>
              <a:t>Unsafe access provided to work area</a:t>
            </a:r>
          </a:p>
        </p:txBody>
      </p:sp>
      <p:pic>
        <p:nvPicPr>
          <p:cNvPr id="4" name="Picture 3"/>
          <p:cNvPicPr>
            <a:picLocks noChangeAspect="1"/>
          </p:cNvPicPr>
          <p:nvPr/>
        </p:nvPicPr>
        <p:blipFill>
          <a:blip r:embed="rId3" cstate="print"/>
          <a:stretch>
            <a:fillRect/>
          </a:stretch>
        </p:blipFill>
        <p:spPr>
          <a:xfrm>
            <a:off x="6477001" y="533400"/>
            <a:ext cx="3744575" cy="3962400"/>
          </a:xfrm>
          <a:prstGeom prst="rect">
            <a:avLst/>
          </a:prstGeom>
          <a:ln>
            <a:solidFill>
              <a:srgbClr val="339933"/>
            </a:solidFill>
          </a:ln>
        </p:spPr>
      </p:pic>
      <p:sp>
        <p:nvSpPr>
          <p:cNvPr id="5" name="Oval 4"/>
          <p:cNvSpPr/>
          <p:nvPr/>
        </p:nvSpPr>
        <p:spPr>
          <a:xfrm>
            <a:off x="9601200" y="1371600"/>
            <a:ext cx="419100" cy="838200"/>
          </a:xfrm>
          <a:prstGeom prst="ellipse">
            <a:avLst/>
          </a:prstGeom>
          <a:noFill/>
          <a:ln>
            <a:solidFill>
              <a:srgbClr val="33993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 name="TextBox 5"/>
          <p:cNvSpPr txBox="1"/>
          <p:nvPr/>
        </p:nvSpPr>
        <p:spPr>
          <a:xfrm>
            <a:off x="6400800" y="4826676"/>
            <a:ext cx="3886200" cy="646331"/>
          </a:xfrm>
          <a:prstGeom prst="rect">
            <a:avLst/>
          </a:prstGeom>
          <a:solidFill>
            <a:schemeClr val="bg1"/>
          </a:solidFill>
          <a:ln>
            <a:solidFill>
              <a:srgbClr val="009900"/>
            </a:solidFill>
          </a:ln>
        </p:spPr>
        <p:txBody>
          <a:bodyPr wrap="square" rtlCol="0">
            <a:spAutoFit/>
          </a:bodyPr>
          <a:lstStyle>
            <a:defPPr>
              <a:defRPr lang="en-US"/>
            </a:defPPr>
            <a:lvl1pPr algn="ctr">
              <a:defRPr b="1">
                <a:solidFill>
                  <a:srgbClr val="009900"/>
                </a:solidFill>
              </a:defRPr>
            </a:lvl1pPr>
          </a:lstStyle>
          <a:p>
            <a:r>
              <a:rPr lang="en-US" b="0" dirty="0"/>
              <a:t>Safe access provided with a approved Green Tag.</a:t>
            </a:r>
          </a:p>
        </p:txBody>
      </p:sp>
      <p:sp>
        <p:nvSpPr>
          <p:cNvPr id="7" name="Rectangle 6"/>
          <p:cNvSpPr/>
          <p:nvPr/>
        </p:nvSpPr>
        <p:spPr>
          <a:xfrm>
            <a:off x="6629401" y="28194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42532182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 name="Picture 2" descr="IMG_348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457200"/>
            <a:ext cx="3810000" cy="3960000"/>
          </a:xfrm>
          <a:prstGeom prst="rect">
            <a:avLst/>
          </a:prstGeom>
          <a:noFill/>
          <a:ln w="1270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3" name="Oval 2"/>
          <p:cNvSpPr/>
          <p:nvPr/>
        </p:nvSpPr>
        <p:spPr>
          <a:xfrm>
            <a:off x="2971800" y="2286000"/>
            <a:ext cx="609600" cy="16002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 name="TextBox 3"/>
          <p:cNvSpPr txBox="1"/>
          <p:nvPr/>
        </p:nvSpPr>
        <p:spPr>
          <a:xfrm>
            <a:off x="2133600" y="4800601"/>
            <a:ext cx="3657600" cy="646331"/>
          </a:xfrm>
          <a:prstGeom prst="rect">
            <a:avLst/>
          </a:prstGeom>
          <a:solidFill>
            <a:schemeClr val="bg1"/>
          </a:solidFill>
          <a:ln>
            <a:solidFill>
              <a:srgbClr val="FF0000"/>
            </a:solidFill>
          </a:ln>
        </p:spPr>
        <p:txBody>
          <a:bodyPr wrap="square" rtlCol="0">
            <a:spAutoFit/>
          </a:bodyPr>
          <a:lstStyle>
            <a:defPPr>
              <a:defRPr lang="en-US"/>
            </a:defPPr>
            <a:lvl1pPr algn="ctr">
              <a:defRPr>
                <a:solidFill>
                  <a:srgbClr val="FF0000"/>
                </a:solidFill>
              </a:defRPr>
            </a:lvl1pPr>
          </a:lstStyle>
          <a:p>
            <a:pPr algn="l"/>
            <a:r>
              <a:rPr lang="en-US" dirty="0"/>
              <a:t>No edge protection/handrails  provided</a:t>
            </a:r>
          </a:p>
        </p:txBody>
      </p:sp>
      <p:sp>
        <p:nvSpPr>
          <p:cNvPr id="6" name="TextBox 5"/>
          <p:cNvSpPr txBox="1"/>
          <p:nvPr/>
        </p:nvSpPr>
        <p:spPr>
          <a:xfrm>
            <a:off x="6324600" y="4800600"/>
            <a:ext cx="4038600" cy="369332"/>
          </a:xfrm>
          <a:prstGeom prst="rect">
            <a:avLst/>
          </a:prstGeom>
          <a:solidFill>
            <a:schemeClr val="bg1"/>
          </a:solidFill>
          <a:ln>
            <a:solidFill>
              <a:srgbClr val="339933"/>
            </a:solidFill>
          </a:ln>
        </p:spPr>
        <p:txBody>
          <a:bodyPr wrap="square" rtlCol="0">
            <a:spAutoFit/>
          </a:bodyPr>
          <a:lstStyle>
            <a:defPPr>
              <a:defRPr lang="en-US"/>
            </a:defPPr>
            <a:lvl1pPr algn="ctr">
              <a:defRPr>
                <a:solidFill>
                  <a:srgbClr val="00B050"/>
                </a:solidFill>
              </a:defRPr>
            </a:lvl1pPr>
          </a:lstStyle>
          <a:p>
            <a:pPr algn="l"/>
            <a:r>
              <a:rPr lang="en-US" dirty="0"/>
              <a:t>Handrails / edge protection provided</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801" y="457200"/>
            <a:ext cx="3699591" cy="3962400"/>
          </a:xfrm>
          <a:prstGeom prst="rect">
            <a:avLst/>
          </a:prstGeom>
        </p:spPr>
      </p:pic>
      <p:sp>
        <p:nvSpPr>
          <p:cNvPr id="9" name="Rectangle 8"/>
          <p:cNvSpPr/>
          <p:nvPr/>
        </p:nvSpPr>
        <p:spPr>
          <a:xfrm>
            <a:off x="6477001" y="27432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38691007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 name="Picture 2" descr="C:\Documents and Settings\DuldulaoR.CH2MHILL\Desktop\Access Ladder - Excavation.jpg"/>
          <p:cNvPicPr>
            <a:picLocks noChangeAspect="1" noChangeArrowheads="1"/>
          </p:cNvPicPr>
          <p:nvPr/>
        </p:nvPicPr>
        <p:blipFill>
          <a:blip r:embed="rId2" cstate="print"/>
          <a:srcRect/>
          <a:stretch>
            <a:fillRect/>
          </a:stretch>
        </p:blipFill>
        <p:spPr bwMode="auto">
          <a:xfrm>
            <a:off x="2209800" y="457200"/>
            <a:ext cx="3810000" cy="3886200"/>
          </a:xfrm>
          <a:prstGeom prst="rect">
            <a:avLst/>
          </a:prstGeom>
          <a:noFill/>
          <a:ln w="12700">
            <a:solidFill>
              <a:srgbClr val="C00000"/>
            </a:solidFill>
          </a:ln>
        </p:spPr>
      </p:pic>
      <p:sp>
        <p:nvSpPr>
          <p:cNvPr id="4" name="TextBox 3"/>
          <p:cNvSpPr txBox="1"/>
          <p:nvPr/>
        </p:nvSpPr>
        <p:spPr>
          <a:xfrm>
            <a:off x="2057400" y="4724401"/>
            <a:ext cx="3511954" cy="646331"/>
          </a:xfrm>
          <a:prstGeom prst="rect">
            <a:avLst/>
          </a:prstGeom>
          <a:solidFill>
            <a:schemeClr val="bg1"/>
          </a:solidFill>
          <a:ln>
            <a:solidFill>
              <a:srgbClr val="FF0000"/>
            </a:solidFill>
          </a:ln>
        </p:spPr>
        <p:txBody>
          <a:bodyPr wrap="square" rtlCol="0">
            <a:spAutoFit/>
          </a:bodyPr>
          <a:lstStyle>
            <a:defPPr>
              <a:defRPr lang="en-US"/>
            </a:defPPr>
            <a:lvl1pPr algn="ctr">
              <a:defRPr>
                <a:solidFill>
                  <a:srgbClr val="FF0000"/>
                </a:solidFill>
              </a:defRPr>
            </a:lvl1pPr>
          </a:lstStyle>
          <a:p>
            <a:pPr algn="l"/>
            <a:r>
              <a:rPr lang="en-US" dirty="0"/>
              <a:t>Ladder insufficient length for the purpose, No edge protection</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457200"/>
            <a:ext cx="3733800" cy="3886200"/>
          </a:xfrm>
          <a:prstGeom prst="rect">
            <a:avLst/>
          </a:prstGeom>
          <a:ln>
            <a:solidFill>
              <a:srgbClr val="009900"/>
            </a:solidFill>
          </a:ln>
        </p:spPr>
      </p:pic>
      <p:sp>
        <p:nvSpPr>
          <p:cNvPr id="8" name="TextBox 7"/>
          <p:cNvSpPr txBox="1"/>
          <p:nvPr/>
        </p:nvSpPr>
        <p:spPr>
          <a:xfrm>
            <a:off x="6477000" y="4495800"/>
            <a:ext cx="3276600" cy="923330"/>
          </a:xfrm>
          <a:prstGeom prst="rect">
            <a:avLst/>
          </a:prstGeom>
          <a:solidFill>
            <a:schemeClr val="bg1"/>
          </a:solidFill>
          <a:ln>
            <a:solidFill>
              <a:srgbClr val="339933"/>
            </a:solidFill>
          </a:ln>
        </p:spPr>
        <p:txBody>
          <a:bodyPr wrap="square" rtlCol="0">
            <a:spAutoFit/>
          </a:bodyPr>
          <a:lstStyle>
            <a:defPPr>
              <a:defRPr lang="en-US"/>
            </a:defPPr>
            <a:lvl1pPr algn="ctr">
              <a:defRPr>
                <a:solidFill>
                  <a:srgbClr val="00B050"/>
                </a:solidFill>
              </a:defRPr>
            </a:lvl1pPr>
          </a:lstStyle>
          <a:p>
            <a:pPr algn="l"/>
            <a:r>
              <a:rPr lang="en-US" dirty="0"/>
              <a:t>Properly tied ladder, 1 meter projection, Proper footing, 3-point contact </a:t>
            </a:r>
          </a:p>
        </p:txBody>
      </p:sp>
      <p:sp>
        <p:nvSpPr>
          <p:cNvPr id="9" name="Rectangle 8"/>
          <p:cNvSpPr/>
          <p:nvPr/>
        </p:nvSpPr>
        <p:spPr>
          <a:xfrm>
            <a:off x="9144001" y="26670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415072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000" fill="hold"/>
                                        <p:tgtEl>
                                          <p:spTgt spid="4"/>
                                        </p:tgtEl>
                                        <p:attrNameLst>
                                          <p:attrName>ppt_w</p:attrName>
                                        </p:attrNameLst>
                                      </p:cBhvr>
                                      <p:tavLst>
                                        <p:tav tm="0">
                                          <p:val>
                                            <p:fltVal val="0"/>
                                          </p:val>
                                        </p:tav>
                                        <p:tav tm="100000">
                                          <p:val>
                                            <p:strVal val="#ppt_w"/>
                                          </p:val>
                                        </p:tav>
                                      </p:tavLst>
                                    </p:anim>
                                    <p:anim calcmode="lin" valueType="num">
                                      <p:cBhvr>
                                        <p:cTn id="11" dur="1000" fill="hold"/>
                                        <p:tgtEl>
                                          <p:spTgt spid="4"/>
                                        </p:tgtEl>
                                        <p:attrNameLst>
                                          <p:attrName>ppt_h</p:attrName>
                                        </p:attrNameLst>
                                      </p:cBhvr>
                                      <p:tavLst>
                                        <p:tav tm="0">
                                          <p:val>
                                            <p:fltVal val="0"/>
                                          </p:val>
                                        </p:tav>
                                        <p:tav tm="100000">
                                          <p:val>
                                            <p:strVal val="#ppt_h"/>
                                          </p:val>
                                        </p:tav>
                                      </p:tavLst>
                                    </p:anim>
                                    <p:anim calcmode="lin" valueType="num">
                                      <p:cBhvr>
                                        <p:cTn id="12" dur="1000" fill="hold"/>
                                        <p:tgtEl>
                                          <p:spTgt spid="4"/>
                                        </p:tgtEl>
                                        <p:attrNameLst>
                                          <p:attrName>style.rotation</p:attrName>
                                        </p:attrNameLst>
                                      </p:cBhvr>
                                      <p:tavLst>
                                        <p:tav tm="0">
                                          <p:val>
                                            <p:fltVal val="90"/>
                                          </p:val>
                                        </p:tav>
                                        <p:tav tm="100000">
                                          <p:val>
                                            <p:fltVal val="0"/>
                                          </p:val>
                                        </p:tav>
                                      </p:tavLst>
                                    </p:anim>
                                    <p:animEffect transition="in" filter="fade">
                                      <p:cBhvr>
                                        <p:cTn id="13" dur="1000"/>
                                        <p:tgtEl>
                                          <p:spTgt spid="4"/>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 calcmode="lin" valueType="num">
                                      <p:cBhvr>
                                        <p:cTn id="18" dur="1000" fill="hold"/>
                                        <p:tgtEl>
                                          <p:spTgt spid="8"/>
                                        </p:tgtEl>
                                        <p:attrNameLst>
                                          <p:attrName>style.rotation</p:attrName>
                                        </p:attrNameLst>
                                      </p:cBhvr>
                                      <p:tavLst>
                                        <p:tav tm="0">
                                          <p:val>
                                            <p:fltVal val="90"/>
                                          </p:val>
                                        </p:tav>
                                        <p:tav tm="100000">
                                          <p:val>
                                            <p:fltVal val="0"/>
                                          </p:val>
                                        </p:tav>
                                      </p:tavLst>
                                    </p:anim>
                                    <p:animEffect transition="in" filter="fade">
                                      <p:cBhvr>
                                        <p:cTn id="19" dur="1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 name="Picture 2" descr="C:\Documents and Settings\DuldulaoR.CH2MHILL\Desktop\New Folder (2)\Picture 8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533400"/>
            <a:ext cx="3581400" cy="3963168"/>
          </a:xfrm>
          <a:prstGeom prst="rect">
            <a:avLst/>
          </a:prstGeom>
          <a:noFill/>
          <a:ln w="12700">
            <a:solidFill>
              <a:srgbClr val="339933"/>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77000" y="4648200"/>
            <a:ext cx="3886200" cy="923330"/>
          </a:xfrm>
          <a:prstGeom prst="rect">
            <a:avLst/>
          </a:prstGeom>
          <a:solidFill>
            <a:schemeClr val="bg1"/>
          </a:solidFill>
          <a:ln>
            <a:solidFill>
              <a:srgbClr val="009900"/>
            </a:solidFill>
          </a:ln>
        </p:spPr>
        <p:txBody>
          <a:bodyPr wrap="square" rtlCol="0">
            <a:spAutoFit/>
          </a:bodyPr>
          <a:lstStyle>
            <a:defPPr>
              <a:defRPr lang="en-US"/>
            </a:defPPr>
            <a:lvl1pPr>
              <a:defRPr b="1">
                <a:solidFill>
                  <a:srgbClr val="009900"/>
                </a:solidFill>
              </a:defRPr>
            </a:lvl1pPr>
          </a:lstStyle>
          <a:p>
            <a:r>
              <a:rPr lang="en-US" b="0" dirty="0"/>
              <a:t>Deep excavation crossing ,Use of crossing points, Fall prevention measure, Protected edges</a:t>
            </a:r>
          </a:p>
        </p:txBody>
      </p:sp>
      <p:pic>
        <p:nvPicPr>
          <p:cNvPr id="6" name="Picture 5"/>
          <p:cNvPicPr>
            <a:picLocks noChangeAspect="1"/>
          </p:cNvPicPr>
          <p:nvPr/>
        </p:nvPicPr>
        <p:blipFill>
          <a:blip r:embed="rId3" cstate="print"/>
          <a:stretch>
            <a:fillRect/>
          </a:stretch>
        </p:blipFill>
        <p:spPr>
          <a:xfrm>
            <a:off x="2286000" y="533400"/>
            <a:ext cx="3657600" cy="4038600"/>
          </a:xfrm>
          <a:prstGeom prst="rect">
            <a:avLst/>
          </a:prstGeom>
        </p:spPr>
      </p:pic>
      <p:sp>
        <p:nvSpPr>
          <p:cNvPr id="7" name="Rectangle 6"/>
          <p:cNvSpPr/>
          <p:nvPr/>
        </p:nvSpPr>
        <p:spPr>
          <a:xfrm>
            <a:off x="2209801" y="4876801"/>
            <a:ext cx="3810000" cy="646331"/>
          </a:xfrm>
          <a:prstGeom prst="rect">
            <a:avLst/>
          </a:prstGeom>
        </p:spPr>
        <p:txBody>
          <a:bodyPr wrap="square">
            <a:spAutoFit/>
          </a:bodyPr>
          <a:lstStyle/>
          <a:p>
            <a:r>
              <a:rPr lang="en-US" dirty="0">
                <a:solidFill>
                  <a:srgbClr val="FF0000"/>
                </a:solidFill>
              </a:rPr>
              <a:t>Unsafe access for deep excavations or no cross over </a:t>
            </a:r>
            <a:endParaRPr lang="en-US" dirty="0"/>
          </a:p>
        </p:txBody>
      </p:sp>
      <p:sp>
        <p:nvSpPr>
          <p:cNvPr id="8" name="Rectangle 7"/>
          <p:cNvSpPr/>
          <p:nvPr/>
        </p:nvSpPr>
        <p:spPr>
          <a:xfrm>
            <a:off x="6629401" y="6096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313027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000" fill="hold"/>
                                        <p:tgtEl>
                                          <p:spTgt spid="4"/>
                                        </p:tgtEl>
                                        <p:attrNameLst>
                                          <p:attrName>ppt_w</p:attrName>
                                        </p:attrNameLst>
                                      </p:cBhvr>
                                      <p:tavLst>
                                        <p:tav tm="0">
                                          <p:val>
                                            <p:fltVal val="0"/>
                                          </p:val>
                                        </p:tav>
                                        <p:tav tm="100000">
                                          <p:val>
                                            <p:strVal val="#ppt_w"/>
                                          </p:val>
                                        </p:tav>
                                      </p:tavLst>
                                    </p:anim>
                                    <p:anim calcmode="lin" valueType="num">
                                      <p:cBhvr>
                                        <p:cTn id="11" dur="1000" fill="hold"/>
                                        <p:tgtEl>
                                          <p:spTgt spid="4"/>
                                        </p:tgtEl>
                                        <p:attrNameLst>
                                          <p:attrName>ppt_h</p:attrName>
                                        </p:attrNameLst>
                                      </p:cBhvr>
                                      <p:tavLst>
                                        <p:tav tm="0">
                                          <p:val>
                                            <p:fltVal val="0"/>
                                          </p:val>
                                        </p:tav>
                                        <p:tav tm="100000">
                                          <p:val>
                                            <p:strVal val="#ppt_h"/>
                                          </p:val>
                                        </p:tav>
                                      </p:tavLst>
                                    </p:anim>
                                    <p:anim calcmode="lin" valueType="num">
                                      <p:cBhvr>
                                        <p:cTn id="12" dur="1000" fill="hold"/>
                                        <p:tgtEl>
                                          <p:spTgt spid="4"/>
                                        </p:tgtEl>
                                        <p:attrNameLst>
                                          <p:attrName>style.rotation</p:attrName>
                                        </p:attrNameLst>
                                      </p:cBhvr>
                                      <p:tavLst>
                                        <p:tav tm="0">
                                          <p:val>
                                            <p:fltVal val="90"/>
                                          </p:val>
                                        </p:tav>
                                        <p:tav tm="100000">
                                          <p:val>
                                            <p:fltVal val="0"/>
                                          </p:val>
                                        </p:tav>
                                      </p:tavLst>
                                    </p:anim>
                                    <p:animEffect transition="in" filter="fade">
                                      <p:cBhvr>
                                        <p:cTn id="13" dur="1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 name="Picture 2" descr="Y:\HSE\HAZARD AWARENESS PPT\new photos\remin\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609600"/>
            <a:ext cx="3810000"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0" y="4800601"/>
            <a:ext cx="2819400" cy="646331"/>
          </a:xfrm>
          <a:prstGeom prst="rect">
            <a:avLst/>
          </a:prstGeom>
          <a:solidFill>
            <a:schemeClr val="bg1"/>
          </a:solidFill>
          <a:ln>
            <a:solidFill>
              <a:srgbClr val="FF0000"/>
            </a:solidFill>
          </a:ln>
        </p:spPr>
        <p:txBody>
          <a:bodyPr wrap="square" rtlCol="0">
            <a:spAutoFit/>
          </a:bodyPr>
          <a:lstStyle/>
          <a:p>
            <a:pPr algn="ctr"/>
            <a:r>
              <a:rPr lang="en-US" dirty="0">
                <a:solidFill>
                  <a:srgbClr val="FF0000"/>
                </a:solidFill>
              </a:rPr>
              <a:t>Platform missing on the scaffold </a:t>
            </a:r>
          </a:p>
        </p:txBody>
      </p:sp>
      <p:pic>
        <p:nvPicPr>
          <p:cNvPr id="5" name="Picture 2" descr="Y:\HSE\HAZARD AWARENESS PPT\PHOTOS\1\August 2013\01.jpg"/>
          <p:cNvPicPr>
            <a:picLocks noChangeAspect="1" noChangeArrowheads="1"/>
          </p:cNvPicPr>
          <p:nvPr/>
        </p:nvPicPr>
        <p:blipFill>
          <a:blip r:embed="rId3" cstate="print"/>
          <a:stretch>
            <a:fillRect/>
          </a:stretch>
        </p:blipFill>
        <p:spPr bwMode="auto">
          <a:xfrm>
            <a:off x="6477001" y="609600"/>
            <a:ext cx="3684441"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29400" y="4800601"/>
            <a:ext cx="3352800" cy="646331"/>
          </a:xfrm>
          <a:prstGeom prst="rect">
            <a:avLst/>
          </a:prstGeom>
          <a:solidFill>
            <a:schemeClr val="bg1"/>
          </a:solidFill>
          <a:ln>
            <a:solidFill>
              <a:srgbClr val="009900"/>
            </a:solidFill>
          </a:ln>
        </p:spPr>
        <p:txBody>
          <a:bodyPr wrap="square" rtlCol="0">
            <a:spAutoFit/>
          </a:bodyPr>
          <a:lstStyle/>
          <a:p>
            <a:pPr algn="ctr"/>
            <a:r>
              <a:rPr lang="en-US" dirty="0">
                <a:solidFill>
                  <a:srgbClr val="009900"/>
                </a:solidFill>
              </a:rPr>
              <a:t>Fully boarded platform</a:t>
            </a:r>
          </a:p>
          <a:p>
            <a:pPr algn="ctr"/>
            <a:endParaRPr lang="en-US" dirty="0">
              <a:solidFill>
                <a:srgbClr val="009900"/>
              </a:solidFill>
            </a:endParaRPr>
          </a:p>
        </p:txBody>
      </p:sp>
      <p:sp>
        <p:nvSpPr>
          <p:cNvPr id="7" name="Oval 6"/>
          <p:cNvSpPr/>
          <p:nvPr/>
        </p:nvSpPr>
        <p:spPr>
          <a:xfrm rot="266448">
            <a:off x="7709459" y="2256485"/>
            <a:ext cx="1297411" cy="2361008"/>
          </a:xfrm>
          <a:prstGeom prst="ellipse">
            <a:avLst/>
          </a:prstGeom>
          <a:no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553201" y="6858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42207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par>
                                <p:cTn id="16" presetID="21"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fltVal val="0"/>
                                          </p:val>
                                        </p:tav>
                                        <p:tav tm="100000">
                                          <p:val>
                                            <p:strVal val="#ppt_w"/>
                                          </p:val>
                                        </p:tav>
                                      </p:tavLst>
                                    </p:anim>
                                    <p:anim calcmode="lin" valueType="num">
                                      <p:cBhvr>
                                        <p:cTn id="30" dur="1000" fill="hold"/>
                                        <p:tgtEl>
                                          <p:spTgt spid="7"/>
                                        </p:tgtEl>
                                        <p:attrNameLst>
                                          <p:attrName>ppt_h</p:attrName>
                                        </p:attrNameLst>
                                      </p:cBhvr>
                                      <p:tavLst>
                                        <p:tav tm="0">
                                          <p:val>
                                            <p:fltVal val="0"/>
                                          </p:val>
                                        </p:tav>
                                        <p:tav tm="100000">
                                          <p:val>
                                            <p:strVal val="#ppt_h"/>
                                          </p:val>
                                        </p:tav>
                                      </p:tavLst>
                                    </p:anim>
                                    <p:anim calcmode="lin" valueType="num">
                                      <p:cBhvr>
                                        <p:cTn id="31" dur="1000" fill="hold"/>
                                        <p:tgtEl>
                                          <p:spTgt spid="7"/>
                                        </p:tgtEl>
                                        <p:attrNameLst>
                                          <p:attrName>style.rotation</p:attrName>
                                        </p:attrNameLst>
                                      </p:cBhvr>
                                      <p:tavLst>
                                        <p:tav tm="0">
                                          <p:val>
                                            <p:fltVal val="90"/>
                                          </p:val>
                                        </p:tav>
                                        <p:tav tm="100000">
                                          <p:val>
                                            <p:fltVal val="0"/>
                                          </p:val>
                                        </p:tav>
                                      </p:tavLst>
                                    </p:anim>
                                    <p:animEffect transition="in" filter="fade">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heel(1)">
                                      <p:cBhvr>
                                        <p:cTn id="3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 name="Picture 3" descr="E:\PHOTOS\unsafe photos\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609600"/>
            <a:ext cx="3810000" cy="41910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6" name="Oval 5"/>
          <p:cNvSpPr/>
          <p:nvPr/>
        </p:nvSpPr>
        <p:spPr>
          <a:xfrm>
            <a:off x="4038600" y="762000"/>
            <a:ext cx="914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438400" y="3505200"/>
            <a:ext cx="783598" cy="152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2057400" y="5029201"/>
            <a:ext cx="3810000" cy="1200329"/>
          </a:xfrm>
          <a:prstGeom prst="rect">
            <a:avLst/>
          </a:prstGeom>
          <a:solidFill>
            <a:schemeClr val="bg1"/>
          </a:solidFill>
          <a:ln>
            <a:solidFill>
              <a:srgbClr val="FF0000"/>
            </a:solidFill>
          </a:ln>
        </p:spPr>
        <p:txBody>
          <a:bodyPr wrap="square" rtlCol="0">
            <a:spAutoFit/>
          </a:bodyPr>
          <a:lstStyle/>
          <a:p>
            <a:r>
              <a:rPr lang="en-US" dirty="0">
                <a:solidFill>
                  <a:srgbClr val="FF0000"/>
                </a:solidFill>
              </a:rPr>
              <a:t>Ladder at incorrect angle, person to hold the ladder, Ladder not tied, Ladder not extended on top by at least 1 meter</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609600"/>
            <a:ext cx="3657600" cy="4191000"/>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553200" y="5029201"/>
            <a:ext cx="3581400" cy="646331"/>
          </a:xfrm>
          <a:prstGeom prst="rect">
            <a:avLst/>
          </a:prstGeom>
          <a:solidFill>
            <a:schemeClr val="bg1"/>
          </a:solidFill>
          <a:ln>
            <a:solidFill>
              <a:srgbClr val="009900"/>
            </a:solidFill>
          </a:ln>
        </p:spPr>
        <p:txBody>
          <a:bodyPr wrap="square" rtlCol="0">
            <a:spAutoFit/>
          </a:bodyPr>
          <a:lstStyle/>
          <a:p>
            <a:r>
              <a:rPr lang="en-US" dirty="0">
                <a:solidFill>
                  <a:srgbClr val="009900"/>
                </a:solidFill>
              </a:rPr>
              <a:t>Ladder at correct angle, person to hold the ladder</a:t>
            </a:r>
          </a:p>
        </p:txBody>
      </p:sp>
      <p:sp>
        <p:nvSpPr>
          <p:cNvPr id="12" name="Rectangle 11"/>
          <p:cNvSpPr/>
          <p:nvPr/>
        </p:nvSpPr>
        <p:spPr>
          <a:xfrm>
            <a:off x="8991601" y="31242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32351843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3" name="TextBox 2"/>
          <p:cNvSpPr txBox="1"/>
          <p:nvPr/>
        </p:nvSpPr>
        <p:spPr>
          <a:xfrm>
            <a:off x="2286000" y="5105400"/>
            <a:ext cx="3657600" cy="369332"/>
          </a:xfrm>
          <a:prstGeom prst="rect">
            <a:avLst/>
          </a:prstGeom>
          <a:solidFill>
            <a:schemeClr val="bg1"/>
          </a:solidFill>
          <a:ln>
            <a:solidFill>
              <a:srgbClr val="FF0000"/>
            </a:solidFill>
          </a:ln>
        </p:spPr>
        <p:txBody>
          <a:bodyPr wrap="square" rtlCol="0">
            <a:spAutoFit/>
          </a:bodyPr>
          <a:lstStyle/>
          <a:p>
            <a:r>
              <a:rPr lang="en-US" dirty="0">
                <a:solidFill>
                  <a:srgbClr val="FF0000"/>
                </a:solidFill>
              </a:rPr>
              <a:t>Top rail &amp; mid rail missing</a:t>
            </a:r>
          </a:p>
        </p:txBody>
      </p:sp>
      <p:sp>
        <p:nvSpPr>
          <p:cNvPr id="5" name="Oval 4"/>
          <p:cNvSpPr/>
          <p:nvPr/>
        </p:nvSpPr>
        <p:spPr>
          <a:xfrm rot="5400000">
            <a:off x="4508567" y="1739834"/>
            <a:ext cx="812667"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Users\stsuser\Desktop\1\Photos\TAIF\DSC07657.JPG"/>
          <p:cNvPicPr>
            <a:picLocks noChangeAspect="1" noChangeArrowheads="1"/>
          </p:cNvPicPr>
          <p:nvPr/>
        </p:nvPicPr>
        <p:blipFill>
          <a:blip r:embed="rId2" cstate="print"/>
          <a:srcRect/>
          <a:stretch>
            <a:fillRect/>
          </a:stretch>
        </p:blipFill>
        <p:spPr bwMode="auto">
          <a:xfrm>
            <a:off x="2133600" y="685800"/>
            <a:ext cx="3962400" cy="4038600"/>
          </a:xfrm>
          <a:prstGeom prst="rect">
            <a:avLst/>
          </a:prstGeom>
          <a:noFill/>
        </p:spPr>
      </p:pic>
      <p:pic>
        <p:nvPicPr>
          <p:cNvPr id="1027" name="Picture 3" descr="C:\Users\stsuser\Desktop\1\Photos\TAIF\DSC07660.JPG"/>
          <p:cNvPicPr>
            <a:picLocks noChangeAspect="1" noChangeArrowheads="1"/>
          </p:cNvPicPr>
          <p:nvPr/>
        </p:nvPicPr>
        <p:blipFill>
          <a:blip r:embed="rId3" cstate="print"/>
          <a:srcRect/>
          <a:stretch>
            <a:fillRect/>
          </a:stretch>
        </p:blipFill>
        <p:spPr bwMode="auto">
          <a:xfrm>
            <a:off x="6629400" y="685800"/>
            <a:ext cx="3505200" cy="4038600"/>
          </a:xfrm>
          <a:prstGeom prst="rect">
            <a:avLst/>
          </a:prstGeom>
          <a:noFill/>
        </p:spPr>
      </p:pic>
      <p:sp>
        <p:nvSpPr>
          <p:cNvPr id="8" name="Rectangle 7"/>
          <p:cNvSpPr/>
          <p:nvPr/>
        </p:nvSpPr>
        <p:spPr>
          <a:xfrm>
            <a:off x="6781801" y="5029200"/>
            <a:ext cx="2719527" cy="369332"/>
          </a:xfrm>
          <a:prstGeom prst="rect">
            <a:avLst/>
          </a:prstGeom>
        </p:spPr>
        <p:txBody>
          <a:bodyPr wrap="none">
            <a:spAutoFit/>
          </a:bodyPr>
          <a:lstStyle/>
          <a:p>
            <a:r>
              <a:rPr lang="en-US" dirty="0">
                <a:solidFill>
                  <a:srgbClr val="009900"/>
                </a:solidFill>
              </a:rPr>
              <a:t>Top rail &amp; mid rail provided</a:t>
            </a:r>
          </a:p>
        </p:txBody>
      </p:sp>
      <p:sp>
        <p:nvSpPr>
          <p:cNvPr id="9" name="Oval 8"/>
          <p:cNvSpPr/>
          <p:nvPr/>
        </p:nvSpPr>
        <p:spPr>
          <a:xfrm rot="5400000">
            <a:off x="7432132" y="1102270"/>
            <a:ext cx="1747339" cy="2743200"/>
          </a:xfrm>
          <a:prstGeom prst="ellipse">
            <a:avLst/>
          </a:prstGeom>
          <a:no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3429000" y="1752600"/>
            <a:ext cx="2057400" cy="9505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9144000" y="3124200"/>
            <a:ext cx="990600" cy="1569660"/>
          </a:xfrm>
          <a:prstGeom prst="rect">
            <a:avLst/>
          </a:prstGeom>
        </p:spPr>
        <p:txBody>
          <a:bodyPr wrap="square">
            <a:spAutoFit/>
          </a:bodyPr>
          <a:lstStyle/>
          <a:p>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dirty="0"/>
          </a:p>
        </p:txBody>
      </p:sp>
    </p:spTree>
    <p:extLst>
      <p:ext uri="{BB962C8B-B14F-4D97-AF65-F5344CB8AC3E}">
        <p14:creationId xmlns:p14="http://schemas.microsoft.com/office/powerpoint/2010/main" val="23250010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extBox 1"/>
          <p:cNvSpPr txBox="1"/>
          <p:nvPr/>
        </p:nvSpPr>
        <p:spPr>
          <a:xfrm>
            <a:off x="2133600" y="4953000"/>
            <a:ext cx="3657600" cy="923330"/>
          </a:xfrm>
          <a:prstGeom prst="rect">
            <a:avLst/>
          </a:prstGeom>
          <a:solidFill>
            <a:schemeClr val="bg1"/>
          </a:solidFill>
          <a:ln>
            <a:solidFill>
              <a:srgbClr val="FF0000"/>
            </a:solidFill>
          </a:ln>
        </p:spPr>
        <p:txBody>
          <a:bodyPr wrap="square" rtlCol="0">
            <a:spAutoFit/>
          </a:bodyPr>
          <a:lstStyle/>
          <a:p>
            <a:r>
              <a:rPr lang="en-US" dirty="0">
                <a:solidFill>
                  <a:srgbClr val="FF0000"/>
                </a:solidFill>
              </a:rPr>
              <a:t>Floor opening on pedestrian route, Unsafe penetration</a:t>
            </a:r>
          </a:p>
          <a:p>
            <a:pPr algn="ctr"/>
            <a:endParaRPr lang="en-US" dirty="0">
              <a:solidFill>
                <a:srgbClr val="FF0000"/>
              </a:solidFill>
            </a:endParaRP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609600"/>
            <a:ext cx="3886200" cy="4038600"/>
          </a:xfrm>
          <a:prstGeom prst="rect">
            <a:avLst/>
          </a:prstGeom>
          <a:noFill/>
          <a:ln w="95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2590800" y="1905000"/>
            <a:ext cx="2590800"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Y:\HSE\HAZARD AWARENESS PPT\PHOTOS\HASSAIN\HASSAIN\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609600"/>
            <a:ext cx="3733800" cy="40386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6553200" y="1828800"/>
            <a:ext cx="2362200" cy="1447800"/>
          </a:xfrm>
          <a:prstGeom prst="ellipse">
            <a:avLst/>
          </a:prstGeom>
          <a:no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553200" y="4953001"/>
            <a:ext cx="3657600" cy="646331"/>
          </a:xfrm>
          <a:prstGeom prst="rect">
            <a:avLst/>
          </a:prstGeom>
        </p:spPr>
        <p:txBody>
          <a:bodyPr wrap="square">
            <a:spAutoFit/>
          </a:bodyPr>
          <a:lstStyle/>
          <a:p>
            <a:r>
              <a:rPr lang="en-US" dirty="0">
                <a:solidFill>
                  <a:srgbClr val="009900"/>
                </a:solidFill>
              </a:rPr>
              <a:t>Protected floor opening on access routes, Hole cover demarked</a:t>
            </a:r>
          </a:p>
        </p:txBody>
      </p:sp>
      <p:sp>
        <p:nvSpPr>
          <p:cNvPr id="9" name="Rectangle 8"/>
          <p:cNvSpPr/>
          <p:nvPr/>
        </p:nvSpPr>
        <p:spPr>
          <a:xfrm>
            <a:off x="9067801" y="28956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352556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 name="Picture 2" descr="Y:\HSE\HAZARD AWARENESS PPT\For Presentation\Photos  from remin\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034" r="41442"/>
          <a:stretch/>
        </p:blipFill>
        <p:spPr bwMode="auto">
          <a:xfrm>
            <a:off x="2133600" y="685802"/>
            <a:ext cx="3581400" cy="4343399"/>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86000" y="5334000"/>
            <a:ext cx="2647950" cy="369332"/>
          </a:xfrm>
          <a:prstGeom prst="rect">
            <a:avLst/>
          </a:prstGeom>
          <a:solidFill>
            <a:schemeClr val="bg1"/>
          </a:solidFill>
          <a:ln>
            <a:solidFill>
              <a:srgbClr val="FF0000"/>
            </a:solidFill>
          </a:ln>
        </p:spPr>
        <p:txBody>
          <a:bodyPr wrap="square" rtlCol="0">
            <a:spAutoFit/>
          </a:bodyPr>
          <a:lstStyle/>
          <a:p>
            <a:r>
              <a:rPr lang="en-US" dirty="0">
                <a:solidFill>
                  <a:srgbClr val="FF0000"/>
                </a:solidFill>
              </a:rPr>
              <a:t>Unsafe working platform</a:t>
            </a:r>
          </a:p>
        </p:txBody>
      </p:sp>
      <p:sp>
        <p:nvSpPr>
          <p:cNvPr id="4" name="Oval 3"/>
          <p:cNvSpPr/>
          <p:nvPr/>
        </p:nvSpPr>
        <p:spPr>
          <a:xfrm rot="16200000">
            <a:off x="3329402" y="3681000"/>
            <a:ext cx="1304101" cy="140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descr="Y:\HSE\HAZARD AWARENESS PPT\For Presentation\Photos  from remin\02.jpg"/>
          <p:cNvPicPr>
            <a:picLocks noChangeAspect="1" noChangeArrowheads="1"/>
          </p:cNvPicPr>
          <p:nvPr/>
        </p:nvPicPr>
        <p:blipFill>
          <a:blip r:embed="rId3" cstate="print"/>
          <a:stretch>
            <a:fillRect/>
          </a:stretch>
        </p:blipFill>
        <p:spPr bwMode="auto">
          <a:xfrm>
            <a:off x="6400800" y="685800"/>
            <a:ext cx="3505200" cy="4343400"/>
          </a:xfrm>
          <a:prstGeom prst="rect">
            <a:avLst/>
          </a:prstGeom>
          <a:noFill/>
          <a:ln>
            <a:solidFill>
              <a:srgbClr val="009900"/>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6629400" y="5257800"/>
            <a:ext cx="2250744" cy="369332"/>
          </a:xfrm>
          <a:prstGeom prst="rect">
            <a:avLst/>
          </a:prstGeom>
        </p:spPr>
        <p:txBody>
          <a:bodyPr wrap="none">
            <a:spAutoFit/>
          </a:bodyPr>
          <a:lstStyle/>
          <a:p>
            <a:r>
              <a:rPr lang="en-US" dirty="0">
                <a:solidFill>
                  <a:srgbClr val="009900"/>
                </a:solidFill>
              </a:rPr>
              <a:t>Safe working platform</a:t>
            </a:r>
          </a:p>
        </p:txBody>
      </p:sp>
      <p:sp>
        <p:nvSpPr>
          <p:cNvPr id="7" name="Oval 6"/>
          <p:cNvSpPr/>
          <p:nvPr/>
        </p:nvSpPr>
        <p:spPr>
          <a:xfrm rot="16200000">
            <a:off x="7754237" y="3066165"/>
            <a:ext cx="1407924" cy="2438397"/>
          </a:xfrm>
          <a:prstGeom prst="ellipse">
            <a:avLst/>
          </a:prstGeom>
          <a:noFill/>
          <a:ln>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477000" y="762000"/>
            <a:ext cx="990600" cy="1569660"/>
          </a:xfrm>
          <a:prstGeom prst="rect">
            <a:avLst/>
          </a:prstGeom>
        </p:spPr>
        <p:txBody>
          <a:bodyPr wrap="square">
            <a:spAutoFit/>
          </a:bodyPr>
          <a:lstStyle/>
          <a:p>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dirty="0"/>
          </a:p>
        </p:txBody>
      </p:sp>
    </p:spTree>
    <p:extLst>
      <p:ext uri="{BB962C8B-B14F-4D97-AF65-F5344CB8AC3E}">
        <p14:creationId xmlns:p14="http://schemas.microsoft.com/office/powerpoint/2010/main" val="4058594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050">
            <a:extLst>
              <a:ext uri="{FF2B5EF4-FFF2-40B4-BE49-F238E27FC236}">
                <a16:creationId xmlns="" xmlns:a16="http://schemas.microsoft.com/office/drawing/2014/main" id="{F3074574-41C8-49F9-9125-8F31EC2E5EEB}"/>
              </a:ext>
            </a:extLst>
          </p:cNvPr>
          <p:cNvSpPr txBox="1">
            <a:spLocks noChangeArrowheads="1"/>
          </p:cNvSpPr>
          <p:nvPr/>
        </p:nvSpPr>
        <p:spPr bwMode="auto">
          <a:xfrm>
            <a:off x="2614760" y="171591"/>
            <a:ext cx="6629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4400" b="1" dirty="0">
                <a:solidFill>
                  <a:srgbClr val="FF0000"/>
                </a:solidFill>
              </a:rPr>
              <a:t>Cave-in Hazard</a:t>
            </a:r>
            <a:endParaRPr lang="en-US" altLang="en-US" sz="2400" dirty="0">
              <a:solidFill>
                <a:srgbClr val="FF0000"/>
              </a:solidFill>
              <a:latin typeface="Times New Roman" panose="02020603050405020304" pitchFamily="18" charset="0"/>
            </a:endParaRPr>
          </a:p>
        </p:txBody>
      </p:sp>
      <p:sp>
        <p:nvSpPr>
          <p:cNvPr id="3" name="Text Box 2051">
            <a:extLst>
              <a:ext uri="{FF2B5EF4-FFF2-40B4-BE49-F238E27FC236}">
                <a16:creationId xmlns="" xmlns:a16="http://schemas.microsoft.com/office/drawing/2014/main" id="{335F1624-820C-4954-9F13-07EC79D48626}"/>
              </a:ext>
            </a:extLst>
          </p:cNvPr>
          <p:cNvSpPr txBox="1">
            <a:spLocks noChangeArrowheads="1"/>
          </p:cNvSpPr>
          <p:nvPr/>
        </p:nvSpPr>
        <p:spPr bwMode="auto">
          <a:xfrm>
            <a:off x="3415014" y="1347244"/>
            <a:ext cx="34290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b="1" dirty="0"/>
              <a:t>This excavation has inadequate  support posts and egress access</a:t>
            </a:r>
          </a:p>
        </p:txBody>
      </p:sp>
      <p:pic>
        <p:nvPicPr>
          <p:cNvPr id="4" name="Picture 2052">
            <a:extLst>
              <a:ext uri="{FF2B5EF4-FFF2-40B4-BE49-F238E27FC236}">
                <a16:creationId xmlns="" xmlns:a16="http://schemas.microsoft.com/office/drawing/2014/main" id="{3AA44937-FA4C-4C49-B45C-71C6573B6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50" y="1537863"/>
            <a:ext cx="2614723" cy="3427498"/>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2053">
            <a:extLst>
              <a:ext uri="{FF2B5EF4-FFF2-40B4-BE49-F238E27FC236}">
                <a16:creationId xmlns="" xmlns:a16="http://schemas.microsoft.com/office/drawing/2014/main" id="{F1E3A8D8-9AA9-4AD9-9E89-A1B860A4AC21}"/>
              </a:ext>
            </a:extLst>
          </p:cNvPr>
          <p:cNvSpPr>
            <a:spLocks noChangeArrowheads="1"/>
          </p:cNvSpPr>
          <p:nvPr/>
        </p:nvSpPr>
        <p:spPr bwMode="auto">
          <a:xfrm>
            <a:off x="522750" y="5279923"/>
            <a:ext cx="4464788" cy="46166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dirty="0"/>
              <a:t>Inadequate protective system</a:t>
            </a:r>
          </a:p>
        </p:txBody>
      </p:sp>
      <p:sp>
        <p:nvSpPr>
          <p:cNvPr id="6" name="Rectangle 2">
            <a:extLst>
              <a:ext uri="{FF2B5EF4-FFF2-40B4-BE49-F238E27FC236}">
                <a16:creationId xmlns="" xmlns:a16="http://schemas.microsoft.com/office/drawing/2014/main" id="{B5E9B5D9-7C85-4CB5-B52E-C12D20D08763}"/>
              </a:ext>
            </a:extLst>
          </p:cNvPr>
          <p:cNvSpPr txBox="1">
            <a:spLocks noChangeArrowheads="1"/>
          </p:cNvSpPr>
          <p:nvPr/>
        </p:nvSpPr>
        <p:spPr>
          <a:xfrm>
            <a:off x="1539471" y="2829167"/>
            <a:ext cx="7180086" cy="2989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en-US" dirty="0">
              <a:latin typeface="Arial" panose="020B0604020202020204" pitchFamily="34" charset="0"/>
            </a:endParaRPr>
          </a:p>
        </p:txBody>
      </p:sp>
      <p:pic>
        <p:nvPicPr>
          <p:cNvPr id="7" name="Picture 5">
            <a:extLst>
              <a:ext uri="{FF2B5EF4-FFF2-40B4-BE49-F238E27FC236}">
                <a16:creationId xmlns="" xmlns:a16="http://schemas.microsoft.com/office/drawing/2014/main" id="{53D85666-5FD0-477D-A087-D821FA3F0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9759" y="1107190"/>
            <a:ext cx="3000753" cy="320432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8">
            <a:extLst>
              <a:ext uri="{FF2B5EF4-FFF2-40B4-BE49-F238E27FC236}">
                <a16:creationId xmlns="" xmlns:a16="http://schemas.microsoft.com/office/drawing/2014/main" id="{65BA8C7F-B2D4-444B-96D0-4418644B2DBA}"/>
              </a:ext>
            </a:extLst>
          </p:cNvPr>
          <p:cNvGrpSpPr>
            <a:grpSpLocks/>
          </p:cNvGrpSpPr>
          <p:nvPr/>
        </p:nvGrpSpPr>
        <p:grpSpPr bwMode="auto">
          <a:xfrm>
            <a:off x="6217406" y="1212100"/>
            <a:ext cx="5689338" cy="3942182"/>
            <a:chOff x="0" y="0"/>
            <a:chExt cx="7424" cy="5761"/>
          </a:xfrm>
        </p:grpSpPr>
        <p:sp>
          <p:nvSpPr>
            <p:cNvPr id="9" name="Rectangle 6">
              <a:extLst>
                <a:ext uri="{FF2B5EF4-FFF2-40B4-BE49-F238E27FC236}">
                  <a16:creationId xmlns="" xmlns:a16="http://schemas.microsoft.com/office/drawing/2014/main" id="{C98A1B82-C76D-495E-8AD0-B4E62D220131}"/>
                </a:ext>
              </a:extLst>
            </p:cNvPr>
            <p:cNvSpPr>
              <a:spLocks noChangeArrowheads="1"/>
            </p:cNvSpPr>
            <p:nvPr/>
          </p:nvSpPr>
          <p:spPr bwMode="auto">
            <a:xfrm>
              <a:off x="0" y="0"/>
              <a:ext cx="447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dirty="0"/>
            </a:p>
          </p:txBody>
        </p:sp>
        <p:sp>
          <p:nvSpPr>
            <p:cNvPr id="10" name="Rectangle 7">
              <a:extLst>
                <a:ext uri="{FF2B5EF4-FFF2-40B4-BE49-F238E27FC236}">
                  <a16:creationId xmlns="" xmlns:a16="http://schemas.microsoft.com/office/drawing/2014/main" id="{1A0A2327-E72B-423E-B64C-C93FDBDBD525}"/>
                </a:ext>
              </a:extLst>
            </p:cNvPr>
            <p:cNvSpPr>
              <a:spLocks noChangeArrowheads="1"/>
            </p:cNvSpPr>
            <p:nvPr/>
          </p:nvSpPr>
          <p:spPr bwMode="auto">
            <a:xfrm>
              <a:off x="2235" y="4783"/>
              <a:ext cx="5189"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2800" b="1" dirty="0"/>
                <a:t>This worker is in a trench with no protective system, that is not sloped or benched and has no means of egress</a:t>
              </a:r>
              <a:endParaRPr lang="en-US" altLang="en-US" sz="2400" b="1" dirty="0">
                <a:latin typeface="Verdana" panose="020B0604030504040204" pitchFamily="34" charset="0"/>
              </a:endParaRPr>
            </a:p>
            <a:p>
              <a:endParaRPr lang="en-US" altLang="en-US" sz="2400" dirty="0">
                <a:latin typeface="Times New Roman" panose="02020603050405020304" pitchFamily="18" charset="0"/>
              </a:endParaRPr>
            </a:p>
          </p:txBody>
        </p:sp>
      </p:grpSp>
    </p:spTree>
    <p:extLst>
      <p:ext uri="{BB962C8B-B14F-4D97-AF65-F5344CB8AC3E}">
        <p14:creationId xmlns:p14="http://schemas.microsoft.com/office/powerpoint/2010/main" val="40474017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609601"/>
            <a:ext cx="3657600" cy="4281933"/>
          </a:xfrm>
          <a:prstGeom prst="rect">
            <a:avLst/>
          </a:prstGeom>
          <a:noFill/>
          <a:ln w="95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81200" y="5105401"/>
            <a:ext cx="3886200" cy="646331"/>
          </a:xfrm>
          <a:prstGeom prst="rect">
            <a:avLst/>
          </a:prstGeom>
          <a:solidFill>
            <a:schemeClr val="bg1"/>
          </a:solidFill>
          <a:ln>
            <a:solidFill>
              <a:srgbClr val="FF0000"/>
            </a:solidFill>
          </a:ln>
        </p:spPr>
        <p:txBody>
          <a:bodyPr wrap="square" rtlCol="0">
            <a:spAutoFit/>
          </a:bodyPr>
          <a:lstStyle/>
          <a:p>
            <a:r>
              <a:rPr lang="en-US" dirty="0">
                <a:solidFill>
                  <a:srgbClr val="FF0000"/>
                </a:solidFill>
              </a:rPr>
              <a:t>Unsafe ladder for the activity, No person holding the ladder</a:t>
            </a:r>
          </a:p>
        </p:txBody>
      </p:sp>
      <p:sp>
        <p:nvSpPr>
          <p:cNvPr id="5" name="Oval 4"/>
          <p:cNvSpPr/>
          <p:nvPr/>
        </p:nvSpPr>
        <p:spPr>
          <a:xfrm>
            <a:off x="3124200" y="2743200"/>
            <a:ext cx="16764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609600"/>
            <a:ext cx="3657600" cy="4267200"/>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553200" y="5105401"/>
            <a:ext cx="3581400" cy="646331"/>
          </a:xfrm>
          <a:prstGeom prst="rect">
            <a:avLst/>
          </a:prstGeom>
        </p:spPr>
        <p:txBody>
          <a:bodyPr wrap="square">
            <a:spAutoFit/>
          </a:bodyPr>
          <a:lstStyle/>
          <a:p>
            <a:r>
              <a:rPr lang="en-US" dirty="0">
                <a:solidFill>
                  <a:srgbClr val="009900"/>
                </a:solidFill>
              </a:rPr>
              <a:t>Straight ladder being used, Person holding the ladder </a:t>
            </a:r>
          </a:p>
        </p:txBody>
      </p:sp>
      <p:sp>
        <p:nvSpPr>
          <p:cNvPr id="8" name="Rectangle 7"/>
          <p:cNvSpPr/>
          <p:nvPr/>
        </p:nvSpPr>
        <p:spPr>
          <a:xfrm>
            <a:off x="8991601" y="32004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40419259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 name="Picture 2" descr="Y:\HSE\HAZARD AWARENESS PPT\For Presentation\abin\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685801"/>
            <a:ext cx="3657600" cy="4290159"/>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57400" y="5105400"/>
            <a:ext cx="3810000" cy="923330"/>
          </a:xfrm>
          <a:prstGeom prst="rect">
            <a:avLst/>
          </a:prstGeom>
          <a:solidFill>
            <a:schemeClr val="bg1"/>
          </a:solidFill>
          <a:ln>
            <a:solidFill>
              <a:srgbClr val="FF0000"/>
            </a:solidFill>
          </a:ln>
        </p:spPr>
        <p:txBody>
          <a:bodyPr wrap="square" rtlCol="0">
            <a:spAutoFit/>
          </a:bodyPr>
          <a:lstStyle/>
          <a:p>
            <a:r>
              <a:rPr lang="en-US" dirty="0">
                <a:solidFill>
                  <a:srgbClr val="FF0000"/>
                </a:solidFill>
              </a:rPr>
              <a:t>Working on red tagged scaffold, Brakes not engaged while working on mobile scaffold</a:t>
            </a:r>
          </a:p>
        </p:txBody>
      </p:sp>
      <p:sp>
        <p:nvSpPr>
          <p:cNvPr id="4" name="Oval 3"/>
          <p:cNvSpPr/>
          <p:nvPr/>
        </p:nvSpPr>
        <p:spPr>
          <a:xfrm>
            <a:off x="4724401" y="2209801"/>
            <a:ext cx="405403" cy="5334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2743200" y="4191001"/>
            <a:ext cx="685800" cy="5721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3" descr="Y:\HSE\HAZARD AWARENESS PPT\For Presentation\abin\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685801"/>
            <a:ext cx="3657600" cy="4267200"/>
          </a:xfrm>
          <a:prstGeom prst="rect">
            <a:avLst/>
          </a:prstGeom>
          <a:noFill/>
          <a:ln>
            <a:solidFill>
              <a:srgbClr val="009900"/>
            </a:solidFill>
          </a:ln>
          <a:extLst>
            <a:ext uri="{909E8E84-426E-40DD-AFC4-6F175D3DCCD1}">
              <a14:hiddenFill xmlns:a14="http://schemas.microsoft.com/office/drawing/2010/main">
                <a:solidFill>
                  <a:srgbClr val="FFFFFF"/>
                </a:solidFill>
              </a14:hiddenFill>
            </a:ext>
          </a:extLst>
        </p:spPr>
      </p:pic>
      <p:sp>
        <p:nvSpPr>
          <p:cNvPr id="8" name="Rectangle 7"/>
          <p:cNvSpPr/>
          <p:nvPr/>
        </p:nvSpPr>
        <p:spPr>
          <a:xfrm>
            <a:off x="6324600" y="5029201"/>
            <a:ext cx="3962400" cy="1200329"/>
          </a:xfrm>
          <a:prstGeom prst="rect">
            <a:avLst/>
          </a:prstGeom>
        </p:spPr>
        <p:txBody>
          <a:bodyPr wrap="square">
            <a:spAutoFit/>
          </a:bodyPr>
          <a:lstStyle/>
          <a:p>
            <a:r>
              <a:rPr lang="en-US" dirty="0">
                <a:solidFill>
                  <a:srgbClr val="009900"/>
                </a:solidFill>
              </a:rPr>
              <a:t>Working on approved scaffold (Green tag), Brake engaged while working on mobile scaffold</a:t>
            </a:r>
          </a:p>
          <a:p>
            <a:endParaRPr lang="en-US" dirty="0"/>
          </a:p>
        </p:txBody>
      </p:sp>
      <p:sp>
        <p:nvSpPr>
          <p:cNvPr id="9" name="Rectangle 8"/>
          <p:cNvSpPr/>
          <p:nvPr/>
        </p:nvSpPr>
        <p:spPr>
          <a:xfrm>
            <a:off x="8915401" y="32766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29910601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1026" name="Picture 2" descr="C:\Users\stsuser\Desktop\1\20160511_100742.jpg"/>
          <p:cNvPicPr>
            <a:picLocks noChangeAspect="1" noChangeArrowheads="1"/>
          </p:cNvPicPr>
          <p:nvPr/>
        </p:nvPicPr>
        <p:blipFill>
          <a:blip r:embed="rId2" cstate="print"/>
          <a:srcRect/>
          <a:stretch>
            <a:fillRect/>
          </a:stretch>
        </p:blipFill>
        <p:spPr bwMode="auto">
          <a:xfrm>
            <a:off x="6324600" y="533400"/>
            <a:ext cx="3886200" cy="4267200"/>
          </a:xfrm>
          <a:prstGeom prst="rect">
            <a:avLst/>
          </a:prstGeom>
          <a:noFill/>
          <a:ln w="12700">
            <a:solidFill>
              <a:srgbClr val="C00000"/>
            </a:solidFill>
            <a:miter lim="800000"/>
            <a:headEnd/>
            <a:tailEnd/>
          </a:ln>
        </p:spPr>
      </p:pic>
      <p:pic>
        <p:nvPicPr>
          <p:cNvPr id="1027" name="Picture 3" descr="C:\Users\stsuser\Desktop\1\20160511_100712.jpg"/>
          <p:cNvPicPr>
            <a:picLocks noChangeAspect="1" noChangeArrowheads="1"/>
          </p:cNvPicPr>
          <p:nvPr/>
        </p:nvPicPr>
        <p:blipFill>
          <a:blip r:embed="rId3" cstate="print"/>
          <a:srcRect/>
          <a:stretch>
            <a:fillRect/>
          </a:stretch>
        </p:blipFill>
        <p:spPr bwMode="auto">
          <a:xfrm>
            <a:off x="1981200" y="533400"/>
            <a:ext cx="3943350" cy="4267200"/>
          </a:xfrm>
          <a:prstGeom prst="rect">
            <a:avLst/>
          </a:prstGeom>
          <a:noFill/>
          <a:ln w="12700">
            <a:solidFill>
              <a:srgbClr val="C00000"/>
            </a:solidFill>
            <a:miter lim="800000"/>
            <a:headEnd/>
            <a:tailEnd/>
          </a:ln>
        </p:spPr>
      </p:pic>
      <p:sp>
        <p:nvSpPr>
          <p:cNvPr id="4" name="Rectangle 3"/>
          <p:cNvSpPr/>
          <p:nvPr/>
        </p:nvSpPr>
        <p:spPr>
          <a:xfrm>
            <a:off x="9067801" y="31242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
        <p:nvSpPr>
          <p:cNvPr id="5" name="Oval 4"/>
          <p:cNvSpPr/>
          <p:nvPr/>
        </p:nvSpPr>
        <p:spPr>
          <a:xfrm>
            <a:off x="3124200" y="2362200"/>
            <a:ext cx="609600" cy="16002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Oval 5"/>
          <p:cNvSpPr/>
          <p:nvPr/>
        </p:nvSpPr>
        <p:spPr>
          <a:xfrm>
            <a:off x="7315200" y="2514600"/>
            <a:ext cx="533400" cy="1447800"/>
          </a:xfrm>
          <a:prstGeom prst="ellipse">
            <a:avLst/>
          </a:prstGeom>
          <a:noFill/>
          <a:ln>
            <a:solidFill>
              <a:srgbClr val="33993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TextBox 6"/>
          <p:cNvSpPr txBox="1"/>
          <p:nvPr/>
        </p:nvSpPr>
        <p:spPr>
          <a:xfrm>
            <a:off x="2133600" y="5105400"/>
            <a:ext cx="3657600" cy="369332"/>
          </a:xfrm>
          <a:prstGeom prst="rect">
            <a:avLst/>
          </a:prstGeom>
          <a:solidFill>
            <a:schemeClr val="bg1"/>
          </a:solidFill>
          <a:ln>
            <a:solidFill>
              <a:srgbClr val="FF0000"/>
            </a:solidFill>
          </a:ln>
        </p:spPr>
        <p:txBody>
          <a:bodyPr wrap="square" rtlCol="0">
            <a:spAutoFit/>
          </a:bodyPr>
          <a:lstStyle>
            <a:defPPr>
              <a:defRPr lang="en-US"/>
            </a:defPPr>
            <a:lvl1pPr algn="ctr">
              <a:defRPr>
                <a:solidFill>
                  <a:srgbClr val="FF0000"/>
                </a:solidFill>
              </a:defRPr>
            </a:lvl1pPr>
          </a:lstStyle>
          <a:p>
            <a:pPr algn="l"/>
            <a:r>
              <a:rPr lang="en-US" dirty="0"/>
              <a:t>Red Tag – Do not use scaffold</a:t>
            </a:r>
          </a:p>
        </p:txBody>
      </p:sp>
      <p:sp>
        <p:nvSpPr>
          <p:cNvPr id="8" name="TextBox 7"/>
          <p:cNvSpPr txBox="1"/>
          <p:nvPr/>
        </p:nvSpPr>
        <p:spPr>
          <a:xfrm>
            <a:off x="6324600" y="5105400"/>
            <a:ext cx="4038600" cy="369332"/>
          </a:xfrm>
          <a:prstGeom prst="rect">
            <a:avLst/>
          </a:prstGeom>
          <a:solidFill>
            <a:schemeClr val="bg1"/>
          </a:solidFill>
          <a:ln>
            <a:solidFill>
              <a:srgbClr val="339933"/>
            </a:solidFill>
          </a:ln>
        </p:spPr>
        <p:txBody>
          <a:bodyPr wrap="square" rtlCol="0">
            <a:spAutoFit/>
          </a:bodyPr>
          <a:lstStyle>
            <a:defPPr>
              <a:defRPr lang="en-US"/>
            </a:defPPr>
            <a:lvl1pPr algn="ctr">
              <a:defRPr>
                <a:solidFill>
                  <a:srgbClr val="00B050"/>
                </a:solidFill>
              </a:defRPr>
            </a:lvl1pPr>
          </a:lstStyle>
          <a:p>
            <a:pPr algn="l"/>
            <a:r>
              <a:rPr lang="en-US" dirty="0"/>
              <a:t>Green Tag – Scaffold safe to use</a:t>
            </a:r>
          </a:p>
        </p:txBody>
      </p:sp>
    </p:spTree>
    <p:extLst>
      <p:ext uri="{BB962C8B-B14F-4D97-AF65-F5344CB8AC3E}">
        <p14:creationId xmlns:p14="http://schemas.microsoft.com/office/powerpoint/2010/main" val="39414354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 name="Picture 7" descr="C:\Documents and Settings\Asanka\Desktop\SAFE -UNSAFE-\IMG_3855.jpg"/>
          <p:cNvPicPr>
            <a:picLocks noChangeAspect="1" noChangeArrowheads="1"/>
          </p:cNvPicPr>
          <p:nvPr/>
        </p:nvPicPr>
        <p:blipFill>
          <a:blip r:embed="rId2" cstate="print"/>
          <a:srcRect/>
          <a:stretch>
            <a:fillRect/>
          </a:stretch>
        </p:blipFill>
        <p:spPr bwMode="auto">
          <a:xfrm>
            <a:off x="1981200" y="457200"/>
            <a:ext cx="3886200" cy="4038600"/>
          </a:xfrm>
          <a:prstGeom prst="rect">
            <a:avLst/>
          </a:prstGeom>
          <a:noFill/>
          <a:ln w="12700">
            <a:solidFill>
              <a:srgbClr val="C00000"/>
            </a:solidFill>
            <a:miter lim="800000"/>
            <a:headEnd/>
            <a:tailEnd/>
          </a:ln>
        </p:spPr>
      </p:pic>
      <p:sp>
        <p:nvSpPr>
          <p:cNvPr id="4" name="Oval 3"/>
          <p:cNvSpPr/>
          <p:nvPr/>
        </p:nvSpPr>
        <p:spPr>
          <a:xfrm>
            <a:off x="4267200" y="990600"/>
            <a:ext cx="838200" cy="16002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5" name="Rectangle 4"/>
          <p:cNvSpPr/>
          <p:nvPr/>
        </p:nvSpPr>
        <p:spPr>
          <a:xfrm>
            <a:off x="1658062" y="4800601"/>
            <a:ext cx="4437938" cy="646331"/>
          </a:xfrm>
          <a:prstGeom prst="rect">
            <a:avLst/>
          </a:prstGeom>
        </p:spPr>
        <p:txBody>
          <a:bodyPr wrap="square">
            <a:spAutoFit/>
          </a:bodyPr>
          <a:lstStyle/>
          <a:p>
            <a:r>
              <a:rPr lang="en-US" altLang="en-US" dirty="0">
                <a:solidFill>
                  <a:srgbClr val="FF0000"/>
                </a:solidFill>
                <a:latin typeface="Arial" pitchFamily="34" charset="0"/>
                <a:cs typeface="Arial" pitchFamily="34" charset="0"/>
              </a:rPr>
              <a:t>Tool carried in hand while climbing scaffold</a:t>
            </a:r>
          </a:p>
        </p:txBody>
      </p:sp>
      <p:pic>
        <p:nvPicPr>
          <p:cNvPr id="2051" name="Picture 3" descr="C:\Users\stsuser\Desktop\1\20160511_114637.jpg"/>
          <p:cNvPicPr>
            <a:picLocks noChangeAspect="1" noChangeArrowheads="1"/>
          </p:cNvPicPr>
          <p:nvPr/>
        </p:nvPicPr>
        <p:blipFill>
          <a:blip r:embed="rId3" cstate="print"/>
          <a:srcRect/>
          <a:stretch>
            <a:fillRect/>
          </a:stretch>
        </p:blipFill>
        <p:spPr bwMode="auto">
          <a:xfrm>
            <a:off x="6400800" y="457200"/>
            <a:ext cx="3714750" cy="4038600"/>
          </a:xfrm>
          <a:prstGeom prst="rect">
            <a:avLst/>
          </a:prstGeom>
          <a:noFill/>
          <a:ln w="12700">
            <a:solidFill>
              <a:srgbClr val="C00000"/>
            </a:solidFill>
            <a:miter lim="800000"/>
            <a:headEnd/>
            <a:tailEnd/>
          </a:ln>
        </p:spPr>
      </p:pic>
      <p:sp>
        <p:nvSpPr>
          <p:cNvPr id="8" name="Oval 7"/>
          <p:cNvSpPr/>
          <p:nvPr/>
        </p:nvSpPr>
        <p:spPr>
          <a:xfrm>
            <a:off x="7848600" y="1905000"/>
            <a:ext cx="609600" cy="914400"/>
          </a:xfrm>
          <a:prstGeom prst="ellipse">
            <a:avLst/>
          </a:prstGeom>
          <a:noFill/>
          <a:ln>
            <a:solidFill>
              <a:srgbClr val="33993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9" name="Rectangle 8"/>
          <p:cNvSpPr/>
          <p:nvPr/>
        </p:nvSpPr>
        <p:spPr>
          <a:xfrm>
            <a:off x="6477001" y="32004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
        <p:nvSpPr>
          <p:cNvPr id="10" name="TextBox 9"/>
          <p:cNvSpPr txBox="1"/>
          <p:nvPr/>
        </p:nvSpPr>
        <p:spPr>
          <a:xfrm>
            <a:off x="6324600" y="4876800"/>
            <a:ext cx="4038600" cy="369332"/>
          </a:xfrm>
          <a:prstGeom prst="rect">
            <a:avLst/>
          </a:prstGeom>
          <a:solidFill>
            <a:schemeClr val="bg1"/>
          </a:solidFill>
          <a:ln>
            <a:solidFill>
              <a:srgbClr val="339933"/>
            </a:solidFill>
          </a:ln>
        </p:spPr>
        <p:txBody>
          <a:bodyPr wrap="square" rtlCol="0">
            <a:spAutoFit/>
          </a:bodyPr>
          <a:lstStyle>
            <a:defPPr>
              <a:defRPr lang="en-US"/>
            </a:defPPr>
            <a:lvl1pPr algn="ctr">
              <a:defRPr>
                <a:solidFill>
                  <a:srgbClr val="00B050"/>
                </a:solidFill>
              </a:defRPr>
            </a:lvl1pPr>
          </a:lstStyle>
          <a:p>
            <a:pPr algn="l"/>
            <a:r>
              <a:rPr lang="en-US" dirty="0"/>
              <a:t>Use safe method for shifting tools</a:t>
            </a:r>
          </a:p>
        </p:txBody>
      </p:sp>
    </p:spTree>
    <p:extLst>
      <p:ext uri="{BB962C8B-B14F-4D97-AF65-F5344CB8AC3E}">
        <p14:creationId xmlns:p14="http://schemas.microsoft.com/office/powerpoint/2010/main" val="3760154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2057400" y="533400"/>
            <a:ext cx="3886200" cy="3962400"/>
          </a:xfrm>
          <a:prstGeom prst="rect">
            <a:avLst/>
          </a:prstGeom>
          <a:noFill/>
          <a:ln w="12700">
            <a:solidFill>
              <a:srgbClr val="C00000"/>
            </a:solidFill>
            <a:miter lim="800000"/>
            <a:headEnd/>
            <a:tailEnd/>
          </a:ln>
        </p:spPr>
      </p:pic>
      <p:pic>
        <p:nvPicPr>
          <p:cNvPr id="3076" name="Picture 4"/>
          <p:cNvPicPr>
            <a:picLocks noChangeAspect="1" noChangeArrowheads="1"/>
          </p:cNvPicPr>
          <p:nvPr/>
        </p:nvPicPr>
        <p:blipFill>
          <a:blip r:embed="rId3" cstate="print"/>
          <a:srcRect/>
          <a:stretch>
            <a:fillRect/>
          </a:stretch>
        </p:blipFill>
        <p:spPr bwMode="auto">
          <a:xfrm>
            <a:off x="6400800" y="533400"/>
            <a:ext cx="3790950" cy="3962400"/>
          </a:xfrm>
          <a:prstGeom prst="rect">
            <a:avLst/>
          </a:prstGeom>
          <a:noFill/>
          <a:ln w="12700">
            <a:solidFill>
              <a:srgbClr val="C00000"/>
            </a:solidFill>
            <a:miter lim="800000"/>
            <a:headEnd/>
            <a:tailEnd/>
          </a:ln>
        </p:spPr>
      </p:pic>
      <p:sp>
        <p:nvSpPr>
          <p:cNvPr id="5" name="TextBox 4"/>
          <p:cNvSpPr txBox="1"/>
          <p:nvPr/>
        </p:nvSpPr>
        <p:spPr>
          <a:xfrm>
            <a:off x="2133600" y="4953001"/>
            <a:ext cx="3429000" cy="646331"/>
          </a:xfrm>
          <a:prstGeom prst="rect">
            <a:avLst/>
          </a:prstGeom>
          <a:solidFill>
            <a:schemeClr val="bg1"/>
          </a:solidFill>
          <a:ln>
            <a:solidFill>
              <a:srgbClr val="FF0000"/>
            </a:solidFill>
          </a:ln>
        </p:spPr>
        <p:txBody>
          <a:bodyPr wrap="square" rtlCol="0">
            <a:spAutoFit/>
          </a:bodyPr>
          <a:lstStyle>
            <a:defPPr>
              <a:defRPr lang="en-US"/>
            </a:defPPr>
            <a:lvl1pPr algn="ctr">
              <a:defRPr>
                <a:solidFill>
                  <a:srgbClr val="FF0000"/>
                </a:solidFill>
              </a:defRPr>
            </a:lvl1pPr>
          </a:lstStyle>
          <a:p>
            <a:r>
              <a:rPr lang="en-US" dirty="0"/>
              <a:t>Working at edge without any fall protection</a:t>
            </a:r>
          </a:p>
        </p:txBody>
      </p:sp>
      <p:sp>
        <p:nvSpPr>
          <p:cNvPr id="6" name="TextBox 5"/>
          <p:cNvSpPr txBox="1"/>
          <p:nvPr/>
        </p:nvSpPr>
        <p:spPr>
          <a:xfrm>
            <a:off x="6553200" y="4800601"/>
            <a:ext cx="3429000" cy="646331"/>
          </a:xfrm>
          <a:prstGeom prst="rect">
            <a:avLst/>
          </a:prstGeom>
          <a:solidFill>
            <a:schemeClr val="bg1"/>
          </a:solidFill>
          <a:ln>
            <a:solidFill>
              <a:srgbClr val="339933"/>
            </a:solidFill>
          </a:ln>
        </p:spPr>
        <p:txBody>
          <a:bodyPr wrap="square" rtlCol="0">
            <a:spAutoFit/>
          </a:bodyPr>
          <a:lstStyle>
            <a:defPPr>
              <a:defRPr lang="en-US"/>
            </a:defPPr>
            <a:lvl1pPr algn="ctr">
              <a:defRPr>
                <a:solidFill>
                  <a:srgbClr val="00B050"/>
                </a:solidFill>
              </a:defRPr>
            </a:lvl1pPr>
          </a:lstStyle>
          <a:p>
            <a:r>
              <a:rPr lang="en-US" dirty="0"/>
              <a:t>Ensure fall protection provided while working at edge</a:t>
            </a:r>
          </a:p>
        </p:txBody>
      </p:sp>
      <p:sp>
        <p:nvSpPr>
          <p:cNvPr id="7" name="Rectangle 6"/>
          <p:cNvSpPr/>
          <p:nvPr/>
        </p:nvSpPr>
        <p:spPr>
          <a:xfrm>
            <a:off x="6477001" y="28194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42603691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1026" name="Picture 2" descr="C:\Users\stsuser\Desktop\1\20160511_144853.jpg"/>
          <p:cNvPicPr>
            <a:picLocks noChangeAspect="1" noChangeArrowheads="1"/>
          </p:cNvPicPr>
          <p:nvPr/>
        </p:nvPicPr>
        <p:blipFill>
          <a:blip r:embed="rId2" cstate="print"/>
          <a:srcRect/>
          <a:stretch>
            <a:fillRect/>
          </a:stretch>
        </p:blipFill>
        <p:spPr bwMode="auto">
          <a:xfrm>
            <a:off x="6400800" y="533400"/>
            <a:ext cx="3714750" cy="4038600"/>
          </a:xfrm>
          <a:prstGeom prst="rect">
            <a:avLst/>
          </a:prstGeom>
          <a:noFill/>
          <a:ln w="12700">
            <a:solidFill>
              <a:srgbClr val="C00000"/>
            </a:solidFill>
            <a:miter lim="800000"/>
            <a:headEnd/>
            <a:tailEnd/>
          </a:ln>
        </p:spPr>
      </p:pic>
      <p:pic>
        <p:nvPicPr>
          <p:cNvPr id="1027" name="Picture 3" descr="C:\Users\stsuser\Desktop\1\20160511_144944.jpg"/>
          <p:cNvPicPr>
            <a:picLocks noChangeAspect="1" noChangeArrowheads="1"/>
          </p:cNvPicPr>
          <p:nvPr/>
        </p:nvPicPr>
        <p:blipFill>
          <a:blip r:embed="rId3" cstate="print"/>
          <a:srcRect/>
          <a:stretch>
            <a:fillRect/>
          </a:stretch>
        </p:blipFill>
        <p:spPr bwMode="auto">
          <a:xfrm>
            <a:off x="2209800" y="533400"/>
            <a:ext cx="3714750" cy="4038600"/>
          </a:xfrm>
          <a:prstGeom prst="rect">
            <a:avLst/>
          </a:prstGeom>
          <a:noFill/>
          <a:ln w="12700">
            <a:solidFill>
              <a:srgbClr val="C00000"/>
            </a:solidFill>
            <a:miter lim="800000"/>
            <a:headEnd/>
            <a:tailEnd/>
          </a:ln>
        </p:spPr>
      </p:pic>
      <p:sp>
        <p:nvSpPr>
          <p:cNvPr id="4" name="Rectangle 3"/>
          <p:cNvSpPr/>
          <p:nvPr/>
        </p:nvSpPr>
        <p:spPr>
          <a:xfrm>
            <a:off x="8991601" y="6096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
        <p:nvSpPr>
          <p:cNvPr id="5" name="Oval 4"/>
          <p:cNvSpPr/>
          <p:nvPr/>
        </p:nvSpPr>
        <p:spPr>
          <a:xfrm>
            <a:off x="7924800" y="1676400"/>
            <a:ext cx="762000" cy="914400"/>
          </a:xfrm>
          <a:prstGeom prst="ellipse">
            <a:avLst/>
          </a:prstGeom>
          <a:noFill/>
          <a:ln>
            <a:solidFill>
              <a:srgbClr val="33993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 name="Oval 5"/>
          <p:cNvSpPr/>
          <p:nvPr/>
        </p:nvSpPr>
        <p:spPr>
          <a:xfrm>
            <a:off x="4267200" y="2438400"/>
            <a:ext cx="685800" cy="914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TextBox 6"/>
          <p:cNvSpPr txBox="1"/>
          <p:nvPr/>
        </p:nvSpPr>
        <p:spPr>
          <a:xfrm>
            <a:off x="2133600" y="4953001"/>
            <a:ext cx="3429000" cy="646331"/>
          </a:xfrm>
          <a:prstGeom prst="rect">
            <a:avLst/>
          </a:prstGeom>
          <a:solidFill>
            <a:schemeClr val="bg1"/>
          </a:solidFill>
          <a:ln>
            <a:solidFill>
              <a:srgbClr val="FF0000"/>
            </a:solidFill>
          </a:ln>
        </p:spPr>
        <p:txBody>
          <a:bodyPr wrap="square" rtlCol="0">
            <a:spAutoFit/>
          </a:bodyPr>
          <a:lstStyle>
            <a:defPPr>
              <a:defRPr lang="en-US"/>
            </a:defPPr>
            <a:lvl1pPr algn="ctr">
              <a:defRPr>
                <a:solidFill>
                  <a:srgbClr val="FF0000"/>
                </a:solidFill>
              </a:defRPr>
            </a:lvl1pPr>
          </a:lstStyle>
          <a:p>
            <a:r>
              <a:rPr lang="en-US" dirty="0"/>
              <a:t>Safety harness anchored at lower point </a:t>
            </a:r>
          </a:p>
        </p:txBody>
      </p:sp>
      <p:sp>
        <p:nvSpPr>
          <p:cNvPr id="8" name="TextBox 7"/>
          <p:cNvSpPr txBox="1"/>
          <p:nvPr/>
        </p:nvSpPr>
        <p:spPr>
          <a:xfrm>
            <a:off x="6477000" y="4953000"/>
            <a:ext cx="3429000" cy="369332"/>
          </a:xfrm>
          <a:prstGeom prst="rect">
            <a:avLst/>
          </a:prstGeom>
          <a:solidFill>
            <a:schemeClr val="bg1"/>
          </a:solidFill>
          <a:ln>
            <a:solidFill>
              <a:srgbClr val="339933"/>
            </a:solidFill>
          </a:ln>
        </p:spPr>
        <p:txBody>
          <a:bodyPr wrap="square" rtlCol="0">
            <a:spAutoFit/>
          </a:bodyPr>
          <a:lstStyle>
            <a:defPPr>
              <a:defRPr lang="en-US"/>
            </a:defPPr>
            <a:lvl1pPr algn="ctr">
              <a:defRPr>
                <a:solidFill>
                  <a:srgbClr val="00B050"/>
                </a:solidFill>
              </a:defRPr>
            </a:lvl1pPr>
          </a:lstStyle>
          <a:p>
            <a:r>
              <a:rPr lang="en-US" dirty="0"/>
              <a:t>Proper anchoring point</a:t>
            </a:r>
          </a:p>
        </p:txBody>
      </p:sp>
    </p:spTree>
    <p:extLst>
      <p:ext uri="{BB962C8B-B14F-4D97-AF65-F5344CB8AC3E}">
        <p14:creationId xmlns:p14="http://schemas.microsoft.com/office/powerpoint/2010/main" val="21976561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78E7B6-E08C-4C6C-855F-097F5F92418D}"/>
              </a:ext>
            </a:extLst>
          </p:cNvPr>
          <p:cNvSpPr txBox="1">
            <a:spLocks/>
          </p:cNvSpPr>
          <p:nvPr/>
        </p:nvSpPr>
        <p:spPr>
          <a:xfrm>
            <a:off x="838200" y="382079"/>
            <a:ext cx="10515600" cy="8363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t>UNIT– IV</a:t>
            </a:r>
          </a:p>
        </p:txBody>
      </p:sp>
      <p:sp>
        <p:nvSpPr>
          <p:cNvPr id="3" name="Content Placeholder 2">
            <a:extLst>
              <a:ext uri="{FF2B5EF4-FFF2-40B4-BE49-F238E27FC236}">
                <a16:creationId xmlns="" xmlns:a16="http://schemas.microsoft.com/office/drawing/2014/main" id="{B3175D0F-EB1B-4D67-9C6E-4975D90F78D9}"/>
              </a:ext>
            </a:extLst>
          </p:cNvPr>
          <p:cNvSpPr txBox="1">
            <a:spLocks/>
          </p:cNvSpPr>
          <p:nvPr/>
        </p:nvSpPr>
        <p:spPr>
          <a:xfrm>
            <a:off x="1071022" y="1135863"/>
            <a:ext cx="10515600" cy="6172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INTRODUCTION TO MATERIAL HANDLING</a:t>
            </a:r>
          </a:p>
          <a:p>
            <a:pPr marL="0" indent="0" algn="ctr">
              <a:buFont typeface="Arial" panose="020B0604020202020204" pitchFamily="34" charset="0"/>
              <a:buNone/>
            </a:pPr>
            <a:endParaRPr lang="en-US" sz="3200" b="1" dirty="0"/>
          </a:p>
          <a:p>
            <a:pPr marL="0" indent="0">
              <a:buFont typeface="Arial" panose="020B0604020202020204" pitchFamily="34" charset="0"/>
              <a:buNone/>
            </a:pPr>
            <a:endParaRPr lang="en-US" altLang="en-US" sz="1000" dirty="0"/>
          </a:p>
          <a:p>
            <a:pPr marL="0" indent="0" algn="ctr">
              <a:buFont typeface="Arial" panose="020B0604020202020204" pitchFamily="34" charset="0"/>
              <a:buNone/>
            </a:pPr>
            <a:endParaRPr lang="en-US" sz="4800" b="1" dirty="0"/>
          </a:p>
        </p:txBody>
      </p:sp>
      <p:sp>
        <p:nvSpPr>
          <p:cNvPr id="6" name="TextBox 5">
            <a:extLst>
              <a:ext uri="{FF2B5EF4-FFF2-40B4-BE49-F238E27FC236}">
                <a16:creationId xmlns="" xmlns:a16="http://schemas.microsoft.com/office/drawing/2014/main" id="{93E94493-960E-49DE-B459-0F787B7C738E}"/>
              </a:ext>
            </a:extLst>
          </p:cNvPr>
          <p:cNvSpPr txBox="1"/>
          <p:nvPr/>
        </p:nvSpPr>
        <p:spPr>
          <a:xfrm>
            <a:off x="1223010" y="2136339"/>
            <a:ext cx="9635490" cy="4093428"/>
          </a:xfrm>
          <a:prstGeom prst="rect">
            <a:avLst/>
          </a:prstGeom>
          <a:noFill/>
        </p:spPr>
        <p:txBody>
          <a:bodyPr wrap="square">
            <a:spAutoFit/>
          </a:bodyPr>
          <a:lstStyle/>
          <a:p>
            <a:pPr algn="l" fontAlgn="base"/>
            <a:r>
              <a:rPr lang="en-US" sz="3600" b="1" i="0" dirty="0">
                <a:solidFill>
                  <a:schemeClr val="accent2">
                    <a:lumMod val="75000"/>
                  </a:schemeClr>
                </a:solidFill>
                <a:effectLst/>
                <a:latin typeface="MuseoSans-500"/>
              </a:rPr>
              <a:t>What is Materials Handling?</a:t>
            </a:r>
          </a:p>
          <a:p>
            <a:pPr algn="l" fontAlgn="base"/>
            <a:r>
              <a:rPr lang="en-US" sz="2800" b="1" i="0" dirty="0">
                <a:effectLst/>
                <a:latin typeface="MuseoSans-500"/>
              </a:rPr>
              <a:t>Moving goods or materials within short distances in a storage area is known as material handling (called by some materials handling).</a:t>
            </a:r>
            <a:br>
              <a:rPr lang="en-US" sz="2800" b="1" i="0" dirty="0">
                <a:effectLst/>
                <a:latin typeface="MuseoSans-500"/>
              </a:rPr>
            </a:br>
            <a:r>
              <a:rPr lang="en-US" sz="2800" b="1" i="0" dirty="0">
                <a:effectLst/>
                <a:latin typeface="MuseoSans-500"/>
              </a:rPr>
              <a:t>The activity includes loading, unloading, palletizing (storing and transporting goods stacked on pallets, shipped as unit loads), as well as, de-palletizing and a number of similar operations.</a:t>
            </a:r>
            <a:br>
              <a:rPr lang="en-US" sz="2800" b="1" i="0" dirty="0">
                <a:effectLst/>
                <a:latin typeface="MuseoSans-500"/>
              </a:rPr>
            </a:br>
            <a:r>
              <a:rPr lang="en-US" sz="2800" b="1" i="0" dirty="0">
                <a:effectLst/>
                <a:latin typeface="MuseoSans-500"/>
              </a:rPr>
              <a:t>Fork-lift trucks are the equipment used most frequently in material handling.</a:t>
            </a:r>
          </a:p>
        </p:txBody>
      </p:sp>
    </p:spTree>
    <p:extLst>
      <p:ext uri="{BB962C8B-B14F-4D97-AF65-F5344CB8AC3E}">
        <p14:creationId xmlns:p14="http://schemas.microsoft.com/office/powerpoint/2010/main" val="27634104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accent4">
            <a:alpha val="17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 xmlns:a16="http://schemas.microsoft.com/office/drawing/2014/main" id="{2F7DBCBE-12A1-4B6D-B6C9-8DA2217A7391}"/>
              </a:ext>
            </a:extLst>
          </p:cNvPr>
          <p:cNvSpPr txBox="1">
            <a:spLocks/>
          </p:cNvSpPr>
          <p:nvPr/>
        </p:nvSpPr>
        <p:spPr>
          <a:xfrm>
            <a:off x="1087755" y="822960"/>
            <a:ext cx="10016490" cy="2133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r>
              <a:rPr lang="en-US" sz="6600" u="sng" dirty="0">
                <a:latin typeface="Bodoni MT Black" pitchFamily="18" charset="0"/>
              </a:rPr>
              <a:t>MANUAL HANDLING</a:t>
            </a:r>
          </a:p>
        </p:txBody>
      </p:sp>
      <p:pic>
        <p:nvPicPr>
          <p:cNvPr id="3" name="Picture 2">
            <a:extLst>
              <a:ext uri="{FF2B5EF4-FFF2-40B4-BE49-F238E27FC236}">
                <a16:creationId xmlns="" xmlns:a16="http://schemas.microsoft.com/office/drawing/2014/main" id="{792F84A6-0053-4C4F-9411-B9CB631FD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790" y="2586990"/>
            <a:ext cx="3352799" cy="3352799"/>
          </a:xfrm>
          <a:prstGeom prst="rect">
            <a:avLst/>
          </a:prstGeom>
        </p:spPr>
      </p:pic>
      <p:pic>
        <p:nvPicPr>
          <p:cNvPr id="4" name="Picture 3">
            <a:extLst>
              <a:ext uri="{FF2B5EF4-FFF2-40B4-BE49-F238E27FC236}">
                <a16:creationId xmlns="" xmlns:a16="http://schemas.microsoft.com/office/drawing/2014/main" id="{AC5F6F8A-B832-4FAF-A05F-8F974D6EA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413" y="2586990"/>
            <a:ext cx="3048000" cy="3546231"/>
          </a:xfrm>
          <a:prstGeom prst="rect">
            <a:avLst/>
          </a:prstGeom>
        </p:spPr>
      </p:pic>
    </p:spTree>
    <p:extLst>
      <p:ext uri="{BB962C8B-B14F-4D97-AF65-F5344CB8AC3E}">
        <p14:creationId xmlns:p14="http://schemas.microsoft.com/office/powerpoint/2010/main" val="12553225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bg>
      <p:bgPr>
        <a:solidFill>
          <a:schemeClr val="accent4">
            <a:alpha val="12000"/>
          </a:schemeClr>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D6B84993-017E-451D-97FD-66D6A955D081}"/>
              </a:ext>
            </a:extLst>
          </p:cNvPr>
          <p:cNvSpPr txBox="1">
            <a:spLocks/>
          </p:cNvSpPr>
          <p:nvPr/>
        </p:nvSpPr>
        <p:spPr>
          <a:xfrm>
            <a:off x="870214" y="1066801"/>
            <a:ext cx="8915400" cy="57911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latin typeface="Lucida Fax" pitchFamily="18" charset="0"/>
              </a:rPr>
              <a:t>MANUAL HANDLING HAZARDS</a:t>
            </a:r>
          </a:p>
          <a:p>
            <a:pPr marL="342900" indent="-342900">
              <a:buFont typeface="Wingdings" pitchFamily="2" charset="2"/>
              <a:buChar char="q"/>
            </a:pPr>
            <a:r>
              <a:rPr lang="en-US" sz="2400" dirty="0">
                <a:latin typeface="Lucida Fax" pitchFamily="18" charset="0"/>
              </a:rPr>
              <a:t> TWISTING AND TURNING</a:t>
            </a:r>
          </a:p>
          <a:p>
            <a:pPr marL="342900" indent="-342900">
              <a:buFont typeface="Wingdings" pitchFamily="2" charset="2"/>
              <a:buChar char="q"/>
            </a:pPr>
            <a:r>
              <a:rPr lang="en-US" sz="2400" dirty="0">
                <a:latin typeface="Lucida Fax" pitchFamily="18" charset="0"/>
              </a:rPr>
              <a:t> HEAVY LOAD</a:t>
            </a:r>
          </a:p>
          <a:p>
            <a:pPr marL="342900" indent="-342900">
              <a:buFont typeface="Wingdings" pitchFamily="2" charset="2"/>
              <a:buChar char="q"/>
            </a:pPr>
            <a:r>
              <a:rPr lang="en-US" sz="2400" dirty="0">
                <a:latin typeface="Lucida Fax" pitchFamily="18" charset="0"/>
              </a:rPr>
              <a:t> DROPPING LOAD</a:t>
            </a:r>
          </a:p>
          <a:p>
            <a:pPr marL="342900" indent="-342900">
              <a:buFont typeface="Wingdings" pitchFamily="2" charset="2"/>
              <a:buChar char="q"/>
            </a:pPr>
            <a:r>
              <a:rPr lang="en-US" sz="2400" dirty="0">
                <a:latin typeface="Lucida Fax" pitchFamily="18" charset="0"/>
              </a:rPr>
              <a:t> SHARP EDGGES</a:t>
            </a:r>
          </a:p>
          <a:p>
            <a:pPr marL="342900" indent="-342900">
              <a:buFont typeface="Wingdings" pitchFamily="2" charset="2"/>
              <a:buChar char="q"/>
            </a:pPr>
            <a:r>
              <a:rPr lang="en-US" sz="2400" dirty="0">
                <a:latin typeface="Lucida Fax" pitchFamily="18" charset="0"/>
              </a:rPr>
              <a:t> HOT LOAD</a:t>
            </a:r>
          </a:p>
          <a:p>
            <a:endParaRPr lang="en-US" sz="2400" dirty="0">
              <a:latin typeface="Lucida Fax" pitchFamily="18" charset="0"/>
            </a:endParaRPr>
          </a:p>
        </p:txBody>
      </p:sp>
      <p:sp>
        <p:nvSpPr>
          <p:cNvPr id="3" name="Title 2">
            <a:extLst>
              <a:ext uri="{FF2B5EF4-FFF2-40B4-BE49-F238E27FC236}">
                <a16:creationId xmlns="" xmlns:a16="http://schemas.microsoft.com/office/drawing/2014/main" id="{5A023BDD-9290-429C-8FE3-18D36319F2C4}"/>
              </a:ext>
            </a:extLst>
          </p:cNvPr>
          <p:cNvSpPr txBox="1">
            <a:spLocks/>
          </p:cNvSpPr>
          <p:nvPr/>
        </p:nvSpPr>
        <p:spPr>
          <a:xfrm>
            <a:off x="717814" y="171452"/>
            <a:ext cx="9067800" cy="7619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lgn="ctr"/>
            <a:r>
              <a:rPr lang="en-US" sz="4000" u="sng" dirty="0">
                <a:latin typeface="Bodoni MT Black" pitchFamily="18" charset="0"/>
              </a:rPr>
              <a:t>MANUAL HANDLING</a:t>
            </a:r>
          </a:p>
        </p:txBody>
      </p:sp>
      <p:pic>
        <p:nvPicPr>
          <p:cNvPr id="4" name="Picture 3">
            <a:extLst>
              <a:ext uri="{FF2B5EF4-FFF2-40B4-BE49-F238E27FC236}">
                <a16:creationId xmlns="" xmlns:a16="http://schemas.microsoft.com/office/drawing/2014/main" id="{AA75CB0C-9D4F-4E14-95F5-74BA91BDA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7186" y="1066801"/>
            <a:ext cx="2514600" cy="2642239"/>
          </a:xfrm>
          <a:prstGeom prst="rect">
            <a:avLst/>
          </a:prstGeom>
        </p:spPr>
      </p:pic>
      <p:pic>
        <p:nvPicPr>
          <p:cNvPr id="5" name="Picture 4">
            <a:extLst>
              <a:ext uri="{FF2B5EF4-FFF2-40B4-BE49-F238E27FC236}">
                <a16:creationId xmlns="" xmlns:a16="http://schemas.microsoft.com/office/drawing/2014/main" id="{A9A0BE40-A535-462B-A209-3765D06A6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142" y="3248024"/>
            <a:ext cx="1762125" cy="2600325"/>
          </a:xfrm>
          <a:prstGeom prst="rect">
            <a:avLst/>
          </a:prstGeom>
        </p:spPr>
      </p:pic>
      <p:pic>
        <p:nvPicPr>
          <p:cNvPr id="6" name="Picture 5">
            <a:extLst>
              <a:ext uri="{FF2B5EF4-FFF2-40B4-BE49-F238E27FC236}">
                <a16:creationId xmlns="" xmlns:a16="http://schemas.microsoft.com/office/drawing/2014/main" id="{60B61CA6-C020-430A-A7E4-ECA8B191B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9710" y="3963266"/>
            <a:ext cx="2488870" cy="2262609"/>
          </a:xfrm>
          <a:prstGeom prst="rect">
            <a:avLst/>
          </a:prstGeom>
        </p:spPr>
      </p:pic>
    </p:spTree>
    <p:extLst>
      <p:ext uri="{BB962C8B-B14F-4D97-AF65-F5344CB8AC3E}">
        <p14:creationId xmlns:p14="http://schemas.microsoft.com/office/powerpoint/2010/main" val="36168884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alpha val="26000"/>
          </a:schemeClr>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6979DE93-1310-495D-A4E0-AC8C7450E45B}"/>
              </a:ext>
            </a:extLst>
          </p:cNvPr>
          <p:cNvSpPr txBox="1">
            <a:spLocks/>
          </p:cNvSpPr>
          <p:nvPr/>
        </p:nvSpPr>
        <p:spPr>
          <a:xfrm>
            <a:off x="365760" y="1077019"/>
            <a:ext cx="9265920" cy="57911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latin typeface="Lucida Fax" pitchFamily="18" charset="0"/>
              </a:rPr>
              <a:t>MANUL HANDLING INJURIES</a:t>
            </a:r>
          </a:p>
          <a:p>
            <a:r>
              <a:rPr lang="en-US" sz="2400" dirty="0">
                <a:latin typeface="Lucida Fax" pitchFamily="18" charset="0"/>
              </a:rPr>
              <a:t> </a:t>
            </a:r>
            <a:r>
              <a:rPr lang="en-US" dirty="0"/>
              <a:t>BACK INJURIES</a:t>
            </a:r>
          </a:p>
          <a:p>
            <a:r>
              <a:rPr lang="en-US" dirty="0"/>
              <a:t> MUSCULAR SPRAIN</a:t>
            </a:r>
          </a:p>
          <a:p>
            <a:r>
              <a:rPr lang="en-US" dirty="0"/>
              <a:t> CUTS AND ABRASION</a:t>
            </a:r>
          </a:p>
          <a:p>
            <a:r>
              <a:rPr lang="en-US" dirty="0"/>
              <a:t> FRACTURE</a:t>
            </a:r>
          </a:p>
          <a:p>
            <a:r>
              <a:rPr lang="en-US" dirty="0"/>
              <a:t> OPEN INJURIES</a:t>
            </a:r>
          </a:p>
          <a:p>
            <a:r>
              <a:rPr lang="en-US" dirty="0"/>
              <a:t> SWELLING</a:t>
            </a:r>
          </a:p>
          <a:p>
            <a:r>
              <a:rPr lang="en-US" dirty="0"/>
              <a:t> HERNIA</a:t>
            </a:r>
          </a:p>
          <a:p>
            <a:pPr>
              <a:spcBef>
                <a:spcPts val="1200"/>
              </a:spcBef>
            </a:pPr>
            <a:r>
              <a:rPr lang="en-GB" dirty="0"/>
              <a:t>WRULDS (WORK-RELATED-UPPER-LIMB-DISORDERS) </a:t>
            </a:r>
          </a:p>
          <a:p>
            <a:pPr>
              <a:spcBef>
                <a:spcPts val="1200"/>
              </a:spcBef>
            </a:pPr>
            <a:r>
              <a:rPr lang="en-GB" dirty="0"/>
              <a:t>CUTS, BURNS, DISLOCATIONS AND BROKEN BONES</a:t>
            </a:r>
          </a:p>
          <a:p>
            <a:pPr marL="0" indent="0">
              <a:buNone/>
            </a:pPr>
            <a:endParaRPr lang="en-US" sz="2400" dirty="0">
              <a:latin typeface="Lucida Fax" pitchFamily="18" charset="0"/>
            </a:endParaRPr>
          </a:p>
          <a:p>
            <a:pPr marL="342900" indent="-342900">
              <a:buFont typeface="Wingdings" pitchFamily="2" charset="2"/>
              <a:buChar char="q"/>
            </a:pPr>
            <a:endParaRPr lang="en-US" sz="2400" b="1" u="sng" dirty="0">
              <a:latin typeface="Lucida Fax" pitchFamily="18" charset="0"/>
            </a:endParaRPr>
          </a:p>
        </p:txBody>
      </p:sp>
      <p:sp>
        <p:nvSpPr>
          <p:cNvPr id="3" name="Title 2">
            <a:extLst>
              <a:ext uri="{FF2B5EF4-FFF2-40B4-BE49-F238E27FC236}">
                <a16:creationId xmlns="" xmlns:a16="http://schemas.microsoft.com/office/drawing/2014/main" id="{C4524A1B-B928-4DFE-AB34-583CB2E1BA58}"/>
              </a:ext>
            </a:extLst>
          </p:cNvPr>
          <p:cNvSpPr txBox="1">
            <a:spLocks/>
          </p:cNvSpPr>
          <p:nvPr/>
        </p:nvSpPr>
        <p:spPr>
          <a:xfrm>
            <a:off x="1177290" y="160021"/>
            <a:ext cx="9144000" cy="749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lgn="ctr"/>
            <a:r>
              <a:rPr lang="en-US" sz="4000" u="sng" dirty="0">
                <a:latin typeface="Bodoni MT Black" pitchFamily="18" charset="0"/>
              </a:rPr>
              <a:t>MANUAL HANDLING</a:t>
            </a:r>
          </a:p>
        </p:txBody>
      </p:sp>
      <p:pic>
        <p:nvPicPr>
          <p:cNvPr id="4" name="Picture 3">
            <a:extLst>
              <a:ext uri="{FF2B5EF4-FFF2-40B4-BE49-F238E27FC236}">
                <a16:creationId xmlns="" xmlns:a16="http://schemas.microsoft.com/office/drawing/2014/main" id="{453AEF81-4D87-46E0-B619-56C8265F1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610" y="998221"/>
            <a:ext cx="2857500" cy="2974398"/>
          </a:xfrm>
          <a:prstGeom prst="rect">
            <a:avLst/>
          </a:prstGeom>
        </p:spPr>
      </p:pic>
      <p:pic>
        <p:nvPicPr>
          <p:cNvPr id="5" name="Picture 4">
            <a:extLst>
              <a:ext uri="{FF2B5EF4-FFF2-40B4-BE49-F238E27FC236}">
                <a16:creationId xmlns="" xmlns:a16="http://schemas.microsoft.com/office/drawing/2014/main" id="{A69F7638-0F0F-440B-9533-B87FDBFE9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572" y="4393017"/>
            <a:ext cx="2695575" cy="2054802"/>
          </a:xfrm>
          <a:prstGeom prst="rect">
            <a:avLst/>
          </a:prstGeom>
        </p:spPr>
      </p:pic>
      <p:pic>
        <p:nvPicPr>
          <p:cNvPr id="7" name="Picture 6">
            <a:extLst>
              <a:ext uri="{FF2B5EF4-FFF2-40B4-BE49-F238E27FC236}">
                <a16:creationId xmlns="" xmlns:a16="http://schemas.microsoft.com/office/drawing/2014/main" id="{B9D208AC-4DE6-4F07-98BD-17536639D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654" y="2241653"/>
            <a:ext cx="3200400" cy="1895475"/>
          </a:xfrm>
          <a:prstGeom prst="rect">
            <a:avLst/>
          </a:prstGeom>
        </p:spPr>
      </p:pic>
    </p:spTree>
    <p:extLst>
      <p:ext uri="{BB962C8B-B14F-4D97-AF65-F5344CB8AC3E}">
        <p14:creationId xmlns:p14="http://schemas.microsoft.com/office/powerpoint/2010/main" val="4248912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E830A17-7AFC-4DA8-B5CE-9073349C6438}"/>
              </a:ext>
            </a:extLst>
          </p:cNvPr>
          <p:cNvSpPr txBox="1"/>
          <p:nvPr/>
        </p:nvSpPr>
        <p:spPr>
          <a:xfrm>
            <a:off x="829340" y="594549"/>
            <a:ext cx="8349216" cy="5293757"/>
          </a:xfrm>
          <a:prstGeom prst="rect">
            <a:avLst/>
          </a:prstGeom>
          <a:noFill/>
        </p:spPr>
        <p:txBody>
          <a:bodyPr wrap="square">
            <a:spAutoFit/>
          </a:bodyPr>
          <a:lstStyle/>
          <a:p>
            <a:r>
              <a:rPr lang="en-US" sz="1800" b="1" dirty="0">
                <a:solidFill>
                  <a:srgbClr val="000000"/>
                </a:solidFill>
                <a:latin typeface="Lucida Fax" pitchFamily="18" charset="0"/>
              </a:rPr>
              <a:t>			</a:t>
            </a:r>
            <a:r>
              <a:rPr lang="en-US" sz="3200" b="1" u="sng" dirty="0">
                <a:solidFill>
                  <a:schemeClr val="accent1"/>
                </a:solidFill>
                <a:latin typeface="Lucida Fax" pitchFamily="18" charset="0"/>
              </a:rPr>
              <a:t>PREVENTIVE MEASURES</a:t>
            </a:r>
            <a:endParaRPr lang="en-US" sz="2400" b="1" u="sng" dirty="0">
              <a:solidFill>
                <a:schemeClr val="accent1"/>
              </a:solidFill>
              <a:latin typeface="Lucida Fax" pitchFamily="18" charset="0"/>
            </a:endParaRPr>
          </a:p>
          <a:p>
            <a:pPr marL="285750" indent="-285750">
              <a:buFont typeface="Wingdings" panose="05000000000000000000" pitchFamily="2" charset="2"/>
              <a:buChar char="v"/>
            </a:pPr>
            <a:endParaRPr lang="en-US" sz="1800" b="1" u="sng" dirty="0">
              <a:solidFill>
                <a:srgbClr val="000000"/>
              </a:solidFill>
              <a:latin typeface="Lucida Fax" pitchFamily="18" charset="0"/>
            </a:endParaRPr>
          </a:p>
          <a:p>
            <a:pPr marL="285750" indent="-285750">
              <a:buFont typeface="Wingdings" panose="05000000000000000000" pitchFamily="2" charset="2"/>
              <a:buChar char="v"/>
            </a:pPr>
            <a:r>
              <a:rPr lang="en-US" sz="1800" dirty="0">
                <a:solidFill>
                  <a:srgbClr val="000000"/>
                </a:solidFill>
                <a:latin typeface="Lucida Fax" pitchFamily="18" charset="0"/>
              </a:rPr>
              <a:t> PROPER INSPECTION</a:t>
            </a:r>
          </a:p>
          <a:p>
            <a:pPr marL="285750" indent="-285750">
              <a:buFont typeface="Wingdings" panose="05000000000000000000" pitchFamily="2" charset="2"/>
              <a:buChar char="v"/>
            </a:pPr>
            <a:r>
              <a:rPr lang="en-US" sz="1800" dirty="0">
                <a:solidFill>
                  <a:srgbClr val="000000"/>
                </a:solidFill>
                <a:latin typeface="Lucida Fax" pitchFamily="18" charset="0"/>
              </a:rPr>
              <a:t> PROVIDE SIGN BOARD</a:t>
            </a:r>
          </a:p>
          <a:p>
            <a:pPr marL="285750" indent="-285750">
              <a:buFont typeface="Wingdings" panose="05000000000000000000" pitchFamily="2" charset="2"/>
              <a:buChar char="v"/>
            </a:pPr>
            <a:r>
              <a:rPr lang="en-US" sz="1800" dirty="0">
                <a:solidFill>
                  <a:srgbClr val="000000"/>
                </a:solidFill>
                <a:latin typeface="Lucida Fax" pitchFamily="18" charset="0"/>
              </a:rPr>
              <a:t> BARRICADING</a:t>
            </a:r>
          </a:p>
          <a:p>
            <a:pPr marL="285750" indent="-285750">
              <a:buFont typeface="Wingdings" panose="05000000000000000000" pitchFamily="2" charset="2"/>
              <a:buChar char="v"/>
            </a:pPr>
            <a:r>
              <a:rPr lang="en-US" sz="1800" dirty="0">
                <a:solidFill>
                  <a:srgbClr val="000000"/>
                </a:solidFill>
                <a:latin typeface="Lucida Fax" pitchFamily="18" charset="0"/>
              </a:rPr>
              <a:t> SUITABLE SIDE WALL PROTECTION SYSTEM (SLOPING &amp; BENCHING, SHORING, SHIELDING)</a:t>
            </a:r>
          </a:p>
          <a:p>
            <a:pPr marL="285750" indent="-285750">
              <a:buFont typeface="Wingdings" panose="05000000000000000000" pitchFamily="2" charset="2"/>
              <a:buChar char="v"/>
            </a:pPr>
            <a:r>
              <a:rPr lang="en-US" sz="1800" dirty="0">
                <a:solidFill>
                  <a:srgbClr val="000000"/>
                </a:solidFill>
                <a:latin typeface="Lucida Fax" pitchFamily="18" charset="0"/>
              </a:rPr>
              <a:t> DE-WATERING SYSTEM</a:t>
            </a:r>
          </a:p>
          <a:p>
            <a:pPr marL="285750" indent="-285750">
              <a:buFont typeface="Wingdings" panose="05000000000000000000" pitchFamily="2" charset="2"/>
              <a:buChar char="v"/>
            </a:pPr>
            <a:r>
              <a:rPr lang="en-US" sz="1800" dirty="0">
                <a:solidFill>
                  <a:srgbClr val="000000"/>
                </a:solidFill>
                <a:latin typeface="Lucida Fax" pitchFamily="18" charset="0"/>
              </a:rPr>
              <a:t> PROPER PPE</a:t>
            </a:r>
          </a:p>
          <a:p>
            <a:pPr marL="285750" indent="-285750">
              <a:buFont typeface="Wingdings" panose="05000000000000000000" pitchFamily="2" charset="2"/>
              <a:buChar char="v"/>
            </a:pPr>
            <a:r>
              <a:rPr lang="en-US" sz="1800" dirty="0">
                <a:solidFill>
                  <a:srgbClr val="000000"/>
                </a:solidFill>
                <a:latin typeface="Lucida Fax" pitchFamily="18" charset="0"/>
              </a:rPr>
              <a:t> CONDUCT GAS TEST (O</a:t>
            </a:r>
            <a:r>
              <a:rPr lang="en-US" sz="1200" dirty="0">
                <a:solidFill>
                  <a:srgbClr val="000000"/>
                </a:solidFill>
                <a:latin typeface="Lucida Fax" pitchFamily="18" charset="0"/>
              </a:rPr>
              <a:t>2, </a:t>
            </a:r>
            <a:r>
              <a:rPr lang="en-US" sz="1800" dirty="0">
                <a:solidFill>
                  <a:srgbClr val="000000"/>
                </a:solidFill>
                <a:latin typeface="Lucida Fax" pitchFamily="18" charset="0"/>
              </a:rPr>
              <a:t>CO, H</a:t>
            </a:r>
            <a:r>
              <a:rPr lang="en-US" sz="1200" dirty="0">
                <a:solidFill>
                  <a:srgbClr val="000000"/>
                </a:solidFill>
                <a:latin typeface="Lucida Fax" pitchFamily="18" charset="0"/>
              </a:rPr>
              <a:t>2</a:t>
            </a:r>
            <a:r>
              <a:rPr lang="en-US" sz="1800" dirty="0">
                <a:solidFill>
                  <a:srgbClr val="000000"/>
                </a:solidFill>
                <a:latin typeface="Lucida Fax" pitchFamily="18" charset="0"/>
              </a:rPr>
              <a:t>S, METHANE )</a:t>
            </a:r>
          </a:p>
          <a:p>
            <a:pPr marL="285750" indent="-285750">
              <a:buFont typeface="Wingdings" panose="05000000000000000000" pitchFamily="2" charset="2"/>
              <a:buChar char="v"/>
            </a:pPr>
            <a:r>
              <a:rPr lang="en-US" sz="1800" dirty="0">
                <a:solidFill>
                  <a:srgbClr val="000000"/>
                </a:solidFill>
                <a:latin typeface="Lucida Fax" pitchFamily="18" charset="0"/>
              </a:rPr>
              <a:t> REMOVED SOIL AWAY FROM THE SIDE</a:t>
            </a:r>
          </a:p>
          <a:p>
            <a:pPr marL="285750" indent="-285750">
              <a:buFont typeface="Wingdings" panose="05000000000000000000" pitchFamily="2" charset="2"/>
              <a:buChar char="v"/>
            </a:pPr>
            <a:r>
              <a:rPr lang="en-US" sz="1800" dirty="0">
                <a:solidFill>
                  <a:srgbClr val="000000"/>
                </a:solidFill>
                <a:latin typeface="Lucida Fax" pitchFamily="18" charset="0"/>
              </a:rPr>
              <a:t>ACCESS LADDER</a:t>
            </a:r>
          </a:p>
          <a:p>
            <a:pPr marL="285750" indent="-285750">
              <a:buFont typeface="Wingdings" panose="05000000000000000000" pitchFamily="2" charset="2"/>
              <a:buChar char="v"/>
            </a:pPr>
            <a:r>
              <a:rPr lang="en-US" sz="1800" dirty="0">
                <a:solidFill>
                  <a:srgbClr val="000000"/>
                </a:solidFill>
                <a:latin typeface="Lucida Fax" pitchFamily="18" charset="0"/>
              </a:rPr>
              <a:t>EFFECTIVE TRAINING ON EXCAVATION SAFETY</a:t>
            </a:r>
          </a:p>
          <a:p>
            <a:pPr marL="285750" indent="-285750">
              <a:buFont typeface="Wingdings" panose="05000000000000000000" pitchFamily="2" charset="2"/>
              <a:buChar char="v"/>
            </a:pPr>
            <a:r>
              <a:rPr lang="en-US" sz="1800" dirty="0">
                <a:solidFill>
                  <a:srgbClr val="000000"/>
                </a:solidFill>
                <a:latin typeface="Lucida Fax" pitchFamily="18" charset="0"/>
              </a:rPr>
              <a:t>EFFECTIVE SUPERVISION</a:t>
            </a:r>
          </a:p>
          <a:p>
            <a:pPr marL="285750" indent="-285750">
              <a:buFont typeface="Wingdings" panose="05000000000000000000" pitchFamily="2" charset="2"/>
              <a:buChar char="v"/>
            </a:pPr>
            <a:r>
              <a:rPr lang="en-US" sz="1800" dirty="0">
                <a:solidFill>
                  <a:srgbClr val="000000"/>
                </a:solidFill>
                <a:latin typeface="Lucida Fax" pitchFamily="18" charset="0"/>
              </a:rPr>
              <a:t>COMPETENT USERS</a:t>
            </a:r>
          </a:p>
          <a:p>
            <a:pPr marL="285750" indent="-285750">
              <a:buFont typeface="Wingdings" panose="05000000000000000000" pitchFamily="2" charset="2"/>
              <a:buChar char="v"/>
            </a:pPr>
            <a:r>
              <a:rPr lang="en-GB" sz="1800" dirty="0">
                <a:solidFill>
                  <a:srgbClr val="000000"/>
                </a:solidFill>
                <a:latin typeface="Lucida Fax" pitchFamily="18" charset="0"/>
              </a:rPr>
              <a:t>PLAN OF THE AREA</a:t>
            </a:r>
          </a:p>
          <a:p>
            <a:pPr marL="285750" indent="-285750">
              <a:buFont typeface="Wingdings" panose="05000000000000000000" pitchFamily="2" charset="2"/>
              <a:buChar char="v"/>
            </a:pPr>
            <a:r>
              <a:rPr lang="en-GB" sz="1800" dirty="0">
                <a:solidFill>
                  <a:srgbClr val="000000"/>
                </a:solidFill>
                <a:latin typeface="Lucida Fax" pitchFamily="18" charset="0"/>
              </a:rPr>
              <a:t>DETECTION EQUIPMENT, E.G. METAL DETECTORS &amp; CABLE DETECTORS</a:t>
            </a:r>
          </a:p>
        </p:txBody>
      </p:sp>
      <p:pic>
        <p:nvPicPr>
          <p:cNvPr id="4" name="Picture 2" descr="http://lh6.ggpht.com/_ZCAc9c80CqQ/S0HbiLCY72I/AAAAAAAAAQw/DMoIZAX5eOM/iStock_000005741403XSmall.jpg">
            <a:extLst>
              <a:ext uri="{FF2B5EF4-FFF2-40B4-BE49-F238E27FC236}">
                <a16:creationId xmlns="" xmlns:a16="http://schemas.microsoft.com/office/drawing/2014/main" id="{FA7E3E30-B64C-469E-93D0-BA891A4C1028}"/>
              </a:ext>
            </a:extLst>
          </p:cNvPr>
          <p:cNvPicPr>
            <a:picLocks noChangeAspect="1" noChangeArrowheads="1"/>
          </p:cNvPicPr>
          <p:nvPr/>
        </p:nvPicPr>
        <p:blipFill>
          <a:blip r:embed="rId2" cstate="print"/>
          <a:srcRect/>
          <a:stretch>
            <a:fillRect/>
          </a:stretch>
        </p:blipFill>
        <p:spPr bwMode="auto">
          <a:xfrm>
            <a:off x="9718158" y="2232838"/>
            <a:ext cx="1916570" cy="2769396"/>
          </a:xfrm>
          <a:prstGeom prst="rect">
            <a:avLst/>
          </a:prstGeom>
          <a:noFill/>
        </p:spPr>
      </p:pic>
    </p:spTree>
    <p:extLst>
      <p:ext uri="{BB962C8B-B14F-4D97-AF65-F5344CB8AC3E}">
        <p14:creationId xmlns:p14="http://schemas.microsoft.com/office/powerpoint/2010/main" val="12336148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422650" y="776289"/>
            <a:ext cx="49291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n-GB" altLang="en-US" sz="4000" b="1" dirty="0">
                <a:solidFill>
                  <a:srgbClr val="0070C0"/>
                </a:solidFill>
                <a:latin typeface="Calibri" pitchFamily="34" charset="0"/>
              </a:rPr>
              <a:t>Manual Handling Risk Assessment</a:t>
            </a:r>
          </a:p>
        </p:txBody>
      </p:sp>
      <p:sp>
        <p:nvSpPr>
          <p:cNvPr id="17411" name="Text Box 3"/>
          <p:cNvSpPr txBox="1">
            <a:spLocks noChangeArrowheads="1"/>
          </p:cNvSpPr>
          <p:nvPr/>
        </p:nvSpPr>
        <p:spPr bwMode="auto">
          <a:xfrm>
            <a:off x="3422650" y="2362201"/>
            <a:ext cx="2895600"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ts val="1200"/>
              </a:spcBef>
            </a:pPr>
            <a:r>
              <a:rPr lang="en-GB" altLang="en-US" sz="4400" b="1" dirty="0">
                <a:solidFill>
                  <a:srgbClr val="0070C0"/>
                </a:solidFill>
                <a:latin typeface="Calibri" pitchFamily="34" charset="0"/>
              </a:rPr>
              <a:t>L</a:t>
            </a:r>
            <a:r>
              <a:rPr lang="en-GB" altLang="en-US" sz="3600" b="1" dirty="0">
                <a:solidFill>
                  <a:srgbClr val="FF0000"/>
                </a:solidFill>
                <a:latin typeface="Calibri" pitchFamily="34" charset="0"/>
              </a:rPr>
              <a:t>oad</a:t>
            </a:r>
          </a:p>
          <a:p>
            <a:pPr eaLnBrk="1" hangingPunct="1">
              <a:spcBef>
                <a:spcPts val="1200"/>
              </a:spcBef>
            </a:pPr>
            <a:r>
              <a:rPr lang="en-GB" altLang="en-US" sz="4400" b="1" dirty="0">
                <a:solidFill>
                  <a:srgbClr val="0070C0"/>
                </a:solidFill>
                <a:latin typeface="Calibri" pitchFamily="34" charset="0"/>
              </a:rPr>
              <a:t>I</a:t>
            </a:r>
            <a:r>
              <a:rPr lang="en-GB" altLang="en-US" sz="3600" b="1" dirty="0">
                <a:solidFill>
                  <a:srgbClr val="FF0000"/>
                </a:solidFill>
                <a:latin typeface="Calibri" pitchFamily="34" charset="0"/>
              </a:rPr>
              <a:t>ndividual</a:t>
            </a:r>
          </a:p>
          <a:p>
            <a:pPr eaLnBrk="1" hangingPunct="1">
              <a:spcBef>
                <a:spcPts val="1200"/>
              </a:spcBef>
            </a:pPr>
            <a:r>
              <a:rPr lang="en-GB" altLang="en-US" sz="4400" b="1" dirty="0">
                <a:solidFill>
                  <a:srgbClr val="0070C0"/>
                </a:solidFill>
                <a:latin typeface="Calibri" pitchFamily="34" charset="0"/>
              </a:rPr>
              <a:t>T</a:t>
            </a:r>
            <a:r>
              <a:rPr lang="en-GB" altLang="en-US" sz="3600" b="1" dirty="0">
                <a:solidFill>
                  <a:srgbClr val="FF0000"/>
                </a:solidFill>
                <a:latin typeface="Calibri" pitchFamily="34" charset="0"/>
              </a:rPr>
              <a:t>ask</a:t>
            </a:r>
          </a:p>
          <a:p>
            <a:pPr eaLnBrk="1" hangingPunct="1">
              <a:spcBef>
                <a:spcPts val="1200"/>
              </a:spcBef>
            </a:pPr>
            <a:r>
              <a:rPr lang="en-GB" altLang="en-US" sz="4400" b="1" dirty="0">
                <a:solidFill>
                  <a:srgbClr val="0070C0"/>
                </a:solidFill>
                <a:latin typeface="Calibri" pitchFamily="34" charset="0"/>
              </a:rPr>
              <a:t>E</a:t>
            </a:r>
            <a:r>
              <a:rPr lang="en-GB" altLang="en-US" sz="3600" b="1" dirty="0">
                <a:solidFill>
                  <a:srgbClr val="FF0000"/>
                </a:solidFill>
                <a:latin typeface="Calibri" pitchFamily="34" charset="0"/>
              </a:rPr>
              <a:t>nvironment</a:t>
            </a:r>
          </a:p>
        </p:txBody>
      </p:sp>
      <p:pic>
        <p:nvPicPr>
          <p:cNvPr id="17412" name="Picture 21"/>
          <p:cNvPicPr>
            <a:picLocks noChangeAspect="1" noChangeArrowheads="1"/>
          </p:cNvPicPr>
          <p:nvPr/>
        </p:nvPicPr>
        <p:blipFill>
          <a:blip r:embed="rId3">
            <a:extLst>
              <a:ext uri="{28A0092B-C50C-407E-A947-70E740481C1C}">
                <a14:useLocalDpi xmlns:a14="http://schemas.microsoft.com/office/drawing/2010/main" val="0"/>
              </a:ext>
            </a:extLst>
          </a:blip>
          <a:srcRect r="7220"/>
          <a:stretch>
            <a:fillRect/>
          </a:stretch>
        </p:blipFill>
        <p:spPr bwMode="auto">
          <a:xfrm>
            <a:off x="6990716" y="3100706"/>
            <a:ext cx="407352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22"/>
          <p:cNvSpPr txBox="1">
            <a:spLocks noChangeArrowheads="1"/>
          </p:cNvSpPr>
          <p:nvPr/>
        </p:nvSpPr>
        <p:spPr bwMode="auto">
          <a:xfrm>
            <a:off x="3422650" y="5638800"/>
            <a:ext cx="365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sz="3200" b="1" dirty="0">
                <a:solidFill>
                  <a:srgbClr val="FF0000"/>
                </a:solidFill>
                <a:latin typeface="Calibri" pitchFamily="34" charset="0"/>
              </a:rPr>
              <a:t>Remember: </a:t>
            </a:r>
            <a:r>
              <a:rPr lang="en-GB" altLang="en-US" sz="3200" b="1" dirty="0">
                <a:solidFill>
                  <a:srgbClr val="0070C0"/>
                </a:solidFill>
                <a:latin typeface="Calibri" pitchFamily="34" charset="0"/>
              </a:rPr>
              <a:t>LITE</a:t>
            </a:r>
            <a:endParaRPr lang="en-US" altLang="en-US" sz="3200" b="1" dirty="0">
              <a:solidFill>
                <a:srgbClr val="0070C0"/>
              </a:solidFill>
              <a:latin typeface="Calibri" pitchFamily="34" charset="0"/>
            </a:endParaRPr>
          </a:p>
        </p:txBody>
      </p:sp>
    </p:spTree>
    <p:extLst>
      <p:ext uri="{BB962C8B-B14F-4D97-AF65-F5344CB8AC3E}">
        <p14:creationId xmlns:p14="http://schemas.microsoft.com/office/powerpoint/2010/main" val="5166682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txBox="1">
            <a:spLocks noChangeArrowheads="1"/>
          </p:cNvSpPr>
          <p:nvPr/>
        </p:nvSpPr>
        <p:spPr bwMode="auto">
          <a:xfrm>
            <a:off x="-460246" y="786368"/>
            <a:ext cx="342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en-US" sz="4000" b="1" dirty="0">
                <a:solidFill>
                  <a:srgbClr val="0070C0"/>
                </a:solidFill>
                <a:latin typeface="Calibri" pitchFamily="34" charset="0"/>
              </a:rPr>
              <a:t>Load</a:t>
            </a:r>
          </a:p>
        </p:txBody>
      </p:sp>
      <p:sp>
        <p:nvSpPr>
          <p:cNvPr id="12" name="Rectangle 3"/>
          <p:cNvSpPr txBox="1">
            <a:spLocks noChangeArrowheads="1"/>
          </p:cNvSpPr>
          <p:nvPr/>
        </p:nvSpPr>
        <p:spPr bwMode="auto">
          <a:xfrm>
            <a:off x="557064" y="2128282"/>
            <a:ext cx="576064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Wingdings" pitchFamily="2" charset="2"/>
              <a:buChar char="§"/>
            </a:pPr>
            <a:r>
              <a:rPr lang="en-GB" altLang="en-US" sz="2400" dirty="0">
                <a:solidFill>
                  <a:srgbClr val="FF0000"/>
                </a:solidFill>
                <a:latin typeface="Calibri" pitchFamily="34" charset="0"/>
              </a:rPr>
              <a:t>Physical weight </a:t>
            </a:r>
          </a:p>
          <a:p>
            <a:pPr eaLnBrk="1" hangingPunct="1">
              <a:spcBef>
                <a:spcPct val="20000"/>
              </a:spcBef>
              <a:buFont typeface="Wingdings" pitchFamily="2" charset="2"/>
              <a:buChar char="§"/>
            </a:pPr>
            <a:r>
              <a:rPr lang="en-GB" altLang="en-US" sz="2400" dirty="0">
                <a:solidFill>
                  <a:srgbClr val="0070C0"/>
                </a:solidFill>
                <a:latin typeface="Calibri" pitchFamily="34" charset="0"/>
              </a:rPr>
              <a:t>Size </a:t>
            </a:r>
            <a:r>
              <a:rPr lang="en-GB" altLang="en-US" sz="2400" b="1" dirty="0">
                <a:solidFill>
                  <a:srgbClr val="0070C0"/>
                </a:solidFill>
                <a:latin typeface="Calibri" pitchFamily="34" charset="0"/>
              </a:rPr>
              <a:t>of the load</a:t>
            </a:r>
          </a:p>
          <a:p>
            <a:pPr eaLnBrk="1" hangingPunct="1">
              <a:spcBef>
                <a:spcPct val="20000"/>
              </a:spcBef>
              <a:buFont typeface="Wingdings" pitchFamily="2" charset="2"/>
              <a:buChar char="§"/>
            </a:pPr>
            <a:r>
              <a:rPr lang="en-GB" altLang="en-US" sz="2400" dirty="0">
                <a:solidFill>
                  <a:srgbClr val="FF0000"/>
                </a:solidFill>
                <a:latin typeface="Calibri" pitchFamily="34" charset="0"/>
              </a:rPr>
              <a:t>Shape </a:t>
            </a:r>
            <a:r>
              <a:rPr lang="en-GB" altLang="en-US" sz="2400" b="1" dirty="0">
                <a:solidFill>
                  <a:srgbClr val="FF0000"/>
                </a:solidFill>
                <a:latin typeface="Calibri" pitchFamily="34" charset="0"/>
              </a:rPr>
              <a:t>of the load</a:t>
            </a:r>
          </a:p>
          <a:p>
            <a:pPr eaLnBrk="1" hangingPunct="1">
              <a:spcBef>
                <a:spcPct val="20000"/>
              </a:spcBef>
              <a:buFont typeface="Wingdings" pitchFamily="2" charset="2"/>
              <a:buChar char="§"/>
            </a:pPr>
            <a:r>
              <a:rPr lang="en-GB" altLang="en-US" sz="2400" b="1" dirty="0">
                <a:solidFill>
                  <a:srgbClr val="0070C0"/>
                </a:solidFill>
                <a:latin typeface="Calibri" pitchFamily="34" charset="0"/>
              </a:rPr>
              <a:t>Centre of gravity of the load</a:t>
            </a:r>
          </a:p>
          <a:p>
            <a:pPr eaLnBrk="1" hangingPunct="1">
              <a:spcBef>
                <a:spcPct val="20000"/>
              </a:spcBef>
              <a:buFont typeface="Wingdings" pitchFamily="2" charset="2"/>
              <a:buChar char="§"/>
            </a:pPr>
            <a:r>
              <a:rPr lang="en-GB" altLang="en-US" sz="2400" dirty="0">
                <a:solidFill>
                  <a:srgbClr val="FF0000"/>
                </a:solidFill>
                <a:latin typeface="Calibri" pitchFamily="34" charset="0"/>
              </a:rPr>
              <a:t>Outside surfaces </a:t>
            </a:r>
          </a:p>
          <a:p>
            <a:pPr eaLnBrk="1" hangingPunct="1">
              <a:spcBef>
                <a:spcPct val="20000"/>
              </a:spcBef>
              <a:buFont typeface="Wingdings" pitchFamily="2" charset="2"/>
              <a:buChar char="§"/>
            </a:pPr>
            <a:r>
              <a:rPr lang="en-GB" altLang="en-US" sz="2400" dirty="0">
                <a:solidFill>
                  <a:srgbClr val="0070C0"/>
                </a:solidFill>
                <a:latin typeface="Calibri" pitchFamily="34" charset="0"/>
              </a:rPr>
              <a:t>Stability of contents </a:t>
            </a:r>
            <a:endParaRPr lang="en-GB" altLang="en-US" sz="2400" b="1" dirty="0">
              <a:solidFill>
                <a:srgbClr val="0070C0"/>
              </a:solidFill>
              <a:latin typeface="Calibri" pitchFamily="34" charset="0"/>
            </a:endParaRPr>
          </a:p>
          <a:p>
            <a:pPr eaLnBrk="1" hangingPunct="1">
              <a:spcBef>
                <a:spcPct val="20000"/>
              </a:spcBef>
              <a:buFont typeface="Wingdings" pitchFamily="2" charset="2"/>
              <a:buChar char="§"/>
            </a:pPr>
            <a:r>
              <a:rPr lang="en-GB" altLang="en-US" sz="2400" dirty="0">
                <a:solidFill>
                  <a:srgbClr val="FF0000"/>
                </a:solidFill>
                <a:latin typeface="Calibri" pitchFamily="34" charset="0"/>
              </a:rPr>
              <a:t>Other hazards - hot/cold/sharp etc</a:t>
            </a:r>
          </a:p>
        </p:txBody>
      </p:sp>
      <p:sp>
        <p:nvSpPr>
          <p:cNvPr id="4" name="Text Box 2">
            <a:extLst>
              <a:ext uri="{FF2B5EF4-FFF2-40B4-BE49-F238E27FC236}">
                <a16:creationId xmlns="" xmlns:a16="http://schemas.microsoft.com/office/drawing/2014/main" id="{578FB384-FD2B-4DFB-82E0-1EB3B9EDAF35}"/>
              </a:ext>
            </a:extLst>
          </p:cNvPr>
          <p:cNvSpPr txBox="1">
            <a:spLocks noChangeArrowheads="1"/>
          </p:cNvSpPr>
          <p:nvPr/>
        </p:nvSpPr>
        <p:spPr bwMode="auto">
          <a:xfrm>
            <a:off x="5252085" y="871726"/>
            <a:ext cx="4800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n-GB" altLang="en-US" sz="4000" b="1" dirty="0">
                <a:solidFill>
                  <a:srgbClr val="0070C0"/>
                </a:solidFill>
                <a:latin typeface="Calibri" pitchFamily="34" charset="0"/>
              </a:rPr>
              <a:t>The Individual</a:t>
            </a:r>
          </a:p>
        </p:txBody>
      </p:sp>
      <p:sp>
        <p:nvSpPr>
          <p:cNvPr id="5" name="Text Box 3">
            <a:extLst>
              <a:ext uri="{FF2B5EF4-FFF2-40B4-BE49-F238E27FC236}">
                <a16:creationId xmlns="" xmlns:a16="http://schemas.microsoft.com/office/drawing/2014/main" id="{D8C899FD-6957-4F06-BF7C-4B278D1E3239}"/>
              </a:ext>
            </a:extLst>
          </p:cNvPr>
          <p:cNvSpPr txBox="1">
            <a:spLocks noChangeArrowheads="1"/>
          </p:cNvSpPr>
          <p:nvPr/>
        </p:nvSpPr>
        <p:spPr bwMode="auto">
          <a:xfrm>
            <a:off x="6096000" y="2128282"/>
            <a:ext cx="6984627" cy="358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ts val="600"/>
              </a:spcBef>
              <a:buFontTx/>
              <a:buAutoNum type="arabicParenR"/>
            </a:pPr>
            <a:r>
              <a:rPr lang="en-GB" altLang="en-US" sz="2400" dirty="0">
                <a:solidFill>
                  <a:srgbClr val="FF0000"/>
                </a:solidFill>
                <a:latin typeface="Calibri" pitchFamily="34" charset="0"/>
              </a:rPr>
              <a:t> Sex</a:t>
            </a:r>
          </a:p>
          <a:p>
            <a:pPr eaLnBrk="1" hangingPunct="1">
              <a:spcBef>
                <a:spcPts val="600"/>
              </a:spcBef>
              <a:buFontTx/>
              <a:buAutoNum type="arabicParenR"/>
            </a:pPr>
            <a:r>
              <a:rPr lang="en-GB" altLang="en-US" sz="2400" dirty="0">
                <a:solidFill>
                  <a:srgbClr val="0070C0"/>
                </a:solidFill>
                <a:latin typeface="Calibri" pitchFamily="34" charset="0"/>
              </a:rPr>
              <a:t> Physical strength</a:t>
            </a:r>
          </a:p>
          <a:p>
            <a:pPr eaLnBrk="1" hangingPunct="1">
              <a:spcBef>
                <a:spcPts val="600"/>
              </a:spcBef>
              <a:buFontTx/>
              <a:buAutoNum type="arabicParenR"/>
            </a:pPr>
            <a:r>
              <a:rPr lang="en-GB" altLang="en-US" sz="2400" dirty="0">
                <a:solidFill>
                  <a:srgbClr val="FF0000"/>
                </a:solidFill>
                <a:latin typeface="Calibri" pitchFamily="34" charset="0"/>
              </a:rPr>
              <a:t> Stature (Appearance, </a:t>
            </a:r>
            <a:r>
              <a:rPr lang="en-GB" altLang="en-US" dirty="0">
                <a:solidFill>
                  <a:srgbClr val="FF0000"/>
                </a:solidFill>
                <a:latin typeface="Calibri" pitchFamily="34" charset="0"/>
              </a:rPr>
              <a:t>Weight</a:t>
            </a:r>
            <a:r>
              <a:rPr lang="en-GB" altLang="en-US" sz="2400" dirty="0">
                <a:solidFill>
                  <a:srgbClr val="FF0000"/>
                </a:solidFill>
                <a:latin typeface="Calibri" pitchFamily="34" charset="0"/>
              </a:rPr>
              <a:t>; Height, etc.)</a:t>
            </a:r>
          </a:p>
          <a:p>
            <a:pPr eaLnBrk="1" hangingPunct="1">
              <a:spcBef>
                <a:spcPts val="600"/>
              </a:spcBef>
              <a:buFontTx/>
              <a:buAutoNum type="arabicParenR"/>
            </a:pPr>
            <a:r>
              <a:rPr lang="en-GB" altLang="en-US" sz="2400" dirty="0">
                <a:solidFill>
                  <a:srgbClr val="0070C0"/>
                </a:solidFill>
                <a:latin typeface="Calibri" pitchFamily="34" charset="0"/>
              </a:rPr>
              <a:t> State of health </a:t>
            </a:r>
            <a:endParaRPr lang="en-GB" altLang="en-US" sz="2400" b="1" dirty="0">
              <a:solidFill>
                <a:srgbClr val="0070C0"/>
              </a:solidFill>
              <a:latin typeface="Calibri" pitchFamily="34" charset="0"/>
            </a:endParaRPr>
          </a:p>
          <a:p>
            <a:pPr eaLnBrk="1" hangingPunct="1">
              <a:spcBef>
                <a:spcPts val="600"/>
              </a:spcBef>
              <a:buFontTx/>
              <a:buAutoNum type="arabicParenR"/>
            </a:pPr>
            <a:r>
              <a:rPr lang="en-GB" altLang="en-US" sz="2400" dirty="0">
                <a:solidFill>
                  <a:srgbClr val="FF0000"/>
                </a:solidFill>
                <a:latin typeface="Calibri" pitchFamily="34" charset="0"/>
              </a:rPr>
              <a:t> Level of training</a:t>
            </a:r>
          </a:p>
          <a:p>
            <a:pPr eaLnBrk="1" hangingPunct="1">
              <a:spcBef>
                <a:spcPts val="600"/>
              </a:spcBef>
              <a:buFontTx/>
              <a:buAutoNum type="arabicParenR"/>
            </a:pPr>
            <a:r>
              <a:rPr lang="en-GB" altLang="en-US" sz="2400" dirty="0">
                <a:solidFill>
                  <a:srgbClr val="0070C0"/>
                </a:solidFill>
                <a:latin typeface="Calibri" pitchFamily="34" charset="0"/>
              </a:rPr>
              <a:t>Hazards to pregnant women </a:t>
            </a:r>
          </a:p>
          <a:p>
            <a:pPr eaLnBrk="1" hangingPunct="1">
              <a:spcBef>
                <a:spcPts val="600"/>
              </a:spcBef>
              <a:buFontTx/>
              <a:buAutoNum type="arabicParenR"/>
            </a:pPr>
            <a:r>
              <a:rPr lang="en-GB" altLang="en-US" sz="2400" dirty="0">
                <a:solidFill>
                  <a:srgbClr val="0070C0"/>
                </a:solidFill>
                <a:latin typeface="Calibri" pitchFamily="34" charset="0"/>
              </a:rPr>
              <a:t>Perception of their ability</a:t>
            </a:r>
          </a:p>
          <a:p>
            <a:pPr eaLnBrk="1" hangingPunct="1">
              <a:spcBef>
                <a:spcPts val="600"/>
              </a:spcBef>
              <a:buFontTx/>
              <a:buAutoNum type="arabicParenR"/>
            </a:pPr>
            <a:endParaRPr lang="en-GB" altLang="en-US" sz="2400" dirty="0">
              <a:solidFill>
                <a:srgbClr val="0070C0"/>
              </a:solidFill>
              <a:latin typeface="Calibri" pitchFamily="34" charset="0"/>
            </a:endParaRPr>
          </a:p>
        </p:txBody>
      </p:sp>
    </p:spTree>
    <p:extLst>
      <p:ext uri="{BB962C8B-B14F-4D97-AF65-F5344CB8AC3E}">
        <p14:creationId xmlns:p14="http://schemas.microsoft.com/office/powerpoint/2010/main" val="1794671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527366" y="716281"/>
            <a:ext cx="34051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n-GB" altLang="en-US" sz="4000" b="1" dirty="0">
                <a:solidFill>
                  <a:srgbClr val="0070C0"/>
                </a:solidFill>
                <a:latin typeface="Calibri" pitchFamily="34" charset="0"/>
              </a:rPr>
              <a:t>Task</a:t>
            </a:r>
          </a:p>
        </p:txBody>
      </p:sp>
      <p:sp>
        <p:nvSpPr>
          <p:cNvPr id="20483" name="Text Box 3"/>
          <p:cNvSpPr txBox="1">
            <a:spLocks noChangeArrowheads="1"/>
          </p:cNvSpPr>
          <p:nvPr/>
        </p:nvSpPr>
        <p:spPr bwMode="auto">
          <a:xfrm>
            <a:off x="678180" y="2049781"/>
            <a:ext cx="4800600" cy="358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ts val="600"/>
              </a:spcBef>
              <a:buFont typeface="Wingdings" pitchFamily="2" charset="2"/>
              <a:buChar char="§"/>
            </a:pPr>
            <a:r>
              <a:rPr lang="en-GB" altLang="en-US" sz="2400" dirty="0">
                <a:solidFill>
                  <a:srgbClr val="0070C0"/>
                </a:solidFill>
                <a:latin typeface="Calibri" pitchFamily="34" charset="0"/>
              </a:rPr>
              <a:t>Twisting/stooping/reaching</a:t>
            </a:r>
          </a:p>
          <a:p>
            <a:pPr eaLnBrk="1" hangingPunct="1">
              <a:spcBef>
                <a:spcPts val="600"/>
              </a:spcBef>
              <a:buFont typeface="Wingdings" pitchFamily="2" charset="2"/>
              <a:buChar char="§"/>
            </a:pPr>
            <a:r>
              <a:rPr lang="en-GB" altLang="en-US" sz="2400" dirty="0">
                <a:solidFill>
                  <a:srgbClr val="FF0000"/>
                </a:solidFill>
                <a:latin typeface="Calibri" pitchFamily="34" charset="0"/>
              </a:rPr>
              <a:t>Bending </a:t>
            </a:r>
          </a:p>
          <a:p>
            <a:pPr eaLnBrk="1" hangingPunct="1">
              <a:spcBef>
                <a:spcPts val="600"/>
              </a:spcBef>
              <a:buFont typeface="Wingdings" pitchFamily="2" charset="2"/>
              <a:buChar char="§"/>
            </a:pPr>
            <a:r>
              <a:rPr lang="en-GB" altLang="en-US" sz="2400" dirty="0">
                <a:solidFill>
                  <a:srgbClr val="0070C0"/>
                </a:solidFill>
                <a:latin typeface="Calibri" pitchFamily="34" charset="0"/>
              </a:rPr>
              <a:t>Distances involved</a:t>
            </a:r>
          </a:p>
          <a:p>
            <a:pPr eaLnBrk="1" hangingPunct="1">
              <a:spcBef>
                <a:spcPts val="600"/>
              </a:spcBef>
              <a:buFont typeface="Wingdings" pitchFamily="2" charset="2"/>
              <a:buChar char="§"/>
            </a:pPr>
            <a:r>
              <a:rPr lang="en-GB" altLang="en-US" sz="2400" dirty="0">
                <a:solidFill>
                  <a:srgbClr val="FF0000"/>
                </a:solidFill>
                <a:latin typeface="Calibri" pitchFamily="34" charset="0"/>
              </a:rPr>
              <a:t>Pulling and pushing of load</a:t>
            </a:r>
          </a:p>
          <a:p>
            <a:pPr eaLnBrk="1" hangingPunct="1">
              <a:spcBef>
                <a:spcPts val="600"/>
              </a:spcBef>
              <a:buFont typeface="Wingdings" pitchFamily="2" charset="2"/>
              <a:buChar char="§"/>
            </a:pPr>
            <a:r>
              <a:rPr lang="en-GB" altLang="en-US" sz="2400" dirty="0">
                <a:solidFill>
                  <a:srgbClr val="0070C0"/>
                </a:solidFill>
                <a:latin typeface="Calibri" pitchFamily="34" charset="0"/>
              </a:rPr>
              <a:t>Repetitive handling</a:t>
            </a:r>
          </a:p>
          <a:p>
            <a:pPr eaLnBrk="1" hangingPunct="1">
              <a:spcBef>
                <a:spcPts val="600"/>
              </a:spcBef>
              <a:buFont typeface="Wingdings" pitchFamily="2" charset="2"/>
              <a:buChar char="§"/>
            </a:pPr>
            <a:r>
              <a:rPr lang="en-GB" altLang="en-US" sz="2400" dirty="0">
                <a:solidFill>
                  <a:srgbClr val="FF0000"/>
                </a:solidFill>
                <a:latin typeface="Calibri" pitchFamily="34" charset="0"/>
              </a:rPr>
              <a:t>Gripping of the  load</a:t>
            </a:r>
          </a:p>
          <a:p>
            <a:pPr eaLnBrk="1" hangingPunct="1">
              <a:spcBef>
                <a:spcPts val="600"/>
              </a:spcBef>
              <a:buFont typeface="Wingdings" pitchFamily="2" charset="2"/>
              <a:buChar char="§"/>
            </a:pPr>
            <a:r>
              <a:rPr lang="en-GB" altLang="en-US" sz="2400" dirty="0">
                <a:solidFill>
                  <a:srgbClr val="0070C0"/>
                </a:solidFill>
                <a:latin typeface="Calibri" pitchFamily="34" charset="0"/>
              </a:rPr>
              <a:t>Insufficient rest or recovery period</a:t>
            </a:r>
          </a:p>
          <a:p>
            <a:pPr eaLnBrk="1" hangingPunct="1">
              <a:spcBef>
                <a:spcPts val="600"/>
              </a:spcBef>
              <a:buFont typeface="Wingdings" pitchFamily="2" charset="2"/>
              <a:buChar char="§"/>
            </a:pPr>
            <a:r>
              <a:rPr lang="en-GB" altLang="en-US" sz="2400" dirty="0">
                <a:solidFill>
                  <a:srgbClr val="FF0000"/>
                </a:solidFill>
                <a:latin typeface="Calibri" pitchFamily="34" charset="0"/>
              </a:rPr>
              <a:t>Awkward positions</a:t>
            </a:r>
          </a:p>
        </p:txBody>
      </p:sp>
      <p:sp>
        <p:nvSpPr>
          <p:cNvPr id="4" name="Text Box 2">
            <a:extLst>
              <a:ext uri="{FF2B5EF4-FFF2-40B4-BE49-F238E27FC236}">
                <a16:creationId xmlns="" xmlns:a16="http://schemas.microsoft.com/office/drawing/2014/main" id="{20690A84-9B3C-44F4-8B39-BC393266C362}"/>
              </a:ext>
            </a:extLst>
          </p:cNvPr>
          <p:cNvSpPr txBox="1">
            <a:spLocks noChangeArrowheads="1"/>
          </p:cNvSpPr>
          <p:nvPr/>
        </p:nvSpPr>
        <p:spPr bwMode="auto">
          <a:xfrm>
            <a:off x="7059930" y="716281"/>
            <a:ext cx="4114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sz="4000" b="1" dirty="0">
                <a:solidFill>
                  <a:srgbClr val="0070C0"/>
                </a:solidFill>
                <a:latin typeface="Calibri" pitchFamily="34" charset="0"/>
              </a:rPr>
              <a:t>The Environment</a:t>
            </a:r>
          </a:p>
        </p:txBody>
      </p:sp>
      <p:sp>
        <p:nvSpPr>
          <p:cNvPr id="5" name="Text Box 3">
            <a:extLst>
              <a:ext uri="{FF2B5EF4-FFF2-40B4-BE49-F238E27FC236}">
                <a16:creationId xmlns="" xmlns:a16="http://schemas.microsoft.com/office/drawing/2014/main" id="{9C79DA7C-F20F-45D2-8EA6-0A5E559E6E1E}"/>
              </a:ext>
            </a:extLst>
          </p:cNvPr>
          <p:cNvSpPr txBox="1">
            <a:spLocks noChangeArrowheads="1"/>
          </p:cNvSpPr>
          <p:nvPr/>
        </p:nvSpPr>
        <p:spPr bwMode="auto">
          <a:xfrm>
            <a:off x="7059930" y="1962151"/>
            <a:ext cx="4547592" cy="269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4638" indent="-274638"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ts val="600"/>
              </a:spcBef>
              <a:buFont typeface="Wingdings" pitchFamily="2" charset="2"/>
              <a:buChar char="§"/>
            </a:pPr>
            <a:r>
              <a:rPr lang="en-GB" altLang="en-US" sz="2400" dirty="0">
                <a:solidFill>
                  <a:srgbClr val="FF0000"/>
                </a:solidFill>
                <a:latin typeface="Calibri" pitchFamily="34" charset="0"/>
              </a:rPr>
              <a:t>Lighting </a:t>
            </a:r>
          </a:p>
          <a:p>
            <a:pPr eaLnBrk="1" hangingPunct="1">
              <a:spcBef>
                <a:spcPts val="600"/>
              </a:spcBef>
              <a:buFont typeface="Wingdings" pitchFamily="2" charset="2"/>
              <a:buChar char="§"/>
            </a:pPr>
            <a:r>
              <a:rPr lang="en-GB" altLang="en-US" sz="2400" dirty="0">
                <a:solidFill>
                  <a:srgbClr val="0070C0"/>
                </a:solidFill>
                <a:latin typeface="Calibri" pitchFamily="34" charset="0"/>
              </a:rPr>
              <a:t>Ventilation  </a:t>
            </a:r>
            <a:r>
              <a:rPr lang="en-GB" altLang="en-US" sz="2400" dirty="0">
                <a:solidFill>
                  <a:srgbClr val="FF0000"/>
                </a:solidFill>
                <a:latin typeface="Calibri" pitchFamily="34" charset="0"/>
              </a:rPr>
              <a:t>Obstacles</a:t>
            </a:r>
          </a:p>
          <a:p>
            <a:pPr eaLnBrk="1" hangingPunct="1">
              <a:spcBef>
                <a:spcPts val="600"/>
              </a:spcBef>
              <a:buFont typeface="Wingdings" pitchFamily="2" charset="2"/>
              <a:buChar char="§"/>
            </a:pPr>
            <a:r>
              <a:rPr lang="en-GB" altLang="en-US" sz="2400" dirty="0">
                <a:solidFill>
                  <a:srgbClr val="0070C0"/>
                </a:solidFill>
                <a:latin typeface="Calibri" pitchFamily="34" charset="0"/>
              </a:rPr>
              <a:t>Height of work surfaces</a:t>
            </a:r>
          </a:p>
          <a:p>
            <a:pPr eaLnBrk="1" hangingPunct="1">
              <a:spcBef>
                <a:spcPts val="600"/>
              </a:spcBef>
              <a:buFont typeface="Wingdings" pitchFamily="2" charset="2"/>
              <a:buChar char="§"/>
            </a:pPr>
            <a:r>
              <a:rPr lang="en-GB" altLang="en-US" sz="2400" dirty="0">
                <a:solidFill>
                  <a:srgbClr val="FF0000"/>
                </a:solidFill>
                <a:latin typeface="Calibri" pitchFamily="34" charset="0"/>
              </a:rPr>
              <a:t>Temperature (Hot/Cold)</a:t>
            </a:r>
          </a:p>
          <a:p>
            <a:pPr eaLnBrk="1" hangingPunct="1">
              <a:spcBef>
                <a:spcPts val="600"/>
              </a:spcBef>
              <a:buFont typeface="Wingdings" pitchFamily="2" charset="2"/>
              <a:buChar char="§"/>
            </a:pPr>
            <a:r>
              <a:rPr lang="en-GB" altLang="en-US" sz="2400" dirty="0">
                <a:solidFill>
                  <a:srgbClr val="0070C0"/>
                </a:solidFill>
                <a:latin typeface="Calibri" pitchFamily="34" charset="0"/>
              </a:rPr>
              <a:t>Floor conditions </a:t>
            </a:r>
          </a:p>
          <a:p>
            <a:pPr eaLnBrk="1" hangingPunct="1">
              <a:spcBef>
                <a:spcPts val="600"/>
              </a:spcBef>
              <a:buFont typeface="Wingdings" pitchFamily="2" charset="2"/>
              <a:buChar char="§"/>
            </a:pPr>
            <a:r>
              <a:rPr lang="en-GB" altLang="en-US" sz="2400" dirty="0">
                <a:solidFill>
                  <a:srgbClr val="FF0000"/>
                </a:solidFill>
                <a:latin typeface="Calibri" pitchFamily="34" charset="0"/>
              </a:rPr>
              <a:t>Space available</a:t>
            </a:r>
          </a:p>
        </p:txBody>
      </p:sp>
    </p:spTree>
    <p:extLst>
      <p:ext uri="{BB962C8B-B14F-4D97-AF65-F5344CB8AC3E}">
        <p14:creationId xmlns:p14="http://schemas.microsoft.com/office/powerpoint/2010/main" val="14230200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txBox="1">
            <a:spLocks noChangeArrowheads="1"/>
          </p:cNvSpPr>
          <p:nvPr/>
        </p:nvSpPr>
        <p:spPr bwMode="auto">
          <a:xfrm>
            <a:off x="731520" y="426720"/>
            <a:ext cx="1006983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en-US" sz="3600" b="1" dirty="0">
                <a:solidFill>
                  <a:srgbClr val="0070C0"/>
                </a:solidFill>
                <a:latin typeface="Calibri" pitchFamily="34" charset="0"/>
              </a:rPr>
              <a:t>Practical Measures to Avoid</a:t>
            </a:r>
            <a:br>
              <a:rPr lang="en-GB" altLang="en-US" sz="3600" b="1" dirty="0">
                <a:solidFill>
                  <a:srgbClr val="0070C0"/>
                </a:solidFill>
                <a:latin typeface="Calibri" pitchFamily="34" charset="0"/>
              </a:rPr>
            </a:br>
            <a:r>
              <a:rPr lang="en-GB" altLang="en-US" sz="3600" b="1" dirty="0">
                <a:solidFill>
                  <a:srgbClr val="0070C0"/>
                </a:solidFill>
                <a:latin typeface="Calibri" pitchFamily="34" charset="0"/>
              </a:rPr>
              <a:t>Manual Handling Injuries</a:t>
            </a:r>
          </a:p>
        </p:txBody>
      </p:sp>
      <p:sp>
        <p:nvSpPr>
          <p:cNvPr id="12" name="Rectangle 3"/>
          <p:cNvSpPr txBox="1">
            <a:spLocks noChangeArrowheads="1"/>
          </p:cNvSpPr>
          <p:nvPr/>
        </p:nvSpPr>
        <p:spPr bwMode="auto">
          <a:xfrm>
            <a:off x="1508760" y="2209800"/>
            <a:ext cx="831469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cs typeface="Arial" pitchFamily="34" charset="0"/>
              </a:defRPr>
            </a:lvl1pPr>
            <a:lvl2pPr indent="-45720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80000"/>
              </a:lnSpc>
              <a:spcBef>
                <a:spcPct val="20000"/>
              </a:spcBef>
              <a:buFont typeface="Calibri" pitchFamily="34" charset="0"/>
              <a:buAutoNum type="alphaLcParenR"/>
            </a:pPr>
            <a:r>
              <a:rPr lang="en-GB" altLang="en-US" sz="2400" dirty="0">
                <a:solidFill>
                  <a:srgbClr val="FF0000"/>
                </a:solidFill>
                <a:latin typeface="Calibri" pitchFamily="34" charset="0"/>
              </a:rPr>
              <a:t>Avoid Manual Handling</a:t>
            </a:r>
          </a:p>
          <a:p>
            <a:pPr eaLnBrk="1" hangingPunct="1">
              <a:lnSpc>
                <a:spcPct val="80000"/>
              </a:lnSpc>
              <a:spcBef>
                <a:spcPct val="20000"/>
              </a:spcBef>
              <a:buFont typeface="Calibri" pitchFamily="34" charset="0"/>
              <a:buAutoNum type="alphaLcParenR"/>
            </a:pPr>
            <a:r>
              <a:rPr lang="en-GB" altLang="en-US" sz="2400" dirty="0">
                <a:solidFill>
                  <a:srgbClr val="0070C0"/>
                </a:solidFill>
                <a:latin typeface="Calibri" pitchFamily="34" charset="0"/>
              </a:rPr>
              <a:t>Risk Reduction</a:t>
            </a:r>
          </a:p>
          <a:p>
            <a:pPr lvl="1" eaLnBrk="1" hangingPunct="1">
              <a:lnSpc>
                <a:spcPct val="80000"/>
              </a:lnSpc>
              <a:spcBef>
                <a:spcPct val="20000"/>
              </a:spcBef>
            </a:pPr>
            <a:r>
              <a:rPr lang="en-GB" altLang="en-US" sz="2400" dirty="0">
                <a:solidFill>
                  <a:srgbClr val="FF0000"/>
                </a:solidFill>
                <a:latin typeface="Calibri" pitchFamily="34" charset="0"/>
              </a:rPr>
              <a:t>c)	Automation &amp; mechanisation </a:t>
            </a:r>
          </a:p>
          <a:p>
            <a:pPr lvl="1" eaLnBrk="1" hangingPunct="1">
              <a:lnSpc>
                <a:spcPct val="80000"/>
              </a:lnSpc>
              <a:spcBef>
                <a:spcPct val="20000"/>
              </a:spcBef>
            </a:pPr>
            <a:r>
              <a:rPr lang="en-GB" altLang="en-US" sz="2400" dirty="0">
                <a:solidFill>
                  <a:srgbClr val="0070C0"/>
                </a:solidFill>
                <a:latin typeface="Calibri" pitchFamily="34" charset="0"/>
              </a:rPr>
              <a:t>d)</a:t>
            </a:r>
            <a:r>
              <a:rPr lang="en-GB" altLang="en-US" sz="2400" dirty="0">
                <a:solidFill>
                  <a:srgbClr val="FF0000"/>
                </a:solidFill>
                <a:latin typeface="Calibri" pitchFamily="34" charset="0"/>
              </a:rPr>
              <a:t>	</a:t>
            </a:r>
            <a:r>
              <a:rPr lang="en-GB" altLang="en-US" sz="2400" dirty="0">
                <a:solidFill>
                  <a:srgbClr val="0070C0"/>
                </a:solidFill>
                <a:latin typeface="Calibri" pitchFamily="34" charset="0"/>
              </a:rPr>
              <a:t>Team handling</a:t>
            </a:r>
          </a:p>
          <a:p>
            <a:pPr lvl="1" eaLnBrk="1" hangingPunct="1">
              <a:lnSpc>
                <a:spcPct val="80000"/>
              </a:lnSpc>
              <a:spcBef>
                <a:spcPct val="20000"/>
              </a:spcBef>
            </a:pPr>
            <a:r>
              <a:rPr lang="en-GB" altLang="en-US" sz="2400" dirty="0">
                <a:solidFill>
                  <a:srgbClr val="FF0000"/>
                </a:solidFill>
                <a:latin typeface="Calibri" pitchFamily="34" charset="0"/>
              </a:rPr>
              <a:t>e)	Training</a:t>
            </a:r>
          </a:p>
          <a:p>
            <a:pPr lvl="1" eaLnBrk="1" hangingPunct="1">
              <a:lnSpc>
                <a:spcPct val="80000"/>
              </a:lnSpc>
              <a:spcBef>
                <a:spcPct val="20000"/>
              </a:spcBef>
            </a:pPr>
            <a:r>
              <a:rPr lang="en-GB" altLang="en-US" sz="2400" dirty="0">
                <a:solidFill>
                  <a:srgbClr val="0070C0"/>
                </a:solidFill>
                <a:latin typeface="Calibri" pitchFamily="34" charset="0"/>
              </a:rPr>
              <a:t>f)</a:t>
            </a:r>
            <a:r>
              <a:rPr lang="en-GB" altLang="en-US" sz="2400" dirty="0">
                <a:solidFill>
                  <a:srgbClr val="FF0000"/>
                </a:solidFill>
                <a:latin typeface="Calibri" pitchFamily="34" charset="0"/>
              </a:rPr>
              <a:t>	</a:t>
            </a:r>
            <a:r>
              <a:rPr lang="en-GB" altLang="en-US" sz="2400" dirty="0">
                <a:solidFill>
                  <a:srgbClr val="0070C0"/>
                </a:solidFill>
                <a:latin typeface="Calibri" pitchFamily="34" charset="0"/>
              </a:rPr>
              <a:t>Smaller, lighter load</a:t>
            </a:r>
          </a:p>
          <a:p>
            <a:pPr lvl="1" eaLnBrk="1" hangingPunct="1">
              <a:lnSpc>
                <a:spcPct val="80000"/>
              </a:lnSpc>
              <a:spcBef>
                <a:spcPct val="20000"/>
              </a:spcBef>
            </a:pPr>
            <a:r>
              <a:rPr lang="en-GB" altLang="en-US" sz="2400" dirty="0">
                <a:solidFill>
                  <a:srgbClr val="FF0000"/>
                </a:solidFill>
                <a:latin typeface="Calibri" pitchFamily="34" charset="0"/>
              </a:rPr>
              <a:t>g)	Selection </a:t>
            </a:r>
            <a:r>
              <a:rPr lang="en-GB" altLang="en-US" sz="2400" b="1" dirty="0">
                <a:solidFill>
                  <a:srgbClr val="FF0000"/>
                </a:solidFill>
                <a:latin typeface="Calibri" pitchFamily="34" charset="0"/>
              </a:rPr>
              <a:t>(individual and mechanical aid)</a:t>
            </a:r>
          </a:p>
          <a:p>
            <a:pPr lvl="1" eaLnBrk="1" hangingPunct="1">
              <a:lnSpc>
                <a:spcPct val="80000"/>
              </a:lnSpc>
              <a:spcBef>
                <a:spcPct val="20000"/>
              </a:spcBef>
            </a:pPr>
            <a:r>
              <a:rPr lang="en-GB" altLang="en-US" sz="2400" dirty="0">
                <a:solidFill>
                  <a:srgbClr val="0070C0"/>
                </a:solidFill>
                <a:latin typeface="Calibri" pitchFamily="34" charset="0"/>
              </a:rPr>
              <a:t>h)	Good Environment </a:t>
            </a:r>
            <a:r>
              <a:rPr lang="en-GB" altLang="en-US" sz="2400" b="1" dirty="0">
                <a:solidFill>
                  <a:srgbClr val="0070C0"/>
                </a:solidFill>
                <a:latin typeface="Calibri" pitchFamily="34" charset="0"/>
              </a:rPr>
              <a:t>(spacing ; flooring;  temp; light)</a:t>
            </a:r>
          </a:p>
        </p:txBody>
      </p:sp>
      <p:sp>
        <p:nvSpPr>
          <p:cNvPr id="13" name="Rectangle 4"/>
          <p:cNvSpPr txBox="1">
            <a:spLocks noChangeArrowheads="1"/>
          </p:cNvSpPr>
          <p:nvPr/>
        </p:nvSpPr>
        <p:spPr bwMode="auto">
          <a:xfrm>
            <a:off x="3048000" y="6096000"/>
            <a:ext cx="731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lnSpc>
                <a:spcPct val="80000"/>
              </a:lnSpc>
              <a:spcBef>
                <a:spcPct val="20000"/>
              </a:spcBef>
            </a:pPr>
            <a:r>
              <a:rPr lang="en-GB" altLang="en-US" sz="3200" b="1" dirty="0">
                <a:solidFill>
                  <a:srgbClr val="FF0000"/>
                </a:solidFill>
                <a:latin typeface="Calibri" pitchFamily="34" charset="0"/>
              </a:rPr>
              <a:t>If load is too heavy get HELP!!!</a:t>
            </a:r>
          </a:p>
        </p:txBody>
      </p:sp>
    </p:spTree>
    <p:extLst>
      <p:ext uri="{BB962C8B-B14F-4D97-AF65-F5344CB8AC3E}">
        <p14:creationId xmlns:p14="http://schemas.microsoft.com/office/powerpoint/2010/main" val="2519591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2">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utoUpdateAnimBg="0"/>
      <p:bldP spid="13" grpId="0" build="p"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3898BC3C-BC14-44EE-9456-32B9686C7A3C}"/>
              </a:ext>
            </a:extLst>
          </p:cNvPr>
          <p:cNvSpPr>
            <a:spLocks noChangeArrowheads="1"/>
          </p:cNvSpPr>
          <p:nvPr/>
        </p:nvSpPr>
        <p:spPr bwMode="auto">
          <a:xfrm>
            <a:off x="2004048" y="0"/>
            <a:ext cx="8001024" cy="1071546"/>
          </a:xfrm>
          <a:prstGeom prst="rect">
            <a:avLst/>
          </a:prstGeom>
          <a:noFill/>
          <a:ln w="9525">
            <a:noFill/>
            <a:miter lim="800000"/>
            <a:headEnd/>
            <a:tailEnd/>
          </a:ln>
        </p:spPr>
        <p:txBody>
          <a:bodyPr anchor="ctr"/>
          <a:lstStyle/>
          <a:p>
            <a:pPr algn="ctr"/>
            <a:r>
              <a:rPr lang="en-GB" sz="4000" b="1" dirty="0">
                <a:solidFill>
                  <a:srgbClr val="000000"/>
                </a:solidFill>
                <a:latin typeface="Calibri" pitchFamily="34" charset="0"/>
              </a:rPr>
              <a:t>Safe Lifting Techniques</a:t>
            </a:r>
          </a:p>
        </p:txBody>
      </p:sp>
      <p:sp>
        <p:nvSpPr>
          <p:cNvPr id="3" name="Rectangle 2">
            <a:extLst>
              <a:ext uri="{FF2B5EF4-FFF2-40B4-BE49-F238E27FC236}">
                <a16:creationId xmlns="" xmlns:a16="http://schemas.microsoft.com/office/drawing/2014/main" id="{6192DE88-F79C-4DDA-B977-75C3B22B7BDB}"/>
              </a:ext>
            </a:extLst>
          </p:cNvPr>
          <p:cNvSpPr/>
          <p:nvPr/>
        </p:nvSpPr>
        <p:spPr>
          <a:xfrm>
            <a:off x="560070" y="1000108"/>
            <a:ext cx="7418070" cy="5509200"/>
          </a:xfrm>
          <a:prstGeom prst="rect">
            <a:avLst/>
          </a:prstGeom>
        </p:spPr>
        <p:txBody>
          <a:bodyPr wrap="square">
            <a:spAutoFit/>
          </a:bodyPr>
          <a:lstStyle/>
          <a:p>
            <a:pPr marL="180000" indent="-180000">
              <a:spcBef>
                <a:spcPts val="600"/>
              </a:spcBef>
            </a:pPr>
            <a:r>
              <a:rPr lang="en-US" sz="2400" b="1" dirty="0">
                <a:solidFill>
                  <a:srgbClr val="000000"/>
                </a:solidFill>
                <a:latin typeface="Calibri" pitchFamily="34" charset="0"/>
              </a:rPr>
              <a:t>Before lifting</a:t>
            </a:r>
          </a:p>
          <a:p>
            <a:pPr marL="542925" indent="-542925">
              <a:spcBef>
                <a:spcPts val="600"/>
              </a:spcBef>
              <a:buFont typeface="Arial" pitchFamily="34" charset="0"/>
              <a:buChar char="•"/>
            </a:pPr>
            <a:r>
              <a:rPr lang="en-US" sz="2000" dirty="0">
                <a:solidFill>
                  <a:srgbClr val="000000"/>
                </a:solidFill>
                <a:latin typeface="Calibri" pitchFamily="34" charset="0"/>
              </a:rPr>
              <a:t>Check the load</a:t>
            </a:r>
          </a:p>
          <a:p>
            <a:pPr marL="542925" indent="-542925">
              <a:spcBef>
                <a:spcPts val="600"/>
              </a:spcBef>
              <a:buFont typeface="Arial" pitchFamily="34" charset="0"/>
              <a:buChar char="•"/>
            </a:pPr>
            <a:r>
              <a:rPr lang="en-US" sz="2000" dirty="0">
                <a:solidFill>
                  <a:srgbClr val="000000"/>
                </a:solidFill>
                <a:latin typeface="Calibri" pitchFamily="34" charset="0"/>
              </a:rPr>
              <a:t>Plan the route of the carry</a:t>
            </a:r>
          </a:p>
          <a:p>
            <a:pPr marL="542925" indent="-542925">
              <a:spcBef>
                <a:spcPts val="600"/>
              </a:spcBef>
              <a:buFont typeface="Arial" pitchFamily="34" charset="0"/>
              <a:buChar char="•"/>
            </a:pPr>
            <a:r>
              <a:rPr lang="en-US" sz="2000" dirty="0">
                <a:solidFill>
                  <a:srgbClr val="000000"/>
                </a:solidFill>
                <a:latin typeface="Calibri" pitchFamily="34" charset="0"/>
              </a:rPr>
              <a:t> Establish a firm grip</a:t>
            </a:r>
          </a:p>
          <a:p>
            <a:pPr marL="180000" indent="-180000">
              <a:spcBef>
                <a:spcPts val="1800"/>
              </a:spcBef>
            </a:pPr>
            <a:r>
              <a:rPr lang="en-US" sz="2400" b="1" dirty="0">
                <a:solidFill>
                  <a:srgbClr val="000000"/>
                </a:solidFill>
                <a:latin typeface="Calibri" pitchFamily="34" charset="0"/>
              </a:rPr>
              <a:t>The lift</a:t>
            </a:r>
          </a:p>
          <a:p>
            <a:pPr marL="542925" indent="-542925">
              <a:spcBef>
                <a:spcPts val="600"/>
              </a:spcBef>
              <a:buFont typeface="Arial" pitchFamily="34" charset="0"/>
              <a:buChar char="•"/>
            </a:pPr>
            <a:r>
              <a:rPr lang="en-US" sz="2000" dirty="0">
                <a:solidFill>
                  <a:srgbClr val="000000"/>
                </a:solidFill>
                <a:latin typeface="Calibri" pitchFamily="34" charset="0"/>
              </a:rPr>
              <a:t>Bend the knees and use the leg muscles to lift</a:t>
            </a:r>
          </a:p>
          <a:p>
            <a:pPr marL="542925" indent="-542925">
              <a:spcBef>
                <a:spcPts val="600"/>
              </a:spcBef>
              <a:buFont typeface="Arial" pitchFamily="34" charset="0"/>
              <a:buChar char="•"/>
            </a:pPr>
            <a:r>
              <a:rPr lang="en-US" sz="2000" dirty="0">
                <a:solidFill>
                  <a:srgbClr val="000000"/>
                </a:solidFill>
                <a:latin typeface="Calibri" pitchFamily="34" charset="0"/>
              </a:rPr>
              <a:t>Keep the back upright</a:t>
            </a:r>
          </a:p>
          <a:p>
            <a:pPr marL="542925" indent="-542925">
              <a:spcBef>
                <a:spcPts val="600"/>
              </a:spcBef>
              <a:buFont typeface="Arial" pitchFamily="34" charset="0"/>
              <a:buChar char="•"/>
            </a:pPr>
            <a:r>
              <a:rPr lang="en-US" sz="2000" dirty="0">
                <a:solidFill>
                  <a:srgbClr val="000000"/>
                </a:solidFill>
                <a:latin typeface="Calibri" pitchFamily="34" charset="0"/>
              </a:rPr>
              <a:t>Keep the load close to the body</a:t>
            </a:r>
          </a:p>
          <a:p>
            <a:pPr marL="542925" indent="-542925">
              <a:spcBef>
                <a:spcPts val="600"/>
              </a:spcBef>
              <a:buFont typeface="Arial" pitchFamily="34" charset="0"/>
              <a:buChar char="•"/>
            </a:pPr>
            <a:r>
              <a:rPr lang="en-US" sz="2000" dirty="0">
                <a:solidFill>
                  <a:srgbClr val="000000"/>
                </a:solidFill>
                <a:latin typeface="Calibri" pitchFamily="34" charset="0"/>
              </a:rPr>
              <a:t>Avoid twisting, over-reaching, jerking</a:t>
            </a:r>
          </a:p>
          <a:p>
            <a:pPr marL="180000" indent="-180000">
              <a:spcBef>
                <a:spcPts val="1800"/>
              </a:spcBef>
            </a:pPr>
            <a:r>
              <a:rPr lang="en-US" sz="2400" b="1" dirty="0">
                <a:solidFill>
                  <a:srgbClr val="000000"/>
                </a:solidFill>
                <a:latin typeface="Calibri" pitchFamily="34" charset="0"/>
              </a:rPr>
              <a:t>Setting down</a:t>
            </a:r>
          </a:p>
          <a:p>
            <a:pPr marL="542925" indent="-542925">
              <a:spcBef>
                <a:spcPts val="600"/>
              </a:spcBef>
              <a:buFont typeface="Arial" pitchFamily="34" charset="0"/>
              <a:buChar char="•"/>
            </a:pPr>
            <a:r>
              <a:rPr lang="en-US" sz="2000" dirty="0">
                <a:solidFill>
                  <a:srgbClr val="000000"/>
                </a:solidFill>
                <a:latin typeface="Calibri" pitchFamily="34" charset="0"/>
              </a:rPr>
              <a:t>Use the same principles as lifting</a:t>
            </a:r>
          </a:p>
          <a:p>
            <a:pPr marL="542925" indent="-542925">
              <a:spcBef>
                <a:spcPts val="600"/>
              </a:spcBef>
              <a:buFont typeface="Arial" pitchFamily="34" charset="0"/>
              <a:buChar char="•"/>
            </a:pPr>
            <a:r>
              <a:rPr lang="en-US" sz="2000" dirty="0">
                <a:solidFill>
                  <a:srgbClr val="000000"/>
                </a:solidFill>
                <a:latin typeface="Calibri" pitchFamily="34" charset="0"/>
              </a:rPr>
              <a:t>Maintain good balance</a:t>
            </a:r>
          </a:p>
          <a:p>
            <a:pPr marL="542925" indent="-542925">
              <a:spcBef>
                <a:spcPts val="600"/>
              </a:spcBef>
              <a:buFont typeface="Arial" pitchFamily="34" charset="0"/>
              <a:buChar char="•"/>
            </a:pPr>
            <a:r>
              <a:rPr lang="en-US" sz="2000" dirty="0">
                <a:solidFill>
                  <a:srgbClr val="000000"/>
                </a:solidFill>
                <a:latin typeface="Calibri" pitchFamily="34" charset="0"/>
              </a:rPr>
              <a:t>Set the load down and then adjust its position using body weight</a:t>
            </a:r>
          </a:p>
        </p:txBody>
      </p:sp>
      <p:pic>
        <p:nvPicPr>
          <p:cNvPr id="4" name="Picture 1">
            <a:extLst>
              <a:ext uri="{FF2B5EF4-FFF2-40B4-BE49-F238E27FC236}">
                <a16:creationId xmlns="" xmlns:a16="http://schemas.microsoft.com/office/drawing/2014/main" id="{E409A6EA-CB0D-4AC9-A8CE-3E5C62508E6D}"/>
              </a:ext>
            </a:extLst>
          </p:cNvPr>
          <p:cNvPicPr>
            <a:picLocks noChangeAspect="1" noChangeArrowheads="1"/>
          </p:cNvPicPr>
          <p:nvPr/>
        </p:nvPicPr>
        <p:blipFill>
          <a:blip r:embed="rId2" cstate="screen"/>
          <a:srcRect/>
          <a:stretch>
            <a:fillRect/>
          </a:stretch>
        </p:blipFill>
        <p:spPr bwMode="auto">
          <a:xfrm>
            <a:off x="5312096" y="1000108"/>
            <a:ext cx="1205260" cy="1768763"/>
          </a:xfrm>
          <a:prstGeom prst="rect">
            <a:avLst/>
          </a:prstGeom>
          <a:noFill/>
          <a:ln w="9525">
            <a:noFill/>
            <a:miter lim="800000"/>
            <a:headEnd/>
            <a:tailEnd/>
          </a:ln>
        </p:spPr>
      </p:pic>
      <p:pic>
        <p:nvPicPr>
          <p:cNvPr id="5" name="Picture 3">
            <a:extLst>
              <a:ext uri="{FF2B5EF4-FFF2-40B4-BE49-F238E27FC236}">
                <a16:creationId xmlns="" xmlns:a16="http://schemas.microsoft.com/office/drawing/2014/main" id="{379665C3-C64F-433B-AFC1-8F9EC03EDCB2}"/>
              </a:ext>
            </a:extLst>
          </p:cNvPr>
          <p:cNvPicPr>
            <a:picLocks noChangeAspect="1" noChangeArrowheads="1"/>
          </p:cNvPicPr>
          <p:nvPr/>
        </p:nvPicPr>
        <p:blipFill>
          <a:blip r:embed="rId3" cstate="screen"/>
          <a:srcRect/>
          <a:stretch>
            <a:fillRect/>
          </a:stretch>
        </p:blipFill>
        <p:spPr bwMode="auto">
          <a:xfrm>
            <a:off x="9144784" y="4712875"/>
            <a:ext cx="1133823" cy="1776322"/>
          </a:xfrm>
          <a:prstGeom prst="rect">
            <a:avLst/>
          </a:prstGeom>
          <a:noFill/>
          <a:ln w="9525">
            <a:noFill/>
            <a:miter lim="800000"/>
            <a:headEnd/>
            <a:tailEnd/>
          </a:ln>
        </p:spPr>
      </p:pic>
      <p:pic>
        <p:nvPicPr>
          <p:cNvPr id="6" name="Picture 2">
            <a:extLst>
              <a:ext uri="{FF2B5EF4-FFF2-40B4-BE49-F238E27FC236}">
                <a16:creationId xmlns="" xmlns:a16="http://schemas.microsoft.com/office/drawing/2014/main" id="{DE4C992E-347D-4998-A34D-84C12EDE90F8}"/>
              </a:ext>
            </a:extLst>
          </p:cNvPr>
          <p:cNvPicPr>
            <a:picLocks noChangeAspect="1" noChangeArrowheads="1"/>
          </p:cNvPicPr>
          <p:nvPr/>
        </p:nvPicPr>
        <p:blipFill>
          <a:blip r:embed="rId4" cstate="screen"/>
          <a:srcRect/>
          <a:stretch>
            <a:fillRect/>
          </a:stretch>
        </p:blipFill>
        <p:spPr bwMode="auto">
          <a:xfrm>
            <a:off x="6983814" y="2993614"/>
            <a:ext cx="1217603" cy="1719261"/>
          </a:xfrm>
          <a:prstGeom prst="rect">
            <a:avLst/>
          </a:prstGeom>
          <a:noFill/>
          <a:ln w="9525">
            <a:noFill/>
            <a:miter lim="800000"/>
            <a:headEnd/>
            <a:tailEnd/>
          </a:ln>
        </p:spPr>
      </p:pic>
    </p:spTree>
    <p:extLst>
      <p:ext uri="{BB962C8B-B14F-4D97-AF65-F5344CB8AC3E}">
        <p14:creationId xmlns:p14="http://schemas.microsoft.com/office/powerpoint/2010/main" val="4967888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04950" y="174978"/>
            <a:ext cx="8763000" cy="1793167"/>
          </a:xfrm>
        </p:spPr>
        <p:txBody>
          <a:bodyPr/>
          <a:lstStyle/>
          <a:p>
            <a:pPr marL="182880"/>
            <a:r>
              <a:rPr lang="en-US" sz="6600" u="sng" dirty="0">
                <a:latin typeface="Bodoni MT Black" pitchFamily="18" charset="0"/>
              </a:rPr>
              <a:t>FORK LIFT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625" y="2727960"/>
            <a:ext cx="4819650" cy="3195638"/>
          </a:xfrm>
          <a:prstGeom prst="rect">
            <a:avLst/>
          </a:prstGeom>
        </p:spPr>
      </p:pic>
    </p:spTree>
    <p:extLst>
      <p:ext uri="{BB962C8B-B14F-4D97-AF65-F5344CB8AC3E}">
        <p14:creationId xmlns:p14="http://schemas.microsoft.com/office/powerpoint/2010/main" val="38443096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066801"/>
            <a:ext cx="8839200" cy="5562599"/>
          </a:xfrm>
        </p:spPr>
        <p:txBody>
          <a:bodyPr>
            <a:normAutofit/>
          </a:bodyPr>
          <a:lstStyle/>
          <a:p>
            <a:pPr algn="l"/>
            <a:r>
              <a:rPr lang="en-US" b="1" u="sng" dirty="0">
                <a:latin typeface="Lucida Fax" pitchFamily="18" charset="0"/>
              </a:rPr>
              <a:t>FACTORS THAT MAY CAUSE A FORKLIFT TRUCK TO OVERTURN</a:t>
            </a:r>
          </a:p>
          <a:p>
            <a:pPr algn="l"/>
            <a:endParaRPr lang="en-US" b="1" u="sng" dirty="0">
              <a:latin typeface="Lucida Fax" pitchFamily="18" charset="0"/>
            </a:endParaRPr>
          </a:p>
          <a:p>
            <a:pPr marL="342900" indent="-342900" algn="l">
              <a:buFont typeface="Wingdings" pitchFamily="2" charset="2"/>
              <a:buChar char="q"/>
            </a:pPr>
            <a:r>
              <a:rPr lang="en-US" dirty="0">
                <a:latin typeface="Lucida Fax" pitchFamily="18" charset="0"/>
              </a:rPr>
              <a:t> DRIVING AROUND CORNERS TOO QUICKLY</a:t>
            </a:r>
          </a:p>
          <a:p>
            <a:pPr marL="342900" indent="-342900" algn="l">
              <a:buFont typeface="Wingdings" pitchFamily="2" charset="2"/>
              <a:buChar char="q"/>
            </a:pPr>
            <a:r>
              <a:rPr lang="en-US" dirty="0">
                <a:latin typeface="Lucida Fax" pitchFamily="18" charset="0"/>
              </a:rPr>
              <a:t> UNEVEN  LOADING OF THE FORK</a:t>
            </a:r>
          </a:p>
          <a:p>
            <a:pPr marL="342900" indent="-342900" algn="l">
              <a:buFont typeface="Wingdings" pitchFamily="2" charset="2"/>
              <a:buChar char="q"/>
            </a:pPr>
            <a:r>
              <a:rPr lang="en-US" dirty="0">
                <a:latin typeface="Lucida Fax" pitchFamily="18" charset="0"/>
              </a:rPr>
              <a:t> DRIVING WITH THE LOAD ELEVATED , ESPECIALLY WHEN GOING AROUND CORNERS</a:t>
            </a:r>
          </a:p>
          <a:p>
            <a:pPr marL="342900" indent="-342900" algn="l">
              <a:buFont typeface="Wingdings" pitchFamily="2" charset="2"/>
              <a:buChar char="q"/>
            </a:pPr>
            <a:r>
              <a:rPr lang="en-US" dirty="0">
                <a:latin typeface="Lucida Fax" pitchFamily="18" charset="0"/>
              </a:rPr>
              <a:t> UNEVEN TYRE PRESSURE</a:t>
            </a:r>
          </a:p>
          <a:p>
            <a:pPr marL="342900" indent="-342900" algn="l">
              <a:buFont typeface="Wingdings" pitchFamily="2" charset="2"/>
              <a:buChar char="q"/>
            </a:pPr>
            <a:r>
              <a:rPr lang="en-US" dirty="0">
                <a:latin typeface="Lucida Fax" pitchFamily="18" charset="0"/>
              </a:rPr>
              <a:t> EXCESSIVE BREAKING</a:t>
            </a:r>
          </a:p>
          <a:p>
            <a:pPr marL="342900" indent="-342900" algn="l">
              <a:buFont typeface="Wingdings" pitchFamily="2" charset="2"/>
              <a:buChar char="q"/>
            </a:pPr>
            <a:r>
              <a:rPr lang="en-US" dirty="0">
                <a:latin typeface="Lucida Fax" pitchFamily="18" charset="0"/>
              </a:rPr>
              <a:t> DRIVING ACROSS A SLOPE RATHER THAN STRAIGHT UP OR DOWN THE SLOPE</a:t>
            </a:r>
          </a:p>
          <a:p>
            <a:pPr marL="342900" indent="-342900" algn="l">
              <a:buFont typeface="Wingdings" pitchFamily="2" charset="2"/>
              <a:buChar char="q"/>
            </a:pPr>
            <a:r>
              <a:rPr lang="en-US" dirty="0">
                <a:latin typeface="Lucida Fax" pitchFamily="18" charset="0"/>
              </a:rPr>
              <a:t> COLLISION , ESPECIALLY WITH KERBS</a:t>
            </a:r>
          </a:p>
        </p:txBody>
      </p:sp>
      <p:sp>
        <p:nvSpPr>
          <p:cNvPr id="3" name="Title 2"/>
          <p:cNvSpPr>
            <a:spLocks noGrp="1"/>
          </p:cNvSpPr>
          <p:nvPr>
            <p:ph type="ctrTitle"/>
          </p:nvPr>
        </p:nvSpPr>
        <p:spPr>
          <a:xfrm>
            <a:off x="1676400" y="152402"/>
            <a:ext cx="8763000" cy="761999"/>
          </a:xfrm>
        </p:spPr>
        <p:txBody>
          <a:bodyPr/>
          <a:lstStyle/>
          <a:p>
            <a:pPr marL="182880"/>
            <a:r>
              <a:rPr lang="en-US" sz="4000" u="sng" dirty="0">
                <a:latin typeface="Bodoni MT Black" pitchFamily="18" charset="0"/>
              </a:rPr>
              <a:t>FORK LIFT </a:t>
            </a:r>
          </a:p>
        </p:txBody>
      </p:sp>
    </p:spTree>
    <p:extLst>
      <p:ext uri="{BB962C8B-B14F-4D97-AF65-F5344CB8AC3E}">
        <p14:creationId xmlns:p14="http://schemas.microsoft.com/office/powerpoint/2010/main" val="27460924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143001"/>
            <a:ext cx="9067800" cy="5562599"/>
          </a:xfrm>
        </p:spPr>
        <p:txBody>
          <a:bodyPr/>
          <a:lstStyle/>
          <a:p>
            <a:endParaRPr lang="en-US" dirty="0"/>
          </a:p>
        </p:txBody>
      </p:sp>
      <p:sp>
        <p:nvSpPr>
          <p:cNvPr id="3" name="Title 2"/>
          <p:cNvSpPr>
            <a:spLocks noGrp="1"/>
          </p:cNvSpPr>
          <p:nvPr>
            <p:ph type="ctrTitle"/>
          </p:nvPr>
        </p:nvSpPr>
        <p:spPr>
          <a:xfrm>
            <a:off x="1676401" y="304801"/>
            <a:ext cx="7861151" cy="609601"/>
          </a:xfrm>
        </p:spPr>
        <p:txBody>
          <a:bodyPr>
            <a:normAutofit fontScale="90000"/>
          </a:bodyPr>
          <a:lstStyle/>
          <a:p>
            <a:pPr marL="182880"/>
            <a:r>
              <a:rPr lang="en-US" sz="4000" u="sng" dirty="0">
                <a:latin typeface="Bodoni MT Black" pitchFamily="18" charset="0"/>
              </a:rPr>
              <a:t>FORK LIFT </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1" y="1219201"/>
            <a:ext cx="3152775" cy="18002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810" y="3886200"/>
            <a:ext cx="2591791"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1308" y="1219201"/>
            <a:ext cx="2209800" cy="20669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3962895"/>
            <a:ext cx="2945454" cy="228501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7455" y="1352550"/>
            <a:ext cx="2825751" cy="200025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1435" y="3962896"/>
            <a:ext cx="2905125" cy="2209305"/>
          </a:xfrm>
          <a:prstGeom prst="rect">
            <a:avLst/>
          </a:prstGeom>
        </p:spPr>
      </p:pic>
    </p:spTree>
    <p:extLst>
      <p:ext uri="{BB962C8B-B14F-4D97-AF65-F5344CB8AC3E}">
        <p14:creationId xmlns:p14="http://schemas.microsoft.com/office/powerpoint/2010/main" val="33861527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752600" y="1143001"/>
            <a:ext cx="9067800" cy="5562599"/>
          </a:xfrm>
        </p:spPr>
        <p:txBody>
          <a:bodyPr>
            <a:normAutofit/>
          </a:bodyPr>
          <a:lstStyle/>
          <a:p>
            <a:pPr algn="l"/>
            <a:r>
              <a:rPr lang="en-US" b="1" u="sng" dirty="0">
                <a:latin typeface="Lucida Fax" pitchFamily="18" charset="0"/>
              </a:rPr>
              <a:t>FORKLIFT SAFETY</a:t>
            </a:r>
            <a:endParaRPr lang="en-US" dirty="0">
              <a:latin typeface="Lucida Fax" pitchFamily="18" charset="0"/>
            </a:endParaRPr>
          </a:p>
          <a:p>
            <a:pPr marL="342900" indent="-342900" algn="l">
              <a:buFont typeface="Wingdings" pitchFamily="2" charset="2"/>
              <a:buChar char="q"/>
            </a:pPr>
            <a:r>
              <a:rPr lang="en-US" dirty="0">
                <a:latin typeface="Lucida Fax" pitchFamily="18" charset="0"/>
              </a:rPr>
              <a:t> USE SAFE SPEED</a:t>
            </a:r>
          </a:p>
          <a:p>
            <a:pPr marL="342900" indent="-342900" algn="l">
              <a:buFont typeface="Wingdings" pitchFamily="2" charset="2"/>
              <a:buChar char="q"/>
            </a:pPr>
            <a:r>
              <a:rPr lang="en-US" dirty="0">
                <a:latin typeface="Lucida Fax" pitchFamily="18" charset="0"/>
              </a:rPr>
              <a:t> BE AWARE OF FORK POSITION</a:t>
            </a:r>
          </a:p>
          <a:p>
            <a:pPr marL="342900" indent="-342900" algn="l">
              <a:buFont typeface="Wingdings" pitchFamily="2" charset="2"/>
              <a:buChar char="q"/>
            </a:pPr>
            <a:r>
              <a:rPr lang="en-US" dirty="0">
                <a:latin typeface="Lucida Fax" pitchFamily="18" charset="0"/>
              </a:rPr>
              <a:t> WATCH OUT THE BLIND SPORTS</a:t>
            </a:r>
          </a:p>
          <a:p>
            <a:pPr marL="342900" indent="-342900" algn="l">
              <a:buFont typeface="Wingdings" pitchFamily="2" charset="2"/>
              <a:buChar char="q"/>
            </a:pPr>
            <a:r>
              <a:rPr lang="en-US" dirty="0">
                <a:latin typeface="Lucida Fax" pitchFamily="18" charset="0"/>
              </a:rPr>
              <a:t> SLOW DOWN AND SOUND HORN AT THE CORRNER</a:t>
            </a:r>
          </a:p>
          <a:p>
            <a:pPr marL="342900" indent="-342900" algn="l">
              <a:buFont typeface="Wingdings" pitchFamily="2" charset="2"/>
              <a:buChar char="q"/>
            </a:pPr>
            <a:r>
              <a:rPr lang="en-US" dirty="0">
                <a:latin typeface="Lucida Fax" pitchFamily="18" charset="0"/>
              </a:rPr>
              <a:t> CERTIFIED FORKLIFT OPERATORS ONLY</a:t>
            </a:r>
          </a:p>
          <a:p>
            <a:pPr marL="342900" indent="-342900" algn="l">
              <a:buFont typeface="Wingdings" pitchFamily="2" charset="2"/>
              <a:buChar char="q"/>
            </a:pPr>
            <a:r>
              <a:rPr lang="en-US" dirty="0">
                <a:latin typeface="Lucida Fax" pitchFamily="18" charset="0"/>
              </a:rPr>
              <a:t> INSPECT THE FORKLIFT BEFORE EATCH SHIFTS</a:t>
            </a:r>
          </a:p>
          <a:p>
            <a:pPr marL="342900" indent="-342900">
              <a:buFont typeface="Wingdings" pitchFamily="2" charset="2"/>
              <a:buChar char="q"/>
            </a:pPr>
            <a:endParaRPr lang="en-US" dirty="0">
              <a:latin typeface="Lucida Fax" pitchFamily="18" charset="0"/>
            </a:endParaRPr>
          </a:p>
        </p:txBody>
      </p:sp>
      <p:sp>
        <p:nvSpPr>
          <p:cNvPr id="3" name="Title 2"/>
          <p:cNvSpPr>
            <a:spLocks noGrp="1"/>
          </p:cNvSpPr>
          <p:nvPr>
            <p:ph type="ctrTitle"/>
          </p:nvPr>
        </p:nvSpPr>
        <p:spPr>
          <a:xfrm>
            <a:off x="1600200" y="152402"/>
            <a:ext cx="8915400" cy="761999"/>
          </a:xfrm>
        </p:spPr>
        <p:txBody>
          <a:bodyPr/>
          <a:lstStyle/>
          <a:p>
            <a:pPr marL="182880"/>
            <a:r>
              <a:rPr lang="en-US" sz="4000" u="sng" dirty="0">
                <a:latin typeface="Bodoni MT Black" pitchFamily="18" charset="0"/>
              </a:rPr>
              <a:t>FORK LIFT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4419600"/>
            <a:ext cx="2019236"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2441" y="4419600"/>
            <a:ext cx="1783079" cy="2172279"/>
          </a:xfrm>
          <a:prstGeom prst="rect">
            <a:avLst/>
          </a:prstGeom>
        </p:spPr>
      </p:pic>
    </p:spTree>
    <p:extLst>
      <p:ext uri="{BB962C8B-B14F-4D97-AF65-F5344CB8AC3E}">
        <p14:creationId xmlns:p14="http://schemas.microsoft.com/office/powerpoint/2010/main" val="39540258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914401"/>
            <a:ext cx="8915400" cy="5867399"/>
          </a:xfrm>
        </p:spPr>
        <p:txBody>
          <a:bodyPr>
            <a:normAutofit/>
          </a:bodyPr>
          <a:lstStyle/>
          <a:p>
            <a:r>
              <a:rPr lang="en-US" b="1" u="sng" dirty="0">
                <a:latin typeface="Lucida Fax" pitchFamily="18" charset="0"/>
              </a:rPr>
              <a:t>PRE- USE – CHECK – FORKLIFT</a:t>
            </a:r>
          </a:p>
          <a:p>
            <a:pPr marL="342900" indent="-342900" algn="l">
              <a:buFont typeface="Wingdings" pitchFamily="2" charset="2"/>
              <a:buChar char="q"/>
            </a:pPr>
            <a:r>
              <a:rPr lang="en-US" dirty="0">
                <a:latin typeface="Lucida Fax" pitchFamily="18" charset="0"/>
              </a:rPr>
              <a:t> TYRE PRESSURE</a:t>
            </a:r>
          </a:p>
          <a:p>
            <a:pPr marL="342900" indent="-342900" algn="l">
              <a:buFont typeface="Wingdings" pitchFamily="2" charset="2"/>
              <a:buChar char="q"/>
            </a:pPr>
            <a:r>
              <a:rPr lang="en-US" dirty="0">
                <a:latin typeface="Lucida Fax" pitchFamily="18" charset="0"/>
              </a:rPr>
              <a:t> PARKING BRAKES </a:t>
            </a:r>
          </a:p>
          <a:p>
            <a:pPr marL="342900" indent="-342900" algn="l">
              <a:buFont typeface="Wingdings" pitchFamily="2" charset="2"/>
              <a:buChar char="q"/>
            </a:pPr>
            <a:r>
              <a:rPr lang="en-US" dirty="0">
                <a:latin typeface="Lucida Fax" pitchFamily="18" charset="0"/>
              </a:rPr>
              <a:t> STEERING </a:t>
            </a:r>
          </a:p>
          <a:p>
            <a:pPr marL="342900" indent="-342900" algn="l">
              <a:buFont typeface="Wingdings" pitchFamily="2" charset="2"/>
              <a:buChar char="q"/>
            </a:pPr>
            <a:r>
              <a:rPr lang="en-US" dirty="0">
                <a:latin typeface="Lucida Fax" pitchFamily="18" charset="0"/>
              </a:rPr>
              <a:t> FUEL, OIL AND WATER SYSTEM FOR LEAKE</a:t>
            </a:r>
          </a:p>
          <a:p>
            <a:pPr marL="342900" indent="-342900" algn="l">
              <a:buFont typeface="Wingdings" pitchFamily="2" charset="2"/>
              <a:buChar char="q"/>
            </a:pPr>
            <a:r>
              <a:rPr lang="en-US" dirty="0">
                <a:latin typeface="Lucida Fax" pitchFamily="18" charset="0"/>
              </a:rPr>
              <a:t> BATTERIES</a:t>
            </a:r>
          </a:p>
          <a:p>
            <a:pPr marL="342900" indent="-342900" algn="l">
              <a:buFont typeface="Wingdings" pitchFamily="2" charset="2"/>
              <a:buChar char="q"/>
            </a:pPr>
            <a:r>
              <a:rPr lang="en-US" dirty="0">
                <a:latin typeface="Lucida Fax" pitchFamily="18" charset="0"/>
              </a:rPr>
              <a:t> LIFTING AND TILTING SYSTEM</a:t>
            </a:r>
          </a:p>
          <a:p>
            <a:pPr marL="342900" indent="-342900" algn="l">
              <a:buFont typeface="Wingdings" pitchFamily="2" charset="2"/>
              <a:buChar char="q"/>
            </a:pPr>
            <a:r>
              <a:rPr lang="en-US" dirty="0">
                <a:latin typeface="Lucida Fax" pitchFamily="18" charset="0"/>
              </a:rPr>
              <a:t> AUDIBLE WARNING</a:t>
            </a:r>
          </a:p>
          <a:p>
            <a:pPr marL="342900" indent="-342900" algn="l">
              <a:buFont typeface="Wingdings" pitchFamily="2" charset="2"/>
              <a:buChar char="q"/>
            </a:pPr>
            <a:r>
              <a:rPr lang="en-US" dirty="0">
                <a:latin typeface="Lucida Fax" pitchFamily="18" charset="0"/>
              </a:rPr>
              <a:t> LIGHTS</a:t>
            </a:r>
          </a:p>
          <a:p>
            <a:pPr marL="342900" indent="-342900" algn="l">
              <a:buFont typeface="Wingdings" pitchFamily="2" charset="2"/>
              <a:buChar char="q"/>
            </a:pPr>
            <a:r>
              <a:rPr lang="en-US" dirty="0">
                <a:latin typeface="Lucida Fax" pitchFamily="18" charset="0"/>
              </a:rPr>
              <a:t> MIRRORS</a:t>
            </a:r>
          </a:p>
          <a:p>
            <a:endParaRPr lang="en-US" b="1" u="sng" dirty="0">
              <a:latin typeface="Lucida Fax" pitchFamily="18" charset="0"/>
            </a:endParaRPr>
          </a:p>
        </p:txBody>
      </p:sp>
      <p:sp>
        <p:nvSpPr>
          <p:cNvPr id="3" name="Title 2"/>
          <p:cNvSpPr>
            <a:spLocks noGrp="1"/>
          </p:cNvSpPr>
          <p:nvPr>
            <p:ph type="ctrTitle"/>
          </p:nvPr>
        </p:nvSpPr>
        <p:spPr>
          <a:xfrm>
            <a:off x="1676400" y="152400"/>
            <a:ext cx="8839200" cy="685800"/>
          </a:xfrm>
        </p:spPr>
        <p:txBody>
          <a:bodyPr/>
          <a:lstStyle/>
          <a:p>
            <a:pPr marL="182880"/>
            <a:r>
              <a:rPr lang="en-US" sz="4000" u="sng" dirty="0">
                <a:latin typeface="Bodoni MT Black" pitchFamily="18" charset="0"/>
              </a:rPr>
              <a:t>FORK LIFT </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370" y="3848100"/>
            <a:ext cx="3381375" cy="2250151"/>
          </a:xfrm>
          <a:prstGeom prst="rect">
            <a:avLst/>
          </a:prstGeom>
        </p:spPr>
      </p:pic>
    </p:spTree>
    <p:extLst>
      <p:ext uri="{BB962C8B-B14F-4D97-AF65-F5344CB8AC3E}">
        <p14:creationId xmlns:p14="http://schemas.microsoft.com/office/powerpoint/2010/main" val="3183292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A972CAA-D037-4C9C-9E62-2E08B51B7C40}"/>
              </a:ext>
            </a:extLst>
          </p:cNvPr>
          <p:cNvSpPr txBox="1"/>
          <p:nvPr/>
        </p:nvSpPr>
        <p:spPr>
          <a:xfrm>
            <a:off x="3047114" y="363531"/>
            <a:ext cx="6097772" cy="523220"/>
          </a:xfrm>
          <a:prstGeom prst="rect">
            <a:avLst/>
          </a:prstGeom>
          <a:noFill/>
        </p:spPr>
        <p:txBody>
          <a:bodyPr wrap="square">
            <a:spAutoFit/>
          </a:bodyPr>
          <a:lstStyle/>
          <a:p>
            <a:r>
              <a:rPr lang="en-GB" sz="2800" b="1" dirty="0"/>
              <a:t>Precautions Prevention of Collapse</a:t>
            </a:r>
            <a:endParaRPr lang="en-US" sz="2800" b="1" dirty="0"/>
          </a:p>
        </p:txBody>
      </p:sp>
      <p:grpSp>
        <p:nvGrpSpPr>
          <p:cNvPr id="4" name="Group 13">
            <a:extLst>
              <a:ext uri="{FF2B5EF4-FFF2-40B4-BE49-F238E27FC236}">
                <a16:creationId xmlns="" xmlns:a16="http://schemas.microsoft.com/office/drawing/2014/main" id="{9FF45C1F-CC84-4779-B5C5-6DCB56EDCACA}"/>
              </a:ext>
            </a:extLst>
          </p:cNvPr>
          <p:cNvGrpSpPr/>
          <p:nvPr/>
        </p:nvGrpSpPr>
        <p:grpSpPr>
          <a:xfrm>
            <a:off x="3682463" y="1366849"/>
            <a:ext cx="2546781" cy="2062151"/>
            <a:chOff x="2500298" y="3714752"/>
            <a:chExt cx="2118153" cy="2023418"/>
          </a:xfrm>
        </p:grpSpPr>
        <p:pic>
          <p:nvPicPr>
            <p:cNvPr id="5" name="Picture 1">
              <a:extLst>
                <a:ext uri="{FF2B5EF4-FFF2-40B4-BE49-F238E27FC236}">
                  <a16:creationId xmlns="" xmlns:a16="http://schemas.microsoft.com/office/drawing/2014/main" id="{C4B45F14-9EB4-434E-BF53-A66193521BBB}"/>
                </a:ext>
              </a:extLst>
            </p:cNvPr>
            <p:cNvPicPr>
              <a:picLocks noChangeAspect="1" noChangeArrowheads="1"/>
            </p:cNvPicPr>
            <p:nvPr/>
          </p:nvPicPr>
          <p:blipFill>
            <a:blip r:embed="rId2" cstate="print"/>
            <a:stretch>
              <a:fillRect/>
            </a:stretch>
          </p:blipFill>
          <p:spPr bwMode="auto">
            <a:xfrm>
              <a:off x="2500298" y="3714752"/>
              <a:ext cx="2118153" cy="1598470"/>
            </a:xfrm>
            <a:prstGeom prst="rect">
              <a:avLst/>
            </a:prstGeom>
            <a:noFill/>
            <a:ln w="9525">
              <a:noFill/>
              <a:miter lim="800000"/>
              <a:headEnd/>
              <a:tailEnd/>
            </a:ln>
          </p:spPr>
        </p:pic>
        <p:sp>
          <p:nvSpPr>
            <p:cNvPr id="6" name="TextBox 5">
              <a:extLst>
                <a:ext uri="{FF2B5EF4-FFF2-40B4-BE49-F238E27FC236}">
                  <a16:creationId xmlns="" xmlns:a16="http://schemas.microsoft.com/office/drawing/2014/main" id="{0EFBB5B3-C325-45A5-B3FC-AA973B1843B6}"/>
                </a:ext>
              </a:extLst>
            </p:cNvPr>
            <p:cNvSpPr txBox="1"/>
            <p:nvPr/>
          </p:nvSpPr>
          <p:spPr>
            <a:xfrm>
              <a:off x="2643174" y="5214950"/>
              <a:ext cx="1928826" cy="523220"/>
            </a:xfrm>
            <a:prstGeom prst="rect">
              <a:avLst/>
            </a:prstGeom>
            <a:noFill/>
          </p:spPr>
          <p:txBody>
            <a:bodyPr wrap="square" rtlCol="0">
              <a:spAutoFit/>
            </a:bodyPr>
            <a:lstStyle/>
            <a:p>
              <a:pPr marL="324000" indent="-324000" algn="ctr"/>
              <a:r>
                <a:rPr lang="en-GB" sz="2800" dirty="0">
                  <a:solidFill>
                    <a:schemeClr val="accent4">
                      <a:lumMod val="50000"/>
                    </a:schemeClr>
                  </a:solidFill>
                  <a:latin typeface="Calibri" pitchFamily="34" charset="0"/>
                </a:rPr>
                <a:t>Shoring</a:t>
              </a:r>
            </a:p>
          </p:txBody>
        </p:sp>
      </p:grpSp>
      <p:grpSp>
        <p:nvGrpSpPr>
          <p:cNvPr id="7" name="Group 12">
            <a:extLst>
              <a:ext uri="{FF2B5EF4-FFF2-40B4-BE49-F238E27FC236}">
                <a16:creationId xmlns="" xmlns:a16="http://schemas.microsoft.com/office/drawing/2014/main" id="{BBF60B65-59D9-4CA2-B09D-189457B5F130}"/>
              </a:ext>
            </a:extLst>
          </p:cNvPr>
          <p:cNvGrpSpPr/>
          <p:nvPr/>
        </p:nvGrpSpPr>
        <p:grpSpPr>
          <a:xfrm>
            <a:off x="354488" y="1443603"/>
            <a:ext cx="2940238" cy="1666228"/>
            <a:chOff x="6000760" y="3357562"/>
            <a:chExt cx="2940238" cy="1666228"/>
          </a:xfrm>
        </p:grpSpPr>
        <p:pic>
          <p:nvPicPr>
            <p:cNvPr id="8" name="Picture 2">
              <a:extLst>
                <a:ext uri="{FF2B5EF4-FFF2-40B4-BE49-F238E27FC236}">
                  <a16:creationId xmlns="" xmlns:a16="http://schemas.microsoft.com/office/drawing/2014/main" id="{47628DED-5D1A-4CD5-B24C-5BC56C91AA7E}"/>
                </a:ext>
              </a:extLst>
            </p:cNvPr>
            <p:cNvPicPr>
              <a:picLocks noChangeAspect="1" noChangeArrowheads="1"/>
            </p:cNvPicPr>
            <p:nvPr/>
          </p:nvPicPr>
          <p:blipFill>
            <a:blip r:embed="rId3" cstate="screen"/>
            <a:srcRect/>
            <a:stretch>
              <a:fillRect/>
            </a:stretch>
          </p:blipFill>
          <p:spPr bwMode="auto">
            <a:xfrm>
              <a:off x="6000760" y="3357562"/>
              <a:ext cx="2940238" cy="1143008"/>
            </a:xfrm>
            <a:prstGeom prst="rect">
              <a:avLst/>
            </a:prstGeom>
            <a:noFill/>
            <a:ln w="9525">
              <a:noFill/>
              <a:miter lim="800000"/>
              <a:headEnd/>
              <a:tailEnd/>
            </a:ln>
          </p:spPr>
        </p:pic>
        <p:sp>
          <p:nvSpPr>
            <p:cNvPr id="9" name="TextBox 8">
              <a:extLst>
                <a:ext uri="{FF2B5EF4-FFF2-40B4-BE49-F238E27FC236}">
                  <a16:creationId xmlns="" xmlns:a16="http://schemas.microsoft.com/office/drawing/2014/main" id="{E44F0EEF-9715-4969-A530-40F74FF7EE39}"/>
                </a:ext>
              </a:extLst>
            </p:cNvPr>
            <p:cNvSpPr txBox="1"/>
            <p:nvPr/>
          </p:nvSpPr>
          <p:spPr>
            <a:xfrm>
              <a:off x="6572264" y="4500570"/>
              <a:ext cx="2000264" cy="523220"/>
            </a:xfrm>
            <a:prstGeom prst="rect">
              <a:avLst/>
            </a:prstGeom>
            <a:noFill/>
          </p:spPr>
          <p:txBody>
            <a:bodyPr wrap="square" rtlCol="0">
              <a:spAutoFit/>
            </a:bodyPr>
            <a:lstStyle/>
            <a:p>
              <a:pPr marL="324000" indent="-324000" algn="ctr"/>
              <a:r>
                <a:rPr lang="en-GB" sz="2800" dirty="0">
                  <a:solidFill>
                    <a:schemeClr val="accent4">
                      <a:lumMod val="50000"/>
                    </a:schemeClr>
                  </a:solidFill>
                  <a:latin typeface="Calibri" pitchFamily="34" charset="0"/>
                </a:rPr>
                <a:t>Battering</a:t>
              </a:r>
            </a:p>
          </p:txBody>
        </p:sp>
      </p:grpSp>
      <p:grpSp>
        <p:nvGrpSpPr>
          <p:cNvPr id="10" name="Group 11">
            <a:extLst>
              <a:ext uri="{FF2B5EF4-FFF2-40B4-BE49-F238E27FC236}">
                <a16:creationId xmlns="" xmlns:a16="http://schemas.microsoft.com/office/drawing/2014/main" id="{7A083F34-481E-4926-A4E1-0C0DBA6C7EFC}"/>
              </a:ext>
            </a:extLst>
          </p:cNvPr>
          <p:cNvGrpSpPr/>
          <p:nvPr/>
        </p:nvGrpSpPr>
        <p:grpSpPr>
          <a:xfrm>
            <a:off x="279091" y="3723565"/>
            <a:ext cx="2879723" cy="2392104"/>
            <a:chOff x="3428992" y="2643182"/>
            <a:chExt cx="2276285" cy="2079080"/>
          </a:xfrm>
        </p:grpSpPr>
        <p:pic>
          <p:nvPicPr>
            <p:cNvPr id="11" name="Picture 3">
              <a:extLst>
                <a:ext uri="{FF2B5EF4-FFF2-40B4-BE49-F238E27FC236}">
                  <a16:creationId xmlns="" xmlns:a16="http://schemas.microsoft.com/office/drawing/2014/main" id="{1A2D8CD9-F442-4E04-9498-7C6BEBD99D94}"/>
                </a:ext>
              </a:extLst>
            </p:cNvPr>
            <p:cNvPicPr>
              <a:picLocks noChangeAspect="1" noChangeArrowheads="1"/>
            </p:cNvPicPr>
            <p:nvPr/>
          </p:nvPicPr>
          <p:blipFill>
            <a:blip r:embed="rId4" cstate="print"/>
            <a:stretch>
              <a:fillRect/>
            </a:stretch>
          </p:blipFill>
          <p:spPr bwMode="auto">
            <a:xfrm>
              <a:off x="3559479" y="3062991"/>
              <a:ext cx="2145798" cy="1659271"/>
            </a:xfrm>
            <a:prstGeom prst="rect">
              <a:avLst/>
            </a:prstGeom>
            <a:noFill/>
            <a:ln w="9525">
              <a:noFill/>
              <a:miter lim="800000"/>
              <a:headEnd/>
              <a:tailEnd/>
            </a:ln>
          </p:spPr>
        </p:pic>
        <p:sp>
          <p:nvSpPr>
            <p:cNvPr id="12" name="TextBox 11">
              <a:extLst>
                <a:ext uri="{FF2B5EF4-FFF2-40B4-BE49-F238E27FC236}">
                  <a16:creationId xmlns="" xmlns:a16="http://schemas.microsoft.com/office/drawing/2014/main" id="{31F90AED-8DC9-4124-A537-B0F264229CAB}"/>
                </a:ext>
              </a:extLst>
            </p:cNvPr>
            <p:cNvSpPr txBox="1"/>
            <p:nvPr/>
          </p:nvSpPr>
          <p:spPr>
            <a:xfrm>
              <a:off x="3428992" y="2643182"/>
              <a:ext cx="2071702" cy="523220"/>
            </a:xfrm>
            <a:prstGeom prst="rect">
              <a:avLst/>
            </a:prstGeom>
            <a:noFill/>
          </p:spPr>
          <p:txBody>
            <a:bodyPr wrap="square" rtlCol="0">
              <a:spAutoFit/>
            </a:bodyPr>
            <a:lstStyle/>
            <a:p>
              <a:pPr marL="324000" indent="-324000" algn="ctr"/>
              <a:r>
                <a:rPr lang="en-GB" sz="2800" dirty="0">
                  <a:solidFill>
                    <a:schemeClr val="accent4">
                      <a:lumMod val="50000"/>
                    </a:schemeClr>
                  </a:solidFill>
                  <a:latin typeface="Calibri" pitchFamily="34" charset="0"/>
                </a:rPr>
                <a:t>Trench box</a:t>
              </a:r>
            </a:p>
          </p:txBody>
        </p:sp>
      </p:grpSp>
      <p:pic>
        <p:nvPicPr>
          <p:cNvPr id="13" name="Picture 12">
            <a:extLst>
              <a:ext uri="{FF2B5EF4-FFF2-40B4-BE49-F238E27FC236}">
                <a16:creationId xmlns="" xmlns:a16="http://schemas.microsoft.com/office/drawing/2014/main" id="{82056D6E-618C-4134-A2D1-D6C23BAB1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728" y="4206580"/>
            <a:ext cx="2633516" cy="1909089"/>
          </a:xfrm>
          <a:prstGeom prst="rect">
            <a:avLst/>
          </a:prstGeom>
        </p:spPr>
      </p:pic>
      <p:pic>
        <p:nvPicPr>
          <p:cNvPr id="14" name="Picture 13">
            <a:extLst>
              <a:ext uri="{FF2B5EF4-FFF2-40B4-BE49-F238E27FC236}">
                <a16:creationId xmlns="" xmlns:a16="http://schemas.microsoft.com/office/drawing/2014/main" id="{B00A1492-B08D-487D-97EE-69D24F1C9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3405" y="1366849"/>
            <a:ext cx="2754001" cy="1905000"/>
          </a:xfrm>
          <a:prstGeom prst="rect">
            <a:avLst/>
          </a:prstGeom>
        </p:spPr>
      </p:pic>
      <p:pic>
        <p:nvPicPr>
          <p:cNvPr id="15" name="Picture 14">
            <a:extLst>
              <a:ext uri="{FF2B5EF4-FFF2-40B4-BE49-F238E27FC236}">
                <a16:creationId xmlns="" xmlns:a16="http://schemas.microsoft.com/office/drawing/2014/main" id="{0266A12D-004F-45AE-BEBB-669F0A7BC5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3453" y="1926202"/>
            <a:ext cx="1964377" cy="3429411"/>
          </a:xfrm>
          <a:prstGeom prst="rect">
            <a:avLst/>
          </a:prstGeom>
        </p:spPr>
      </p:pic>
      <p:pic>
        <p:nvPicPr>
          <p:cNvPr id="16" name="Picture 15">
            <a:extLst>
              <a:ext uri="{FF2B5EF4-FFF2-40B4-BE49-F238E27FC236}">
                <a16:creationId xmlns="" xmlns:a16="http://schemas.microsoft.com/office/drawing/2014/main" id="{EDD55448-1A7C-4C80-B82B-6D25EBACD6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8170" y="4232488"/>
            <a:ext cx="2754001" cy="1806805"/>
          </a:xfrm>
          <a:prstGeom prst="rect">
            <a:avLst/>
          </a:prstGeom>
        </p:spPr>
      </p:pic>
    </p:spTree>
    <p:extLst>
      <p:ext uri="{BB962C8B-B14F-4D97-AF65-F5344CB8AC3E}">
        <p14:creationId xmlns:p14="http://schemas.microsoft.com/office/powerpoint/2010/main" val="37501682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066801"/>
            <a:ext cx="8839200" cy="5638799"/>
          </a:xfrm>
        </p:spPr>
        <p:txBody>
          <a:bodyPr>
            <a:normAutofit/>
          </a:bodyPr>
          <a:lstStyle/>
          <a:p>
            <a:r>
              <a:rPr lang="en-US" b="1" u="sng" dirty="0">
                <a:latin typeface="Lucida Fax" pitchFamily="18" charset="0"/>
              </a:rPr>
              <a:t>PARKING RULES FOR A FORKLIFT</a:t>
            </a:r>
          </a:p>
          <a:p>
            <a:pPr marL="342900" indent="-342900" algn="l">
              <a:buFont typeface="Wingdings" pitchFamily="2" charset="2"/>
              <a:buChar char="q"/>
            </a:pPr>
            <a:r>
              <a:rPr lang="en-US" dirty="0">
                <a:latin typeface="Lucida Fax" pitchFamily="18" charset="0"/>
              </a:rPr>
              <a:t> APPLY THE HAND BREAK </a:t>
            </a:r>
          </a:p>
          <a:p>
            <a:pPr marL="342900" indent="-342900" algn="l">
              <a:buFont typeface="Wingdings" pitchFamily="2" charset="2"/>
              <a:buChar char="q"/>
            </a:pPr>
            <a:r>
              <a:rPr lang="en-US" dirty="0">
                <a:latin typeface="Lucida Fax" pitchFamily="18" charset="0"/>
              </a:rPr>
              <a:t> LOWER THE FORK AND TIP THE FORWARD</a:t>
            </a:r>
          </a:p>
          <a:p>
            <a:pPr marL="342900" indent="-342900" algn="l">
              <a:buFont typeface="Wingdings" pitchFamily="2" charset="2"/>
              <a:buChar char="q"/>
            </a:pPr>
            <a:r>
              <a:rPr lang="en-US" dirty="0">
                <a:latin typeface="Lucida Fax" pitchFamily="18" charset="0"/>
              </a:rPr>
              <a:t> REMOVE THE KEY</a:t>
            </a:r>
          </a:p>
          <a:p>
            <a:pPr marL="342900" indent="-342900" algn="l">
              <a:buFont typeface="Wingdings" pitchFamily="2" charset="2"/>
              <a:buChar char="q"/>
            </a:pPr>
            <a:r>
              <a:rPr lang="en-US" dirty="0">
                <a:latin typeface="Lucida Fax" pitchFamily="18" charset="0"/>
              </a:rPr>
              <a:t> PARK IT ON LEVEL AREA</a:t>
            </a:r>
          </a:p>
          <a:p>
            <a:pPr marL="342900" indent="-342900" algn="l">
              <a:buFont typeface="Wingdings" pitchFamily="2" charset="2"/>
              <a:buChar char="q"/>
            </a:pPr>
            <a:r>
              <a:rPr lang="en-US" dirty="0">
                <a:latin typeface="Lucida Fax" pitchFamily="18" charset="0"/>
              </a:rPr>
              <a:t> DO NOT OBSTRUCT TRAFFIC</a:t>
            </a:r>
          </a:p>
          <a:p>
            <a:pPr marL="342900" indent="-342900" algn="l">
              <a:buFont typeface="Wingdings" pitchFamily="2" charset="2"/>
              <a:buChar char="q"/>
            </a:pPr>
            <a:r>
              <a:rPr lang="en-US" dirty="0">
                <a:latin typeface="Lucida Fax" pitchFamily="18" charset="0"/>
              </a:rPr>
              <a:t> DO NOT OBSTRUCT THE PEDESTRIANS WALKWAYS</a:t>
            </a:r>
          </a:p>
          <a:p>
            <a:pPr marL="342900" indent="-342900" algn="l">
              <a:buFont typeface="Wingdings" pitchFamily="2" charset="2"/>
              <a:buChar char="q"/>
            </a:pPr>
            <a:r>
              <a:rPr lang="en-US" dirty="0">
                <a:latin typeface="Lucida Fax" pitchFamily="18" charset="0"/>
              </a:rPr>
              <a:t> DO NOT OBSTRUCT THE EMERGENCY ESCAPE ROUTES</a:t>
            </a:r>
          </a:p>
        </p:txBody>
      </p:sp>
      <p:sp>
        <p:nvSpPr>
          <p:cNvPr id="3" name="Title 2"/>
          <p:cNvSpPr>
            <a:spLocks noGrp="1"/>
          </p:cNvSpPr>
          <p:nvPr>
            <p:ph type="ctrTitle"/>
          </p:nvPr>
        </p:nvSpPr>
        <p:spPr>
          <a:xfrm>
            <a:off x="1600200" y="152402"/>
            <a:ext cx="8839200" cy="685799"/>
          </a:xfrm>
        </p:spPr>
        <p:txBody>
          <a:bodyPr/>
          <a:lstStyle/>
          <a:p>
            <a:pPr marL="182880"/>
            <a:r>
              <a:rPr lang="en-US" sz="4000" u="sng" dirty="0">
                <a:latin typeface="Bodoni MT Black" pitchFamily="18" charset="0"/>
              </a:rPr>
              <a:t>FORK LIFT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15" y="4953000"/>
            <a:ext cx="2362200" cy="18366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313" y="5105400"/>
            <a:ext cx="2619375" cy="16842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1786" y="5105400"/>
            <a:ext cx="2432814" cy="1684256"/>
          </a:xfrm>
          <a:prstGeom prst="rect">
            <a:avLst/>
          </a:prstGeom>
        </p:spPr>
      </p:pic>
    </p:spTree>
    <p:extLst>
      <p:ext uri="{BB962C8B-B14F-4D97-AF65-F5344CB8AC3E}">
        <p14:creationId xmlns:p14="http://schemas.microsoft.com/office/powerpoint/2010/main" val="9249068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0" y="533400"/>
            <a:ext cx="9067800" cy="2209800"/>
          </a:xfrm>
        </p:spPr>
        <p:txBody>
          <a:bodyPr/>
          <a:lstStyle/>
          <a:p>
            <a:pPr marL="182880"/>
            <a:r>
              <a:rPr lang="en-US" sz="6600" u="sng" dirty="0">
                <a:latin typeface="Bodoni MT Black" pitchFamily="18" charset="0"/>
              </a:rPr>
              <a:t>CRANE &amp; LIFTING EQUIPMENTS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455" y="2809875"/>
            <a:ext cx="3781425" cy="3514725"/>
          </a:xfrm>
          <a:prstGeom prst="rect">
            <a:avLst/>
          </a:prstGeom>
        </p:spPr>
      </p:pic>
    </p:spTree>
    <p:extLst>
      <p:ext uri="{BB962C8B-B14F-4D97-AF65-F5344CB8AC3E}">
        <p14:creationId xmlns:p14="http://schemas.microsoft.com/office/powerpoint/2010/main" val="8580279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914401"/>
            <a:ext cx="8991600" cy="5867399"/>
          </a:xfrm>
        </p:spPr>
        <p:txBody>
          <a:bodyPr>
            <a:normAutofit/>
          </a:bodyPr>
          <a:lstStyle/>
          <a:p>
            <a:endParaRPr lang="en-US" dirty="0">
              <a:latin typeface="Lucida Fax" pitchFamily="18" charset="0"/>
            </a:endParaRPr>
          </a:p>
          <a:p>
            <a:pPr algn="l"/>
            <a:r>
              <a:rPr lang="en-US" dirty="0">
                <a:latin typeface="Lucida Fax" pitchFamily="18" charset="0"/>
              </a:rPr>
              <a:t>CRANE IS A MECHANICAL DEVICE USED TO HANDLING MATERIALS , STRUCTURE  LIFTING AND DISTRIBUTING THE LOAD </a:t>
            </a:r>
          </a:p>
          <a:p>
            <a:pPr algn="l"/>
            <a:endParaRPr lang="en-US" dirty="0">
              <a:latin typeface="Lucida Fax" pitchFamily="18" charset="0"/>
            </a:endParaRPr>
          </a:p>
          <a:p>
            <a:pPr algn="l"/>
            <a:r>
              <a:rPr lang="en-US" b="1" u="sng" dirty="0">
                <a:latin typeface="Lucida Fax" pitchFamily="18" charset="0"/>
              </a:rPr>
              <a:t>TYPES OF CRANES</a:t>
            </a:r>
          </a:p>
          <a:p>
            <a:pPr marL="342900" indent="-342900" algn="l">
              <a:buFont typeface="Wingdings" pitchFamily="2" charset="2"/>
              <a:buChar char="q"/>
            </a:pPr>
            <a:r>
              <a:rPr lang="en-US" dirty="0">
                <a:latin typeface="Lucida Fax" pitchFamily="18" charset="0"/>
              </a:rPr>
              <a:t> MOBILE CRANE</a:t>
            </a:r>
          </a:p>
          <a:p>
            <a:pPr marL="342900" indent="-342900" algn="l">
              <a:buFont typeface="Wingdings" pitchFamily="2" charset="2"/>
              <a:buChar char="q"/>
            </a:pPr>
            <a:r>
              <a:rPr lang="en-US" dirty="0">
                <a:latin typeface="Lucida Fax" pitchFamily="18" charset="0"/>
              </a:rPr>
              <a:t> HYDRAULIC CRANE</a:t>
            </a:r>
          </a:p>
          <a:p>
            <a:pPr marL="342900" indent="-342900" algn="l">
              <a:buFont typeface="Wingdings" pitchFamily="2" charset="2"/>
              <a:buChar char="q"/>
            </a:pPr>
            <a:r>
              <a:rPr lang="en-US" dirty="0">
                <a:latin typeface="Lucida Fax" pitchFamily="18" charset="0"/>
              </a:rPr>
              <a:t> OVERHEAD CRANE</a:t>
            </a:r>
          </a:p>
          <a:p>
            <a:pPr marL="342900" indent="-342900" algn="l">
              <a:buFont typeface="Wingdings" pitchFamily="2" charset="2"/>
              <a:buChar char="q"/>
            </a:pPr>
            <a:r>
              <a:rPr lang="en-US" dirty="0">
                <a:latin typeface="Lucida Fax" pitchFamily="18" charset="0"/>
              </a:rPr>
              <a:t> GANTRY CRANE</a:t>
            </a:r>
          </a:p>
          <a:p>
            <a:pPr marL="342900" indent="-342900" algn="l">
              <a:buFont typeface="Wingdings" pitchFamily="2" charset="2"/>
              <a:buChar char="q"/>
            </a:pPr>
            <a:r>
              <a:rPr lang="en-US" dirty="0">
                <a:latin typeface="Lucida Fax" pitchFamily="18" charset="0"/>
              </a:rPr>
              <a:t> TOWER CRANE</a:t>
            </a:r>
          </a:p>
        </p:txBody>
      </p:sp>
      <p:sp>
        <p:nvSpPr>
          <p:cNvPr id="3" name="Title 2"/>
          <p:cNvSpPr>
            <a:spLocks noGrp="1"/>
          </p:cNvSpPr>
          <p:nvPr>
            <p:ph type="ctrTitle"/>
          </p:nvPr>
        </p:nvSpPr>
        <p:spPr>
          <a:xfrm>
            <a:off x="1561606" y="152401"/>
            <a:ext cx="8089751" cy="685799"/>
          </a:xfrm>
        </p:spPr>
        <p:txBody>
          <a:bodyPr/>
          <a:lstStyle/>
          <a:p>
            <a:pPr marL="182880"/>
            <a:r>
              <a:rPr lang="en-US" sz="4000" u="sng" dirty="0">
                <a:latin typeface="Bodoni MT Black" pitchFamily="18" charset="0"/>
              </a:rPr>
              <a:t>CRANE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8011" y="2362201"/>
            <a:ext cx="2590800" cy="17621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5029201"/>
            <a:ext cx="2647950" cy="17240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2911" y="5019674"/>
            <a:ext cx="2705100" cy="1685925"/>
          </a:xfrm>
          <a:prstGeom prst="rect">
            <a:avLst/>
          </a:prstGeom>
        </p:spPr>
      </p:pic>
    </p:spTree>
    <p:extLst>
      <p:ext uri="{BB962C8B-B14F-4D97-AF65-F5344CB8AC3E}">
        <p14:creationId xmlns:p14="http://schemas.microsoft.com/office/powerpoint/2010/main" val="16462992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62100" y="430531"/>
            <a:ext cx="9067800" cy="762000"/>
          </a:xfrm>
        </p:spPr>
        <p:txBody>
          <a:bodyPr/>
          <a:lstStyle/>
          <a:p>
            <a:pPr marL="182880"/>
            <a:r>
              <a:rPr lang="en-US" sz="4000" u="sng" dirty="0">
                <a:latin typeface="Bodoni MT Black" pitchFamily="18" charset="0"/>
              </a:rPr>
              <a:t>MOBILE CRANE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30" y="2019300"/>
            <a:ext cx="4376737" cy="37414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434" y="2019300"/>
            <a:ext cx="4383355" cy="3741420"/>
          </a:xfrm>
          <a:prstGeom prst="rect">
            <a:avLst/>
          </a:prstGeom>
        </p:spPr>
      </p:pic>
    </p:spTree>
    <p:extLst>
      <p:ext uri="{BB962C8B-B14F-4D97-AF65-F5344CB8AC3E}">
        <p14:creationId xmlns:p14="http://schemas.microsoft.com/office/powerpoint/2010/main" val="36437795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0" y="426721"/>
            <a:ext cx="9144000" cy="737259"/>
          </a:xfrm>
        </p:spPr>
        <p:txBody>
          <a:bodyPr/>
          <a:lstStyle/>
          <a:p>
            <a:pPr marL="182880"/>
            <a:r>
              <a:rPr lang="en-US" sz="4000" u="sng" dirty="0">
                <a:latin typeface="Bodoni MT Black" pitchFamily="18" charset="0"/>
              </a:rPr>
              <a:t>HYDRAULIC CRANE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070" y="2118361"/>
            <a:ext cx="4343400" cy="38595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430" y="2118361"/>
            <a:ext cx="4000500" cy="4122396"/>
          </a:xfrm>
          <a:prstGeom prst="rect">
            <a:avLst/>
          </a:prstGeom>
        </p:spPr>
      </p:pic>
    </p:spTree>
    <p:extLst>
      <p:ext uri="{BB962C8B-B14F-4D97-AF65-F5344CB8AC3E}">
        <p14:creationId xmlns:p14="http://schemas.microsoft.com/office/powerpoint/2010/main" val="26582589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00200" y="619842"/>
            <a:ext cx="8991600" cy="672935"/>
          </a:xfrm>
        </p:spPr>
        <p:txBody>
          <a:bodyPr/>
          <a:lstStyle/>
          <a:p>
            <a:pPr marL="182880"/>
            <a:r>
              <a:rPr lang="en-US" sz="4000" u="sng" dirty="0">
                <a:latin typeface="Bodoni MT Black" pitchFamily="18" charset="0"/>
              </a:rPr>
              <a:t>OVERHEAD CRANE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740" y="2396490"/>
            <a:ext cx="4648200" cy="3505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170" y="2396490"/>
            <a:ext cx="4084320" cy="3490428"/>
          </a:xfrm>
          <a:prstGeom prst="rect">
            <a:avLst/>
          </a:prstGeom>
        </p:spPr>
      </p:pic>
    </p:spTree>
    <p:extLst>
      <p:ext uri="{BB962C8B-B14F-4D97-AF65-F5344CB8AC3E}">
        <p14:creationId xmlns:p14="http://schemas.microsoft.com/office/powerpoint/2010/main" val="15301116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0190" y="767692"/>
            <a:ext cx="8991600" cy="737259"/>
          </a:xfrm>
        </p:spPr>
        <p:txBody>
          <a:bodyPr/>
          <a:lstStyle/>
          <a:p>
            <a:pPr marL="182880"/>
            <a:r>
              <a:rPr lang="en-US" sz="4000" u="sng" dirty="0">
                <a:latin typeface="Bodoni MT Black" pitchFamily="18" charset="0"/>
              </a:rPr>
              <a:t>GANTRY CRANE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 y="2724150"/>
            <a:ext cx="4953000" cy="3200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155" y="2724150"/>
            <a:ext cx="3962400" cy="3200400"/>
          </a:xfrm>
          <a:prstGeom prst="rect">
            <a:avLst/>
          </a:prstGeom>
        </p:spPr>
      </p:pic>
    </p:spTree>
    <p:extLst>
      <p:ext uri="{BB962C8B-B14F-4D97-AF65-F5344CB8AC3E}">
        <p14:creationId xmlns:p14="http://schemas.microsoft.com/office/powerpoint/2010/main" val="11139511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23061" y="808140"/>
            <a:ext cx="8165951" cy="649184"/>
          </a:xfrm>
        </p:spPr>
        <p:txBody>
          <a:bodyPr/>
          <a:lstStyle/>
          <a:p>
            <a:pPr marL="182880"/>
            <a:r>
              <a:rPr lang="en-US" sz="4000" u="sng" dirty="0">
                <a:latin typeface="Bodoni MT Black" pitchFamily="18" charset="0"/>
              </a:rPr>
              <a:t>TOWER CRANE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30" y="2438401"/>
            <a:ext cx="4191000" cy="29622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38401"/>
            <a:ext cx="4457700" cy="2962275"/>
          </a:xfrm>
          <a:prstGeom prst="rect">
            <a:avLst/>
          </a:prstGeom>
        </p:spPr>
      </p:pic>
    </p:spTree>
    <p:extLst>
      <p:ext uri="{BB962C8B-B14F-4D97-AF65-F5344CB8AC3E}">
        <p14:creationId xmlns:p14="http://schemas.microsoft.com/office/powerpoint/2010/main" val="14952426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722120" y="1874521"/>
            <a:ext cx="8915400" cy="5714999"/>
          </a:xfrm>
        </p:spPr>
        <p:txBody>
          <a:bodyPr>
            <a:normAutofit/>
          </a:bodyPr>
          <a:lstStyle/>
          <a:p>
            <a:pPr algn="l"/>
            <a:r>
              <a:rPr lang="en-US" b="1" u="sng" dirty="0">
                <a:latin typeface="Lucida Fax" pitchFamily="18" charset="0"/>
              </a:rPr>
              <a:t>CRANE &amp; LIFTING PTW</a:t>
            </a:r>
          </a:p>
          <a:p>
            <a:pPr marL="342900" indent="-342900" algn="l">
              <a:buFont typeface="Wingdings" pitchFamily="2" charset="2"/>
              <a:buChar char="q"/>
            </a:pPr>
            <a:r>
              <a:rPr lang="en-US" dirty="0">
                <a:latin typeface="Lucida Fax" pitchFamily="18" charset="0"/>
              </a:rPr>
              <a:t> TRAFFIC PERMIT</a:t>
            </a:r>
          </a:p>
          <a:p>
            <a:pPr marL="342900" indent="-342900" algn="l">
              <a:buFont typeface="Wingdings" pitchFamily="2" charset="2"/>
              <a:buChar char="q"/>
            </a:pPr>
            <a:r>
              <a:rPr lang="en-US" dirty="0">
                <a:latin typeface="Lucida Fax" pitchFamily="18" charset="0"/>
              </a:rPr>
              <a:t> METHOD STATEMENT </a:t>
            </a:r>
          </a:p>
          <a:p>
            <a:pPr marL="342900" indent="-342900" algn="l">
              <a:buFont typeface="Wingdings" pitchFamily="2" charset="2"/>
              <a:buChar char="q"/>
            </a:pPr>
            <a:r>
              <a:rPr lang="en-US" dirty="0">
                <a:latin typeface="Lucida Fax" pitchFamily="18" charset="0"/>
              </a:rPr>
              <a:t> JOB SAFETY ANALYSIS</a:t>
            </a:r>
          </a:p>
          <a:p>
            <a:pPr marL="342900" indent="-342900" algn="l">
              <a:buFont typeface="Wingdings" pitchFamily="2" charset="2"/>
              <a:buChar char="q"/>
            </a:pPr>
            <a:r>
              <a:rPr lang="en-US" dirty="0">
                <a:latin typeface="Lucida Fax" pitchFamily="18" charset="0"/>
              </a:rPr>
              <a:t> TRAINING REPORT</a:t>
            </a:r>
          </a:p>
          <a:p>
            <a:pPr marL="342900" indent="-342900" algn="l">
              <a:buFont typeface="Wingdings" pitchFamily="2" charset="2"/>
              <a:buChar char="q"/>
            </a:pPr>
            <a:r>
              <a:rPr lang="en-US" dirty="0">
                <a:latin typeface="Lucida Fax" pitchFamily="18" charset="0"/>
              </a:rPr>
              <a:t> AREA DROWING </a:t>
            </a:r>
          </a:p>
          <a:p>
            <a:pPr marL="342900" indent="-342900" algn="l">
              <a:buFont typeface="Wingdings" pitchFamily="2" charset="2"/>
              <a:buChar char="q"/>
            </a:pPr>
            <a:r>
              <a:rPr lang="en-US" dirty="0">
                <a:latin typeface="Lucida Fax" pitchFamily="18" charset="0"/>
              </a:rPr>
              <a:t> LIFTING PLAN </a:t>
            </a:r>
          </a:p>
          <a:p>
            <a:pPr marL="342900" indent="-342900" algn="l">
              <a:buFont typeface="Wingdings" pitchFamily="2" charset="2"/>
              <a:buChar char="q"/>
            </a:pPr>
            <a:r>
              <a:rPr lang="en-US" dirty="0">
                <a:latin typeface="Lucida Fax" pitchFamily="18" charset="0"/>
              </a:rPr>
              <a:t> THIRD PARTY CERTIFICATES</a:t>
            </a:r>
          </a:p>
          <a:p>
            <a:pPr marL="342900" indent="-342900" algn="l">
              <a:buFont typeface="Wingdings" pitchFamily="2" charset="2"/>
              <a:buChar char="q"/>
            </a:pPr>
            <a:r>
              <a:rPr lang="en-US" dirty="0">
                <a:latin typeface="Lucida Fax" pitchFamily="18" charset="0"/>
              </a:rPr>
              <a:t> EQUIPMENTS CERTIFICATES</a:t>
            </a:r>
          </a:p>
          <a:p>
            <a:pPr marL="342900" indent="-342900" algn="l">
              <a:buFont typeface="Wingdings" pitchFamily="2" charset="2"/>
              <a:buChar char="q"/>
            </a:pPr>
            <a:r>
              <a:rPr lang="en-US" dirty="0">
                <a:latin typeface="Lucida Fax" pitchFamily="18" charset="0"/>
              </a:rPr>
              <a:t> OTHER CERTIFICATES</a:t>
            </a:r>
          </a:p>
        </p:txBody>
      </p:sp>
      <p:sp>
        <p:nvSpPr>
          <p:cNvPr id="3" name="Title 2"/>
          <p:cNvSpPr>
            <a:spLocks noGrp="1"/>
          </p:cNvSpPr>
          <p:nvPr>
            <p:ph type="ctrTitle"/>
          </p:nvPr>
        </p:nvSpPr>
        <p:spPr>
          <a:xfrm>
            <a:off x="1600200" y="571501"/>
            <a:ext cx="7784951" cy="685799"/>
          </a:xfrm>
        </p:spPr>
        <p:txBody>
          <a:bodyPr/>
          <a:lstStyle/>
          <a:p>
            <a:pPr marL="182880"/>
            <a:r>
              <a:rPr lang="en-US" sz="4000" u="sng" dirty="0">
                <a:latin typeface="Bodoni MT Black" pitchFamily="18" charset="0"/>
              </a:rPr>
              <a:t>CRANE &amp; LIFTING</a:t>
            </a:r>
          </a:p>
        </p:txBody>
      </p:sp>
    </p:spTree>
    <p:extLst>
      <p:ext uri="{BB962C8B-B14F-4D97-AF65-F5344CB8AC3E}">
        <p14:creationId xmlns:p14="http://schemas.microsoft.com/office/powerpoint/2010/main" val="27212128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62100" y="1045955"/>
            <a:ext cx="8991600" cy="6019799"/>
          </a:xfrm>
        </p:spPr>
        <p:txBody>
          <a:bodyPr>
            <a:normAutofit/>
          </a:bodyPr>
          <a:lstStyle/>
          <a:p>
            <a:pPr algn="l"/>
            <a:r>
              <a:rPr lang="en-US" b="1" u="sng" dirty="0">
                <a:latin typeface="Lucida Fax" pitchFamily="18" charset="0"/>
              </a:rPr>
              <a:t>MAJOR CAUSES OF CRANE ACCIDENTS</a:t>
            </a:r>
          </a:p>
          <a:p>
            <a:pPr marL="342900" indent="-342900" algn="l">
              <a:buFont typeface="Wingdings" pitchFamily="2" charset="2"/>
              <a:buChar char="q"/>
            </a:pPr>
            <a:r>
              <a:rPr lang="en-US" b="1" dirty="0">
                <a:latin typeface="Lucida Fax" pitchFamily="18" charset="0"/>
              </a:rPr>
              <a:t> CONTACT WITH POWER LINES</a:t>
            </a:r>
          </a:p>
          <a:p>
            <a:pPr marL="342900" indent="-342900" algn="l">
              <a:buFont typeface="Wingdings" pitchFamily="2" charset="2"/>
              <a:buChar char="q"/>
            </a:pPr>
            <a:r>
              <a:rPr lang="en-US" b="1" dirty="0">
                <a:latin typeface="Lucida Fax" pitchFamily="18" charset="0"/>
              </a:rPr>
              <a:t> OVERTURNS</a:t>
            </a:r>
          </a:p>
          <a:p>
            <a:pPr marL="342900" indent="-342900" algn="l">
              <a:buFont typeface="Wingdings" pitchFamily="2" charset="2"/>
              <a:buChar char="q"/>
            </a:pPr>
            <a:r>
              <a:rPr lang="en-US" b="1" dirty="0">
                <a:latin typeface="Lucida Fax" pitchFamily="18" charset="0"/>
              </a:rPr>
              <a:t> FALLS</a:t>
            </a:r>
          </a:p>
          <a:p>
            <a:pPr marL="342900" indent="-342900" algn="l">
              <a:buFont typeface="Wingdings" pitchFamily="2" charset="2"/>
              <a:buChar char="q"/>
            </a:pPr>
            <a:r>
              <a:rPr lang="en-US" b="1" dirty="0">
                <a:latin typeface="Lucida Fax" pitchFamily="18" charset="0"/>
              </a:rPr>
              <a:t> MECHANICAL FAILURES</a:t>
            </a:r>
          </a:p>
        </p:txBody>
      </p:sp>
      <p:sp>
        <p:nvSpPr>
          <p:cNvPr id="3" name="Title 2"/>
          <p:cNvSpPr>
            <a:spLocks noGrp="1"/>
          </p:cNvSpPr>
          <p:nvPr>
            <p:ph type="ctrTitle"/>
          </p:nvPr>
        </p:nvSpPr>
        <p:spPr>
          <a:xfrm>
            <a:off x="1524000" y="360156"/>
            <a:ext cx="9067800" cy="685799"/>
          </a:xfrm>
        </p:spPr>
        <p:txBody>
          <a:bodyPr/>
          <a:lstStyle/>
          <a:p>
            <a:pPr marL="182880"/>
            <a:r>
              <a:rPr lang="en-US" sz="4000" u="sng" dirty="0">
                <a:latin typeface="Bodoni MT Black" pitchFamily="18" charset="0"/>
              </a:rPr>
              <a:t>CRANE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8397" y="1600199"/>
            <a:ext cx="3352800" cy="2209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005" y="3598223"/>
            <a:ext cx="3505200" cy="29599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8397" y="4055855"/>
            <a:ext cx="3352800" cy="2480089"/>
          </a:xfrm>
          <a:prstGeom prst="rect">
            <a:avLst/>
          </a:prstGeom>
        </p:spPr>
      </p:pic>
    </p:spTree>
    <p:extLst>
      <p:ext uri="{BB962C8B-B14F-4D97-AF65-F5344CB8AC3E}">
        <p14:creationId xmlns:p14="http://schemas.microsoft.com/office/powerpoint/2010/main" val="3434063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87465E6F-F76B-4E5E-9EF7-B77703FAF4C9}"/>
              </a:ext>
            </a:extLst>
          </p:cNvPr>
          <p:cNvSpPr txBox="1">
            <a:spLocks/>
          </p:cNvSpPr>
          <p:nvPr/>
        </p:nvSpPr>
        <p:spPr>
          <a:xfrm>
            <a:off x="1320209" y="1511595"/>
            <a:ext cx="8915400" cy="51815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latin typeface="Lucida Fax" pitchFamily="18" charset="0"/>
              </a:rPr>
              <a:t>BENCHING</a:t>
            </a:r>
          </a:p>
          <a:p>
            <a:r>
              <a:rPr lang="en-US" sz="2400" dirty="0">
                <a:latin typeface="Lucida Fax" pitchFamily="18" charset="0"/>
              </a:rPr>
              <a:t>A METHOD OF PROTECTING EMPLOYEES FROM CAVE-INS BY EXCAVATING THE SIDE S OF AN EXCAVATION TO FORM ONE OR A SERIES OF HORIZONTAL STEPS</a:t>
            </a:r>
          </a:p>
        </p:txBody>
      </p:sp>
      <p:sp>
        <p:nvSpPr>
          <p:cNvPr id="3" name="Title 2">
            <a:extLst>
              <a:ext uri="{FF2B5EF4-FFF2-40B4-BE49-F238E27FC236}">
                <a16:creationId xmlns="" xmlns:a16="http://schemas.microsoft.com/office/drawing/2014/main" id="{75E29805-6B07-46C2-A440-04FF67FAF10E}"/>
              </a:ext>
            </a:extLst>
          </p:cNvPr>
          <p:cNvSpPr txBox="1">
            <a:spLocks/>
          </p:cNvSpPr>
          <p:nvPr/>
        </p:nvSpPr>
        <p:spPr>
          <a:xfrm>
            <a:off x="1244009" y="469604"/>
            <a:ext cx="9144000" cy="9657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r>
              <a:rPr lang="en-US" sz="3600" u="sng" dirty="0">
                <a:latin typeface="Lucida Fax" pitchFamily="18" charset="0"/>
              </a:rPr>
              <a:t>EXCAVATION PROTECTION SYSTEM </a:t>
            </a:r>
          </a:p>
        </p:txBody>
      </p:sp>
      <p:pic>
        <p:nvPicPr>
          <p:cNvPr id="4" name="Picture 3">
            <a:extLst>
              <a:ext uri="{FF2B5EF4-FFF2-40B4-BE49-F238E27FC236}">
                <a16:creationId xmlns="" xmlns:a16="http://schemas.microsoft.com/office/drawing/2014/main" id="{BA8D25C5-943D-443C-9EA0-8B1727F29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209" y="3568995"/>
            <a:ext cx="4191000" cy="2819400"/>
          </a:xfrm>
          <a:prstGeom prst="rect">
            <a:avLst/>
          </a:prstGeom>
        </p:spPr>
      </p:pic>
      <p:pic>
        <p:nvPicPr>
          <p:cNvPr id="5" name="Picture 4">
            <a:extLst>
              <a:ext uri="{FF2B5EF4-FFF2-40B4-BE49-F238E27FC236}">
                <a16:creationId xmlns="" xmlns:a16="http://schemas.microsoft.com/office/drawing/2014/main" id="{52CF7DEA-B28C-43C9-B748-56AF1398F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009" y="3603631"/>
            <a:ext cx="3774768" cy="2819400"/>
          </a:xfrm>
          <a:prstGeom prst="rect">
            <a:avLst/>
          </a:prstGeom>
        </p:spPr>
      </p:pic>
      <p:sp>
        <p:nvSpPr>
          <p:cNvPr id="6" name="Subtitle 1">
            <a:extLst>
              <a:ext uri="{FF2B5EF4-FFF2-40B4-BE49-F238E27FC236}">
                <a16:creationId xmlns="" xmlns:a16="http://schemas.microsoft.com/office/drawing/2014/main" id="{BE9610AA-3EE7-4A1A-88ED-69F35B0AF703}"/>
              </a:ext>
            </a:extLst>
          </p:cNvPr>
          <p:cNvSpPr txBox="1">
            <a:spLocks/>
          </p:cNvSpPr>
          <p:nvPr/>
        </p:nvSpPr>
        <p:spPr>
          <a:xfrm>
            <a:off x="1258877" y="1435396"/>
            <a:ext cx="8915400" cy="518159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2200" kern="1200">
                <a:solidFill>
                  <a:schemeClr val="tx2"/>
                </a:solidFill>
                <a:latin typeface="+mn-lt"/>
                <a:ea typeface="+mn-ea"/>
                <a:cs typeface="+mn-cs"/>
              </a:defRPr>
            </a:lvl1pPr>
            <a:lvl2pPr marL="4572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9pPr>
          </a:lstStyle>
          <a:p>
            <a:endParaRPr lang="en-US" sz="2400" dirty="0">
              <a:latin typeface="Lucida Fax" pitchFamily="18" charset="0"/>
            </a:endParaRPr>
          </a:p>
        </p:txBody>
      </p:sp>
      <p:pic>
        <p:nvPicPr>
          <p:cNvPr id="7" name="Picture 6">
            <a:extLst>
              <a:ext uri="{FF2B5EF4-FFF2-40B4-BE49-F238E27FC236}">
                <a16:creationId xmlns="" xmlns:a16="http://schemas.microsoft.com/office/drawing/2014/main" id="{9EF4A2A2-A088-4AC7-BE6F-DAB06724F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877" y="3492796"/>
            <a:ext cx="4191000" cy="2819400"/>
          </a:xfrm>
          <a:prstGeom prst="rect">
            <a:avLst/>
          </a:prstGeom>
        </p:spPr>
      </p:pic>
      <p:pic>
        <p:nvPicPr>
          <p:cNvPr id="8" name="Picture 7">
            <a:extLst>
              <a:ext uri="{FF2B5EF4-FFF2-40B4-BE49-F238E27FC236}">
                <a16:creationId xmlns="" xmlns:a16="http://schemas.microsoft.com/office/drawing/2014/main" id="{85994FEF-4C67-4A13-9CC5-C8A40FF0B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677" y="3527432"/>
            <a:ext cx="3774768" cy="2819400"/>
          </a:xfrm>
          <a:prstGeom prst="rect">
            <a:avLst/>
          </a:prstGeom>
        </p:spPr>
      </p:pic>
    </p:spTree>
    <p:extLst>
      <p:ext uri="{BB962C8B-B14F-4D97-AF65-F5344CB8AC3E}">
        <p14:creationId xmlns:p14="http://schemas.microsoft.com/office/powerpoint/2010/main" val="4783161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38300" y="1485901"/>
            <a:ext cx="8915400" cy="5791199"/>
          </a:xfrm>
        </p:spPr>
        <p:txBody>
          <a:bodyPr>
            <a:normAutofit/>
          </a:bodyPr>
          <a:lstStyle/>
          <a:p>
            <a:r>
              <a:rPr lang="en-US" b="1" u="sng" dirty="0">
                <a:latin typeface="Lucida Fax" pitchFamily="18" charset="0"/>
              </a:rPr>
              <a:t>HOW DO ACCIDENTS OCCUR</a:t>
            </a:r>
          </a:p>
          <a:p>
            <a:endParaRPr lang="en-US" b="1" u="sng" dirty="0">
              <a:latin typeface="Lucida Fax" pitchFamily="18" charset="0"/>
            </a:endParaRPr>
          </a:p>
          <a:p>
            <a:pPr marL="342900" indent="-342900" algn="l">
              <a:buFont typeface="Wingdings" pitchFamily="2" charset="2"/>
              <a:buChar char="q"/>
            </a:pPr>
            <a:r>
              <a:rPr lang="en-US" dirty="0">
                <a:latin typeface="Lucida Fax" pitchFamily="18" charset="0"/>
              </a:rPr>
              <a:t> </a:t>
            </a:r>
            <a:r>
              <a:rPr lang="en-US" b="1" dirty="0">
                <a:latin typeface="Lucida Fax" pitchFamily="18" charset="0"/>
              </a:rPr>
              <a:t>INSTABILITY-</a:t>
            </a:r>
            <a:r>
              <a:rPr lang="en-US" dirty="0">
                <a:latin typeface="Lucida Fax" pitchFamily="18" charset="0"/>
              </a:rPr>
              <a:t>UNSECURED LOAD, LOAD CAPACITY EXCEEDEDD, OR GROUND NOT LEVEL OR TOO SOFT</a:t>
            </a:r>
          </a:p>
          <a:p>
            <a:pPr marL="342900" indent="-342900" algn="l">
              <a:buFont typeface="Wingdings" pitchFamily="2" charset="2"/>
              <a:buChar char="q"/>
            </a:pPr>
            <a:r>
              <a:rPr lang="en-US" dirty="0">
                <a:latin typeface="Lucida Fax" pitchFamily="18" charset="0"/>
              </a:rPr>
              <a:t> </a:t>
            </a:r>
            <a:r>
              <a:rPr lang="en-US" b="1" dirty="0">
                <a:latin typeface="Lucida Fax" pitchFamily="18" charset="0"/>
              </a:rPr>
              <a:t>LACK OF COMMUNICATION-</a:t>
            </a:r>
            <a:r>
              <a:rPr lang="en-US" dirty="0">
                <a:latin typeface="Lucida Fax" pitchFamily="18" charset="0"/>
              </a:rPr>
              <a:t>THE POINT OF THE OPERATION IS A DISTANCE FROM THE CRANE OPERATOR  OR NOT IN FULL VIEW OF THE OPERATOR</a:t>
            </a:r>
          </a:p>
          <a:p>
            <a:pPr marL="342900" indent="-342900" algn="l">
              <a:buFont typeface="Wingdings" pitchFamily="2" charset="2"/>
              <a:buChar char="q"/>
            </a:pPr>
            <a:r>
              <a:rPr lang="en-US" dirty="0">
                <a:latin typeface="Lucida Fax" pitchFamily="18" charset="0"/>
              </a:rPr>
              <a:t> </a:t>
            </a:r>
            <a:r>
              <a:rPr lang="en-US" b="1" dirty="0">
                <a:latin typeface="Lucida Fax" pitchFamily="18" charset="0"/>
              </a:rPr>
              <a:t>LACK OF TRAINING</a:t>
            </a:r>
          </a:p>
          <a:p>
            <a:pPr marL="342900" indent="-342900" algn="l">
              <a:buFont typeface="Wingdings" pitchFamily="2" charset="2"/>
              <a:buChar char="q"/>
            </a:pPr>
            <a:r>
              <a:rPr lang="en-US" b="1" dirty="0">
                <a:latin typeface="Lucida Fax" pitchFamily="18" charset="0"/>
              </a:rPr>
              <a:t> INADEQUATE MAINTENANCE OR INSPECTION</a:t>
            </a:r>
            <a:endParaRPr lang="en-US" dirty="0">
              <a:latin typeface="Lucida Fax" pitchFamily="18" charset="0"/>
            </a:endParaRPr>
          </a:p>
        </p:txBody>
      </p:sp>
      <p:sp>
        <p:nvSpPr>
          <p:cNvPr id="3" name="Title 2"/>
          <p:cNvSpPr>
            <a:spLocks noGrp="1"/>
          </p:cNvSpPr>
          <p:nvPr>
            <p:ph type="ctrTitle"/>
          </p:nvPr>
        </p:nvSpPr>
        <p:spPr>
          <a:xfrm>
            <a:off x="1554481" y="339092"/>
            <a:ext cx="7937351" cy="685799"/>
          </a:xfrm>
        </p:spPr>
        <p:txBody>
          <a:bodyPr/>
          <a:lstStyle/>
          <a:p>
            <a:pPr marL="182880"/>
            <a:r>
              <a:rPr lang="en-US" sz="4000" u="sng" dirty="0">
                <a:latin typeface="Bodoni MT Black" pitchFamily="18" charset="0"/>
              </a:rPr>
              <a:t>CRANE</a:t>
            </a:r>
          </a:p>
        </p:txBody>
      </p:sp>
    </p:spTree>
    <p:extLst>
      <p:ext uri="{BB962C8B-B14F-4D97-AF65-F5344CB8AC3E}">
        <p14:creationId xmlns:p14="http://schemas.microsoft.com/office/powerpoint/2010/main" val="37527968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914400"/>
            <a:ext cx="8991600" cy="5791200"/>
          </a:xfrm>
        </p:spPr>
        <p:txBody>
          <a:bodyPr>
            <a:normAutofit/>
          </a:bodyPr>
          <a:lstStyle/>
          <a:p>
            <a:r>
              <a:rPr lang="en-US" b="1" u="sng" dirty="0">
                <a:latin typeface="Lucida Fax" pitchFamily="18" charset="0"/>
              </a:rPr>
              <a:t>CRANE HAZARDS</a:t>
            </a:r>
          </a:p>
          <a:p>
            <a:pPr marL="342900" indent="-342900" algn="l">
              <a:buFont typeface="Wingdings" pitchFamily="2" charset="2"/>
              <a:buChar char="q"/>
            </a:pPr>
            <a:r>
              <a:rPr lang="en-US" dirty="0">
                <a:latin typeface="Lucida Fax" pitchFamily="18" charset="0"/>
              </a:rPr>
              <a:t> IMPROPER LOAD RATING</a:t>
            </a:r>
          </a:p>
          <a:p>
            <a:pPr marL="342900" indent="-342900" algn="l">
              <a:buFont typeface="Wingdings" pitchFamily="2" charset="2"/>
              <a:buChar char="q"/>
            </a:pPr>
            <a:r>
              <a:rPr lang="en-US" dirty="0">
                <a:latin typeface="Lucida Fax" pitchFamily="18" charset="0"/>
              </a:rPr>
              <a:t> EXCESSIVE SPEEDS</a:t>
            </a:r>
          </a:p>
          <a:p>
            <a:pPr marL="342900" indent="-342900" algn="l">
              <a:buFont typeface="Wingdings" pitchFamily="2" charset="2"/>
              <a:buChar char="q"/>
            </a:pPr>
            <a:r>
              <a:rPr lang="en-US" dirty="0">
                <a:latin typeface="Lucida Fax" pitchFamily="18" charset="0"/>
              </a:rPr>
              <a:t> NO HAND SIGNALS</a:t>
            </a:r>
          </a:p>
          <a:p>
            <a:pPr marL="342900" indent="-342900" algn="l">
              <a:buFont typeface="Wingdings" pitchFamily="2" charset="2"/>
              <a:buChar char="q"/>
            </a:pPr>
            <a:r>
              <a:rPr lang="en-US" dirty="0">
                <a:latin typeface="Lucida Fax" pitchFamily="18" charset="0"/>
              </a:rPr>
              <a:t> INADEQUATE  INSPECTION AND MAINTENANCE</a:t>
            </a:r>
          </a:p>
          <a:p>
            <a:pPr marL="342900" indent="-342900" algn="l">
              <a:buFont typeface="Wingdings" pitchFamily="2" charset="2"/>
              <a:buChar char="q"/>
            </a:pPr>
            <a:r>
              <a:rPr lang="en-US" dirty="0">
                <a:latin typeface="Lucida Fax" pitchFamily="18" charset="0"/>
              </a:rPr>
              <a:t> UNGUARED PARTS</a:t>
            </a:r>
          </a:p>
          <a:p>
            <a:pPr marL="342900" indent="-342900" algn="l">
              <a:buFont typeface="Wingdings" pitchFamily="2" charset="2"/>
              <a:buChar char="q"/>
            </a:pPr>
            <a:r>
              <a:rPr lang="en-US" dirty="0">
                <a:latin typeface="Lucida Fax" pitchFamily="18" charset="0"/>
              </a:rPr>
              <a:t> UNGUARED SWING RADIOUS</a:t>
            </a:r>
          </a:p>
          <a:p>
            <a:pPr marL="342900" indent="-342900" algn="l">
              <a:buFont typeface="Wingdings" pitchFamily="2" charset="2"/>
              <a:buChar char="q"/>
            </a:pPr>
            <a:r>
              <a:rPr lang="en-US" dirty="0">
                <a:latin typeface="Lucida Fax" pitchFamily="18" charset="0"/>
              </a:rPr>
              <a:t> WORKING TOO CLOSE TO POWER LINES</a:t>
            </a:r>
          </a:p>
          <a:p>
            <a:pPr marL="342900" indent="-342900" algn="l">
              <a:buFont typeface="Wingdings" pitchFamily="2" charset="2"/>
              <a:buChar char="q"/>
            </a:pPr>
            <a:r>
              <a:rPr lang="en-US" dirty="0">
                <a:latin typeface="Lucida Fax" pitchFamily="18" charset="0"/>
              </a:rPr>
              <a:t> SHATTERED WINDOWS</a:t>
            </a:r>
          </a:p>
          <a:p>
            <a:pPr marL="342900" indent="-342900" algn="l">
              <a:buFont typeface="Wingdings" pitchFamily="2" charset="2"/>
              <a:buChar char="q"/>
            </a:pPr>
            <a:r>
              <a:rPr lang="en-US" dirty="0">
                <a:latin typeface="Lucida Fax" pitchFamily="18" charset="0"/>
              </a:rPr>
              <a:t> NO STEPS/ GUARD RAILS WALKWAYS</a:t>
            </a:r>
          </a:p>
          <a:p>
            <a:pPr marL="342900" indent="-342900" algn="l">
              <a:buFont typeface="Wingdings" pitchFamily="2" charset="2"/>
              <a:buChar char="q"/>
            </a:pPr>
            <a:r>
              <a:rPr lang="en-US" dirty="0">
                <a:latin typeface="Lucida Fax" pitchFamily="18" charset="0"/>
              </a:rPr>
              <a:t> NO BOOM ANGLE INDICATOR</a:t>
            </a:r>
          </a:p>
          <a:p>
            <a:pPr marL="342900" indent="-342900" algn="l">
              <a:buFont typeface="Wingdings" pitchFamily="2" charset="2"/>
              <a:buChar char="q"/>
            </a:pPr>
            <a:r>
              <a:rPr lang="en-US" dirty="0">
                <a:latin typeface="Lucida Fax" pitchFamily="18" charset="0"/>
              </a:rPr>
              <a:t> NOT USING OUTRIGGERS</a:t>
            </a:r>
          </a:p>
        </p:txBody>
      </p:sp>
      <p:sp>
        <p:nvSpPr>
          <p:cNvPr id="3" name="Title 2"/>
          <p:cNvSpPr>
            <a:spLocks noGrp="1"/>
          </p:cNvSpPr>
          <p:nvPr>
            <p:ph type="ctrTitle"/>
          </p:nvPr>
        </p:nvSpPr>
        <p:spPr>
          <a:xfrm>
            <a:off x="1676400" y="609600"/>
            <a:ext cx="8915400" cy="609599"/>
          </a:xfrm>
        </p:spPr>
        <p:txBody>
          <a:bodyPr>
            <a:normAutofit fontScale="90000"/>
          </a:bodyPr>
          <a:lstStyle/>
          <a:p>
            <a:pPr marL="182880"/>
            <a:r>
              <a:rPr lang="en-US" sz="4000" u="sng" dirty="0">
                <a:latin typeface="Bodoni MT Black" pitchFamily="18" charset="0"/>
              </a:rPr>
              <a:t>CRANE &amp; LIFTING</a:t>
            </a:r>
            <a:br>
              <a:rPr lang="en-US" sz="4000" u="sng" dirty="0">
                <a:latin typeface="Bodoni MT Black" pitchFamily="18" charset="0"/>
              </a:rPr>
            </a:br>
            <a:endParaRPr lang="en-US" sz="4000" u="sng" dirty="0">
              <a:latin typeface="Bodoni MT Black" pitchFamily="18" charset="0"/>
            </a:endParaRPr>
          </a:p>
        </p:txBody>
      </p:sp>
    </p:spTree>
    <p:extLst>
      <p:ext uri="{BB962C8B-B14F-4D97-AF65-F5344CB8AC3E}">
        <p14:creationId xmlns:p14="http://schemas.microsoft.com/office/powerpoint/2010/main" val="20317731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38300" y="1543051"/>
            <a:ext cx="8915400" cy="5867399"/>
          </a:xfrm>
        </p:spPr>
        <p:txBody>
          <a:bodyPr>
            <a:normAutofit/>
          </a:bodyPr>
          <a:lstStyle/>
          <a:p>
            <a:r>
              <a:rPr lang="en-US" b="1" u="sng" dirty="0">
                <a:latin typeface="Lucida Fax" pitchFamily="18" charset="0"/>
              </a:rPr>
              <a:t>CRANE OPERATION- SAFETY ARRAGEMENT</a:t>
            </a:r>
          </a:p>
          <a:p>
            <a:pPr marL="342900" indent="-342900" algn="l">
              <a:buFont typeface="Wingdings" pitchFamily="2" charset="2"/>
              <a:buChar char="q"/>
            </a:pPr>
            <a:r>
              <a:rPr lang="en-US" dirty="0">
                <a:latin typeface="Lucida Fax" pitchFamily="18" charset="0"/>
              </a:rPr>
              <a:t> PROPER INSPECTION</a:t>
            </a:r>
          </a:p>
          <a:p>
            <a:pPr marL="342900" indent="-342900" algn="l">
              <a:buFont typeface="Wingdings" pitchFamily="2" charset="2"/>
              <a:buChar char="q"/>
            </a:pPr>
            <a:r>
              <a:rPr lang="en-US" dirty="0">
                <a:latin typeface="Lucida Fax" pitchFamily="18" charset="0"/>
              </a:rPr>
              <a:t> TRAINED OPERATOR WITH VALID LICENCE</a:t>
            </a:r>
          </a:p>
          <a:p>
            <a:pPr marL="342900" indent="-342900" algn="l">
              <a:buFont typeface="Wingdings" pitchFamily="2" charset="2"/>
              <a:buChar char="q"/>
            </a:pPr>
            <a:r>
              <a:rPr lang="en-US" dirty="0">
                <a:latin typeface="Lucida Fax" pitchFamily="18" charset="0"/>
              </a:rPr>
              <a:t> VALID THIRD PARTY CERTIFICATE OF ALL LIFTING GEARS</a:t>
            </a:r>
          </a:p>
          <a:p>
            <a:pPr marL="342900" indent="-342900" algn="l">
              <a:buFont typeface="Wingdings" pitchFamily="2" charset="2"/>
              <a:buChar char="q"/>
            </a:pPr>
            <a:r>
              <a:rPr lang="en-US" dirty="0">
                <a:latin typeface="Lucida Fax" pitchFamily="18" charset="0"/>
              </a:rPr>
              <a:t> PROPER BARRICADING AND SINGH BOARD</a:t>
            </a:r>
          </a:p>
          <a:p>
            <a:pPr marL="342900" indent="-342900" algn="l">
              <a:buFont typeface="Wingdings" pitchFamily="2" charset="2"/>
              <a:buChar char="q"/>
            </a:pPr>
            <a:r>
              <a:rPr lang="en-US" dirty="0">
                <a:latin typeface="Lucida Fax" pitchFamily="18" charset="0"/>
              </a:rPr>
              <a:t> LOAD RATING CHART &amp; OPERATING MANUVAL IN THE CABIN </a:t>
            </a:r>
          </a:p>
          <a:p>
            <a:pPr marL="342900" indent="-342900" algn="l">
              <a:buFont typeface="Wingdings" pitchFamily="2" charset="2"/>
              <a:buChar char="q"/>
            </a:pPr>
            <a:r>
              <a:rPr lang="en-US" dirty="0">
                <a:latin typeface="Lucida Fax" pitchFamily="18" charset="0"/>
              </a:rPr>
              <a:t> NEVER EXCEED SAFE WORKING LOAD (SWL) </a:t>
            </a:r>
          </a:p>
          <a:p>
            <a:pPr marL="342900" indent="-342900" algn="l">
              <a:buFont typeface="Wingdings" pitchFamily="2" charset="2"/>
              <a:buChar char="q"/>
            </a:pPr>
            <a:r>
              <a:rPr lang="en-US" dirty="0">
                <a:latin typeface="Lucida Fax" pitchFamily="18" charset="0"/>
              </a:rPr>
              <a:t>6mDISTANCE FROM POWER LINE </a:t>
            </a:r>
          </a:p>
          <a:p>
            <a:pPr marL="342900" indent="-342900" algn="l">
              <a:buFont typeface="Wingdings" pitchFamily="2" charset="2"/>
              <a:buChar char="q"/>
            </a:pPr>
            <a:r>
              <a:rPr lang="en-US" dirty="0">
                <a:latin typeface="Lucida Fax" pitchFamily="18" charset="0"/>
              </a:rPr>
              <a:t> EXPERICNCED RIGGERS TEAM</a:t>
            </a:r>
          </a:p>
          <a:p>
            <a:endParaRPr lang="en-US" dirty="0">
              <a:latin typeface="Lucida Fax" pitchFamily="18" charset="0"/>
            </a:endParaRPr>
          </a:p>
        </p:txBody>
      </p:sp>
      <p:sp>
        <p:nvSpPr>
          <p:cNvPr id="3" name="Title 2"/>
          <p:cNvSpPr>
            <a:spLocks noGrp="1"/>
          </p:cNvSpPr>
          <p:nvPr>
            <p:ph type="ctrTitle"/>
          </p:nvPr>
        </p:nvSpPr>
        <p:spPr>
          <a:xfrm>
            <a:off x="1638300" y="453392"/>
            <a:ext cx="7861151" cy="685799"/>
          </a:xfrm>
        </p:spPr>
        <p:txBody>
          <a:bodyPr/>
          <a:lstStyle/>
          <a:p>
            <a:pPr marL="182880"/>
            <a:r>
              <a:rPr lang="en-US" sz="4000" u="sng" dirty="0">
                <a:latin typeface="Bodoni MT Black" pitchFamily="18" charset="0"/>
              </a:rPr>
              <a:t>CRANE &amp; LIFTING</a:t>
            </a:r>
          </a:p>
        </p:txBody>
      </p:sp>
    </p:spTree>
    <p:extLst>
      <p:ext uri="{BB962C8B-B14F-4D97-AF65-F5344CB8AC3E}">
        <p14:creationId xmlns:p14="http://schemas.microsoft.com/office/powerpoint/2010/main" val="33992745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703070" y="1935481"/>
            <a:ext cx="8991600" cy="5638799"/>
          </a:xfrm>
        </p:spPr>
        <p:txBody>
          <a:bodyPr>
            <a:normAutofit/>
          </a:bodyPr>
          <a:lstStyle/>
          <a:p>
            <a:r>
              <a:rPr lang="en-US" b="1" u="sng" dirty="0">
                <a:latin typeface="Lucida Fax" pitchFamily="18" charset="0"/>
              </a:rPr>
              <a:t>CRANE OPERATION- SAFETY ARRAGEMENT</a:t>
            </a:r>
          </a:p>
          <a:p>
            <a:pPr algn="l"/>
            <a:endParaRPr lang="en-US" dirty="0">
              <a:latin typeface="Lucida Fax" pitchFamily="18" charset="0"/>
            </a:endParaRPr>
          </a:p>
          <a:p>
            <a:pPr marL="342900" indent="-342900" algn="l">
              <a:buFont typeface="Wingdings" pitchFamily="2" charset="2"/>
              <a:buChar char="q"/>
            </a:pPr>
            <a:r>
              <a:rPr lang="en-US" dirty="0">
                <a:latin typeface="Lucida Fax" pitchFamily="18" charset="0"/>
              </a:rPr>
              <a:t> DAILY INSPECTION OF LIFTING GEARS</a:t>
            </a:r>
          </a:p>
          <a:p>
            <a:pPr marL="342900" indent="-342900" algn="l">
              <a:buFont typeface="Wingdings" pitchFamily="2" charset="2"/>
              <a:buChar char="q"/>
            </a:pPr>
            <a:r>
              <a:rPr lang="en-US" dirty="0">
                <a:latin typeface="Lucida Fax" pitchFamily="18" charset="0"/>
              </a:rPr>
              <a:t> PROPER COMMUMICATION &amp; SIGNALS</a:t>
            </a:r>
          </a:p>
          <a:p>
            <a:pPr marL="342900" indent="-342900" algn="l">
              <a:buFont typeface="Wingdings" pitchFamily="2" charset="2"/>
              <a:buChar char="q"/>
            </a:pPr>
            <a:r>
              <a:rPr lang="en-US" dirty="0">
                <a:latin typeface="Lucida Fax" pitchFamily="18" charset="0"/>
              </a:rPr>
              <a:t> USE TAG LINE , IF NECESSARY</a:t>
            </a:r>
          </a:p>
        </p:txBody>
      </p:sp>
      <p:sp>
        <p:nvSpPr>
          <p:cNvPr id="3" name="Title 2"/>
          <p:cNvSpPr>
            <a:spLocks noGrp="1"/>
          </p:cNvSpPr>
          <p:nvPr>
            <p:ph type="ctrTitle"/>
          </p:nvPr>
        </p:nvSpPr>
        <p:spPr>
          <a:xfrm>
            <a:off x="1524000" y="1120140"/>
            <a:ext cx="8915400" cy="228599"/>
          </a:xfrm>
        </p:spPr>
        <p:txBody>
          <a:bodyPr>
            <a:normAutofit fontScale="90000"/>
          </a:bodyPr>
          <a:lstStyle/>
          <a:p>
            <a:pPr marL="182880"/>
            <a:r>
              <a:rPr lang="en-US" sz="4000" u="sng" dirty="0">
                <a:latin typeface="Bodoni MT Black" pitchFamily="18" charset="0"/>
              </a:rPr>
              <a:t>CRANE &amp; LIFTING</a:t>
            </a:r>
          </a:p>
        </p:txBody>
      </p:sp>
    </p:spTree>
    <p:extLst>
      <p:ext uri="{BB962C8B-B14F-4D97-AF65-F5344CB8AC3E}">
        <p14:creationId xmlns:p14="http://schemas.microsoft.com/office/powerpoint/2010/main" val="41648380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914401"/>
            <a:ext cx="8915400" cy="5867399"/>
          </a:xfrm>
        </p:spPr>
        <p:txBody>
          <a:bodyPr>
            <a:normAutofit/>
          </a:bodyPr>
          <a:lstStyle/>
          <a:p>
            <a:endParaRPr lang="en-US" b="1" u="sng" dirty="0">
              <a:latin typeface="Lucida Fax" pitchFamily="18" charset="0"/>
            </a:endParaRPr>
          </a:p>
          <a:p>
            <a:r>
              <a:rPr lang="en-US" b="1" u="sng" dirty="0">
                <a:latin typeface="Lucida Fax" pitchFamily="18" charset="0"/>
              </a:rPr>
              <a:t>WHO IS RIGGER SUPERVISOR</a:t>
            </a:r>
          </a:p>
          <a:p>
            <a:endParaRPr lang="en-US" b="1" u="sng" dirty="0">
              <a:latin typeface="Lucida Fax" pitchFamily="18" charset="0"/>
            </a:endParaRPr>
          </a:p>
          <a:p>
            <a:r>
              <a:rPr lang="en-US" dirty="0">
                <a:latin typeface="Lucida Fax" pitchFamily="18" charset="0"/>
              </a:rPr>
              <a:t>RIGGER SUPERVISOR IS A PERSON WHO HAS OVERALL CONTROL OF LIFTING OPERATION , MUST BE TRAINED AND EXPERIENCED</a:t>
            </a:r>
          </a:p>
        </p:txBody>
      </p:sp>
      <p:sp>
        <p:nvSpPr>
          <p:cNvPr id="3" name="Title 2"/>
          <p:cNvSpPr>
            <a:spLocks noGrp="1"/>
          </p:cNvSpPr>
          <p:nvPr>
            <p:ph type="ctrTitle"/>
          </p:nvPr>
        </p:nvSpPr>
        <p:spPr>
          <a:xfrm>
            <a:off x="1600200" y="76202"/>
            <a:ext cx="8915400" cy="685799"/>
          </a:xfrm>
        </p:spPr>
        <p:txBody>
          <a:bodyPr/>
          <a:lstStyle/>
          <a:p>
            <a:pPr marL="182880"/>
            <a:r>
              <a:rPr lang="en-US" sz="4000" u="sng" dirty="0">
                <a:latin typeface="Bodoni MT Black" pitchFamily="18" charset="0"/>
              </a:rPr>
              <a:t>CRANE &amp; LIFTING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1" y="3810000"/>
            <a:ext cx="4291817" cy="2514600"/>
          </a:xfrm>
          <a:prstGeom prst="rect">
            <a:avLst/>
          </a:prstGeom>
        </p:spPr>
      </p:pic>
    </p:spTree>
    <p:extLst>
      <p:ext uri="{BB962C8B-B14F-4D97-AF65-F5344CB8AC3E}">
        <p14:creationId xmlns:p14="http://schemas.microsoft.com/office/powerpoint/2010/main" val="3766251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990601"/>
            <a:ext cx="8915400" cy="5638799"/>
          </a:xfrm>
        </p:spPr>
        <p:txBody>
          <a:bodyPr>
            <a:normAutofit/>
          </a:bodyPr>
          <a:lstStyle/>
          <a:p>
            <a:r>
              <a:rPr lang="en-US" b="1" u="sng" dirty="0">
                <a:latin typeface="Lucida Fax" pitchFamily="18" charset="0"/>
              </a:rPr>
              <a:t>RIGGING EQUIPMENTS &amp; SLINGS</a:t>
            </a:r>
            <a:endParaRPr lang="en-US" dirty="0">
              <a:latin typeface="Lucida Fax" pitchFamily="18" charset="0"/>
            </a:endParaRPr>
          </a:p>
          <a:p>
            <a:pPr marL="342900" indent="-342900" algn="l">
              <a:buFont typeface="Wingdings" pitchFamily="2" charset="2"/>
              <a:buChar char="q"/>
            </a:pPr>
            <a:r>
              <a:rPr lang="en-US" dirty="0">
                <a:latin typeface="Lucida Fax" pitchFamily="18" charset="0"/>
              </a:rPr>
              <a:t> WIRE ROPE</a:t>
            </a:r>
          </a:p>
          <a:p>
            <a:pPr marL="342900" indent="-342900" algn="l">
              <a:buFont typeface="Wingdings" pitchFamily="2" charset="2"/>
              <a:buChar char="q"/>
            </a:pPr>
            <a:r>
              <a:rPr lang="en-US" dirty="0">
                <a:latin typeface="Lucida Fax" pitchFamily="18" charset="0"/>
              </a:rPr>
              <a:t> FIBER ROPE</a:t>
            </a:r>
          </a:p>
          <a:p>
            <a:pPr marL="342900" indent="-342900" algn="l">
              <a:buFont typeface="Wingdings" pitchFamily="2" charset="2"/>
              <a:buChar char="q"/>
            </a:pPr>
            <a:r>
              <a:rPr lang="en-US" dirty="0">
                <a:latin typeface="Lucida Fax" pitchFamily="18" charset="0"/>
              </a:rPr>
              <a:t> SYNTHETIC WEB SLING</a:t>
            </a:r>
          </a:p>
          <a:p>
            <a:pPr marL="342900" indent="-342900" algn="l">
              <a:buFont typeface="Wingdings" pitchFamily="2" charset="2"/>
              <a:buChar char="q"/>
            </a:pPr>
            <a:r>
              <a:rPr lang="en-US" dirty="0">
                <a:latin typeface="Lucida Fax" pitchFamily="18" charset="0"/>
              </a:rPr>
              <a:t> WIRE ROPE WEB SLING</a:t>
            </a:r>
          </a:p>
          <a:p>
            <a:pPr marL="342900" indent="-342900" algn="l">
              <a:buFont typeface="Wingdings" pitchFamily="2" charset="2"/>
              <a:buChar char="q"/>
            </a:pPr>
            <a:r>
              <a:rPr lang="en-US" dirty="0">
                <a:latin typeface="Lucida Fax" pitchFamily="18" charset="0"/>
              </a:rPr>
              <a:t> CHAIN BLOCK</a:t>
            </a:r>
          </a:p>
          <a:p>
            <a:pPr marL="342900" indent="-342900" algn="l">
              <a:buFont typeface="Wingdings" pitchFamily="2" charset="2"/>
              <a:buChar char="q"/>
            </a:pPr>
            <a:r>
              <a:rPr lang="en-US" dirty="0">
                <a:latin typeface="Lucida Fax" pitchFamily="18" charset="0"/>
              </a:rPr>
              <a:t> D- SHACKLES</a:t>
            </a:r>
          </a:p>
          <a:p>
            <a:pPr marL="342900" indent="-342900" algn="l">
              <a:buFont typeface="Wingdings" pitchFamily="2" charset="2"/>
              <a:buChar char="q"/>
            </a:pPr>
            <a:r>
              <a:rPr lang="en-US" dirty="0">
                <a:latin typeface="Lucida Fax" pitchFamily="18" charset="0"/>
              </a:rPr>
              <a:t> I- BOLTS</a:t>
            </a:r>
          </a:p>
          <a:p>
            <a:pPr marL="342900" indent="-342900" algn="l">
              <a:buFont typeface="Wingdings" pitchFamily="2" charset="2"/>
              <a:buChar char="q"/>
            </a:pPr>
            <a:r>
              <a:rPr lang="en-US" dirty="0">
                <a:latin typeface="Lucida Fax" pitchFamily="18" charset="0"/>
              </a:rPr>
              <a:t> LIVER HOIST ( CHAIN PULLER)</a:t>
            </a:r>
          </a:p>
          <a:p>
            <a:endParaRPr lang="en-US" b="1" u="sng" dirty="0">
              <a:latin typeface="Lucida Fax" pitchFamily="18" charset="0"/>
            </a:endParaRPr>
          </a:p>
          <a:p>
            <a:endParaRPr lang="en-US" dirty="0">
              <a:latin typeface="Lucida Fax" pitchFamily="18" charset="0"/>
            </a:endParaRPr>
          </a:p>
        </p:txBody>
      </p:sp>
      <p:sp>
        <p:nvSpPr>
          <p:cNvPr id="3" name="Title 2"/>
          <p:cNvSpPr>
            <a:spLocks noGrp="1"/>
          </p:cNvSpPr>
          <p:nvPr>
            <p:ph type="ctrTitle"/>
          </p:nvPr>
        </p:nvSpPr>
        <p:spPr>
          <a:xfrm>
            <a:off x="1676400" y="152400"/>
            <a:ext cx="8839200" cy="685800"/>
          </a:xfrm>
        </p:spPr>
        <p:txBody>
          <a:bodyPr/>
          <a:lstStyle/>
          <a:p>
            <a:pPr marL="182880"/>
            <a:r>
              <a:rPr lang="en-US" sz="4000" u="sng" dirty="0">
                <a:latin typeface="Bodoni MT Black" pitchFamily="18" charset="0"/>
              </a:rPr>
              <a:t>CRANE &amp; LIFTING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0021" y="267196"/>
            <a:ext cx="2143125" cy="21431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771" y="2676525"/>
            <a:ext cx="2619375" cy="1743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6140" y="4869180"/>
            <a:ext cx="2577006" cy="1752600"/>
          </a:xfrm>
          <a:prstGeom prst="rect">
            <a:avLst/>
          </a:prstGeom>
        </p:spPr>
      </p:pic>
    </p:spTree>
    <p:extLst>
      <p:ext uri="{BB962C8B-B14F-4D97-AF65-F5344CB8AC3E}">
        <p14:creationId xmlns:p14="http://schemas.microsoft.com/office/powerpoint/2010/main" val="8919292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990601"/>
            <a:ext cx="8763000" cy="5410199"/>
          </a:xfrm>
        </p:spPr>
        <p:txBody>
          <a:bodyPr>
            <a:normAutofit/>
          </a:bodyPr>
          <a:lstStyle/>
          <a:p>
            <a:r>
              <a:rPr lang="en-US" b="1" u="sng" dirty="0">
                <a:latin typeface="Lucida Fax" pitchFamily="18" charset="0"/>
              </a:rPr>
              <a:t>RIGGING EQUIPMENTS &amp; SLINGS</a:t>
            </a:r>
            <a:endParaRPr lang="en-US" dirty="0">
              <a:latin typeface="Lucida Fax" pitchFamily="18" charset="0"/>
            </a:endParaRPr>
          </a:p>
          <a:p>
            <a:endParaRPr lang="en-US" dirty="0">
              <a:latin typeface="Lucida Fax" pitchFamily="18" charset="0"/>
            </a:endParaRPr>
          </a:p>
        </p:txBody>
      </p:sp>
      <p:sp>
        <p:nvSpPr>
          <p:cNvPr id="3" name="Title 2"/>
          <p:cNvSpPr>
            <a:spLocks noGrp="1"/>
          </p:cNvSpPr>
          <p:nvPr>
            <p:ph type="ctrTitle"/>
          </p:nvPr>
        </p:nvSpPr>
        <p:spPr>
          <a:xfrm>
            <a:off x="1752600" y="152401"/>
            <a:ext cx="8610600" cy="762000"/>
          </a:xfrm>
        </p:spPr>
        <p:txBody>
          <a:bodyPr/>
          <a:lstStyle/>
          <a:p>
            <a:pPr marL="182880"/>
            <a:r>
              <a:rPr lang="en-US" sz="4000" u="sng" dirty="0">
                <a:latin typeface="Bodoni MT Black" pitchFamily="18" charset="0"/>
              </a:rPr>
              <a:t>CRANE &amp; LIFTING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693223"/>
            <a:ext cx="2609850" cy="1752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4527" y="1600201"/>
            <a:ext cx="1524000" cy="2895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8720" y="1733643"/>
            <a:ext cx="2143125" cy="21431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5924" y="1693223"/>
            <a:ext cx="1752600" cy="168372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3300" y="4093214"/>
            <a:ext cx="2143125" cy="214312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9328" y="4282441"/>
            <a:ext cx="3481202" cy="1971861"/>
          </a:xfrm>
          <a:prstGeom prst="rect">
            <a:avLst/>
          </a:prstGeom>
        </p:spPr>
      </p:pic>
    </p:spTree>
    <p:extLst>
      <p:ext uri="{BB962C8B-B14F-4D97-AF65-F5344CB8AC3E}">
        <p14:creationId xmlns:p14="http://schemas.microsoft.com/office/powerpoint/2010/main" val="30344471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914401"/>
            <a:ext cx="8915400" cy="5791199"/>
          </a:xfrm>
        </p:spPr>
        <p:txBody>
          <a:bodyPr>
            <a:normAutofit/>
          </a:bodyPr>
          <a:lstStyle/>
          <a:p>
            <a:r>
              <a:rPr lang="en-US" b="1" u="sng" dirty="0">
                <a:latin typeface="Lucida Fax" pitchFamily="18" charset="0"/>
              </a:rPr>
              <a:t>COLOUR CODE – WEB SLINGS</a:t>
            </a:r>
            <a:endParaRPr lang="en-US" dirty="0">
              <a:latin typeface="Lucida Fax" pitchFamily="18" charset="0"/>
            </a:endParaRPr>
          </a:p>
          <a:p>
            <a:endParaRPr lang="en-US" dirty="0">
              <a:latin typeface="Lucida Fax" pitchFamily="18" charset="0"/>
            </a:endParaRPr>
          </a:p>
        </p:txBody>
      </p:sp>
      <p:sp>
        <p:nvSpPr>
          <p:cNvPr id="3" name="Title 2"/>
          <p:cNvSpPr>
            <a:spLocks noGrp="1"/>
          </p:cNvSpPr>
          <p:nvPr>
            <p:ph type="ctrTitle"/>
          </p:nvPr>
        </p:nvSpPr>
        <p:spPr>
          <a:xfrm>
            <a:off x="1466851" y="530155"/>
            <a:ext cx="8165951" cy="661059"/>
          </a:xfrm>
        </p:spPr>
        <p:txBody>
          <a:bodyPr>
            <a:normAutofit fontScale="90000"/>
          </a:bodyPr>
          <a:lstStyle/>
          <a:p>
            <a:pPr marL="182880"/>
            <a:r>
              <a:rPr lang="en-US" sz="4000" u="sng" dirty="0">
                <a:latin typeface="Bodoni MT Black" pitchFamily="18" charset="0"/>
              </a:rPr>
              <a:t>CRANE &amp; LIFTING</a:t>
            </a:r>
            <a:r>
              <a:rPr lang="en-US" sz="4000" u="sng" dirty="0">
                <a:latin typeface="Lucida Fax" pitchFamily="18" charset="0"/>
              </a:rPr>
              <a:t/>
            </a:r>
            <a:br>
              <a:rPr lang="en-US" sz="4000" u="sng" dirty="0">
                <a:latin typeface="Lucida Fax" pitchFamily="18" charset="0"/>
              </a:rPr>
            </a:br>
            <a:endParaRPr lang="en-US" sz="4000" u="sng" dirty="0">
              <a:latin typeface="Bodoni MT Black"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99595245"/>
              </p:ext>
            </p:extLst>
          </p:nvPr>
        </p:nvGraphicFramePr>
        <p:xfrm>
          <a:off x="1177290" y="2777490"/>
          <a:ext cx="3783330" cy="2835912"/>
        </p:xfrm>
        <a:graphic>
          <a:graphicData uri="http://schemas.openxmlformats.org/drawingml/2006/table">
            <a:tbl>
              <a:tblPr firstRow="1" bandRow="1">
                <a:tableStyleId>{5C22544A-7EE6-4342-B048-85BDC9FD1C3A}</a:tableStyleId>
              </a:tblPr>
              <a:tblGrid>
                <a:gridCol w="1489686">
                  <a:extLst>
                    <a:ext uri="{9D8B030D-6E8A-4147-A177-3AD203B41FA5}">
                      <a16:colId xmlns="" xmlns:a16="http://schemas.microsoft.com/office/drawing/2014/main" val="20000"/>
                    </a:ext>
                  </a:extLst>
                </a:gridCol>
                <a:gridCol w="2293644">
                  <a:extLst>
                    <a:ext uri="{9D8B030D-6E8A-4147-A177-3AD203B41FA5}">
                      <a16:colId xmlns="" xmlns:a16="http://schemas.microsoft.com/office/drawing/2014/main" val="20001"/>
                    </a:ext>
                  </a:extLst>
                </a:gridCol>
              </a:tblGrid>
              <a:tr h="472652">
                <a:tc>
                  <a:txBody>
                    <a:bodyPr/>
                    <a:lstStyle/>
                    <a:p>
                      <a:r>
                        <a:rPr lang="en-US" sz="2400" u="none" dirty="0">
                          <a:solidFill>
                            <a:schemeClr val="tx1"/>
                          </a:solidFill>
                          <a:latin typeface="Lucida Fax" pitchFamily="18" charset="0"/>
                        </a:rPr>
                        <a:t>1</a:t>
                      </a:r>
                      <a:r>
                        <a:rPr lang="en-US" sz="2400" u="none" baseline="0" dirty="0">
                          <a:solidFill>
                            <a:schemeClr val="tx1"/>
                          </a:solidFill>
                          <a:latin typeface="Lucida Fax" pitchFamily="18" charset="0"/>
                        </a:rPr>
                        <a:t> TON</a:t>
                      </a:r>
                      <a:endParaRPr lang="en-US" sz="2400" u="none" dirty="0">
                        <a:solidFill>
                          <a:schemeClr val="tx1"/>
                        </a:solidFill>
                        <a:latin typeface="Lucida Fax" pitchFamily="18" charset="0"/>
                      </a:endParaRPr>
                    </a:p>
                  </a:txBody>
                  <a:tcPr/>
                </a:tc>
                <a:tc>
                  <a:txBody>
                    <a:bodyPr/>
                    <a:lstStyle/>
                    <a:p>
                      <a:r>
                        <a:rPr lang="en-US" sz="2400" b="1" dirty="0">
                          <a:solidFill>
                            <a:srgbClr val="990099"/>
                          </a:solidFill>
                          <a:latin typeface="Lucida Fax" pitchFamily="18" charset="0"/>
                        </a:rPr>
                        <a:t>    VIOLET</a:t>
                      </a:r>
                    </a:p>
                  </a:txBody>
                  <a:tcPr/>
                </a:tc>
                <a:extLst>
                  <a:ext uri="{0D108BD9-81ED-4DB2-BD59-A6C34878D82A}">
                    <a16:rowId xmlns="" xmlns:a16="http://schemas.microsoft.com/office/drawing/2014/main" val="10000"/>
                  </a:ext>
                </a:extLst>
              </a:tr>
              <a:tr h="472652">
                <a:tc>
                  <a:txBody>
                    <a:bodyPr/>
                    <a:lstStyle/>
                    <a:p>
                      <a:r>
                        <a:rPr lang="en-US" sz="2400" b="1" dirty="0">
                          <a:latin typeface="Lucida Fax" pitchFamily="18" charset="0"/>
                        </a:rPr>
                        <a:t>2</a:t>
                      </a:r>
                      <a:r>
                        <a:rPr lang="en-US" sz="2400" b="1" baseline="0" dirty="0">
                          <a:latin typeface="Lucida Fax" pitchFamily="18" charset="0"/>
                        </a:rPr>
                        <a:t> TON</a:t>
                      </a:r>
                      <a:endParaRPr lang="en-US" sz="2400" b="1" dirty="0">
                        <a:latin typeface="Lucida Fax" pitchFamily="18" charset="0"/>
                      </a:endParaRPr>
                    </a:p>
                  </a:txBody>
                  <a:tcPr/>
                </a:tc>
                <a:tc>
                  <a:txBody>
                    <a:bodyPr/>
                    <a:lstStyle/>
                    <a:p>
                      <a:r>
                        <a:rPr lang="en-US" sz="2400" b="1" dirty="0">
                          <a:solidFill>
                            <a:srgbClr val="00B050"/>
                          </a:solidFill>
                          <a:latin typeface="Lucida Fax" pitchFamily="18" charset="0"/>
                        </a:rPr>
                        <a:t>    GREEN</a:t>
                      </a:r>
                    </a:p>
                  </a:txBody>
                  <a:tcPr/>
                </a:tc>
                <a:extLst>
                  <a:ext uri="{0D108BD9-81ED-4DB2-BD59-A6C34878D82A}">
                    <a16:rowId xmlns="" xmlns:a16="http://schemas.microsoft.com/office/drawing/2014/main" val="10001"/>
                  </a:ext>
                </a:extLst>
              </a:tr>
              <a:tr h="472652">
                <a:tc>
                  <a:txBody>
                    <a:bodyPr/>
                    <a:lstStyle/>
                    <a:p>
                      <a:r>
                        <a:rPr lang="en-US" sz="2400" b="1" dirty="0">
                          <a:latin typeface="Lucida Fax" pitchFamily="18" charset="0"/>
                        </a:rPr>
                        <a:t>3 TON</a:t>
                      </a:r>
                    </a:p>
                  </a:txBody>
                  <a:tcPr/>
                </a:tc>
                <a:tc>
                  <a:txBody>
                    <a:bodyPr/>
                    <a:lstStyle/>
                    <a:p>
                      <a:r>
                        <a:rPr lang="en-US" sz="2400" b="1" dirty="0">
                          <a:solidFill>
                            <a:srgbClr val="FFFF00"/>
                          </a:solidFill>
                          <a:latin typeface="Lucida Fax" pitchFamily="18" charset="0"/>
                        </a:rPr>
                        <a:t>    YELLOW</a:t>
                      </a:r>
                    </a:p>
                  </a:txBody>
                  <a:tcPr/>
                </a:tc>
                <a:extLst>
                  <a:ext uri="{0D108BD9-81ED-4DB2-BD59-A6C34878D82A}">
                    <a16:rowId xmlns="" xmlns:a16="http://schemas.microsoft.com/office/drawing/2014/main" val="10002"/>
                  </a:ext>
                </a:extLst>
              </a:tr>
              <a:tr h="472652">
                <a:tc>
                  <a:txBody>
                    <a:bodyPr/>
                    <a:lstStyle/>
                    <a:p>
                      <a:r>
                        <a:rPr lang="en-US" sz="2400" b="1" dirty="0">
                          <a:latin typeface="Lucida Fax" pitchFamily="18" charset="0"/>
                        </a:rPr>
                        <a:t>4</a:t>
                      </a:r>
                      <a:r>
                        <a:rPr lang="en-US" sz="2400" b="1" baseline="0" dirty="0">
                          <a:latin typeface="Lucida Fax" pitchFamily="18" charset="0"/>
                        </a:rPr>
                        <a:t> TON</a:t>
                      </a:r>
                      <a:endParaRPr lang="en-US" sz="2400" b="1" dirty="0">
                        <a:latin typeface="Lucida Fax" pitchFamily="18" charset="0"/>
                      </a:endParaRPr>
                    </a:p>
                  </a:txBody>
                  <a:tcPr/>
                </a:tc>
                <a:tc>
                  <a:txBody>
                    <a:bodyPr/>
                    <a:lstStyle/>
                    <a:p>
                      <a:r>
                        <a:rPr lang="en-US" sz="2400" b="1" dirty="0">
                          <a:solidFill>
                            <a:schemeClr val="bg1">
                              <a:lumMod val="50000"/>
                            </a:schemeClr>
                          </a:solidFill>
                          <a:latin typeface="Lucida Fax" pitchFamily="18" charset="0"/>
                        </a:rPr>
                        <a:t>    GRAY</a:t>
                      </a:r>
                    </a:p>
                  </a:txBody>
                  <a:tcPr/>
                </a:tc>
                <a:extLst>
                  <a:ext uri="{0D108BD9-81ED-4DB2-BD59-A6C34878D82A}">
                    <a16:rowId xmlns="" xmlns:a16="http://schemas.microsoft.com/office/drawing/2014/main" val="10003"/>
                  </a:ext>
                </a:extLst>
              </a:tr>
              <a:tr h="472652">
                <a:tc>
                  <a:txBody>
                    <a:bodyPr/>
                    <a:lstStyle/>
                    <a:p>
                      <a:r>
                        <a:rPr lang="en-US" sz="2400" b="1" dirty="0">
                          <a:latin typeface="Lucida Fax" pitchFamily="18" charset="0"/>
                        </a:rPr>
                        <a:t>6 TON</a:t>
                      </a:r>
                    </a:p>
                  </a:txBody>
                  <a:tcPr/>
                </a:tc>
                <a:tc>
                  <a:txBody>
                    <a:bodyPr/>
                    <a:lstStyle/>
                    <a:p>
                      <a:r>
                        <a:rPr lang="en-US" sz="2400" b="1" dirty="0">
                          <a:solidFill>
                            <a:srgbClr val="FF9900"/>
                          </a:solidFill>
                          <a:latin typeface="Lucida Fax" pitchFamily="18" charset="0"/>
                        </a:rPr>
                        <a:t>    BROWN</a:t>
                      </a:r>
                    </a:p>
                  </a:txBody>
                  <a:tcPr/>
                </a:tc>
                <a:extLst>
                  <a:ext uri="{0D108BD9-81ED-4DB2-BD59-A6C34878D82A}">
                    <a16:rowId xmlns="" xmlns:a16="http://schemas.microsoft.com/office/drawing/2014/main" val="10004"/>
                  </a:ext>
                </a:extLst>
              </a:tr>
              <a:tr h="472652">
                <a:tc>
                  <a:txBody>
                    <a:bodyPr/>
                    <a:lstStyle/>
                    <a:p>
                      <a:r>
                        <a:rPr lang="en-US" sz="2400" b="1" dirty="0">
                          <a:latin typeface="Lucida Fax" pitchFamily="18" charset="0"/>
                        </a:rPr>
                        <a:t>10 TON</a:t>
                      </a:r>
                    </a:p>
                  </a:txBody>
                  <a:tcPr/>
                </a:tc>
                <a:tc>
                  <a:txBody>
                    <a:bodyPr/>
                    <a:lstStyle/>
                    <a:p>
                      <a:r>
                        <a:rPr lang="en-US" sz="2400" b="1" dirty="0">
                          <a:solidFill>
                            <a:srgbClr val="FF0000"/>
                          </a:solidFill>
                          <a:latin typeface="Lucida Fax" pitchFamily="18" charset="0"/>
                        </a:rPr>
                        <a:t>    RED</a:t>
                      </a:r>
                    </a:p>
                  </a:txBody>
                  <a:tcPr/>
                </a:tc>
                <a:extLst>
                  <a:ext uri="{0D108BD9-81ED-4DB2-BD59-A6C34878D82A}">
                    <a16:rowId xmlns=""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6697" y="495866"/>
            <a:ext cx="2143125" cy="21431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744" y="1485899"/>
            <a:ext cx="2362200" cy="19335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9819" y="3228976"/>
            <a:ext cx="2143125" cy="214312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9822" y="5233989"/>
            <a:ext cx="2095500" cy="139065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624" y="5005094"/>
            <a:ext cx="1848440" cy="184844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4956" y="2638991"/>
            <a:ext cx="2390775" cy="1914525"/>
          </a:xfrm>
          <a:prstGeom prst="rect">
            <a:avLst/>
          </a:prstGeom>
        </p:spPr>
      </p:pic>
    </p:spTree>
    <p:extLst>
      <p:ext uri="{BB962C8B-B14F-4D97-AF65-F5344CB8AC3E}">
        <p14:creationId xmlns:p14="http://schemas.microsoft.com/office/powerpoint/2010/main" val="26479062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056922" y="1490135"/>
            <a:ext cx="8915400" cy="5867399"/>
          </a:xfrm>
        </p:spPr>
        <p:txBody>
          <a:bodyPr>
            <a:normAutofit/>
          </a:bodyPr>
          <a:lstStyle/>
          <a:p>
            <a:pPr algn="l"/>
            <a:r>
              <a:rPr lang="en-US" b="1" u="sng" dirty="0">
                <a:latin typeface="Lucida Fax" pitchFamily="18" charset="0"/>
              </a:rPr>
              <a:t>CRANE OPERATION- SAFETY TIPS</a:t>
            </a:r>
            <a:endParaRPr lang="en-US" dirty="0">
              <a:latin typeface="Lucida Fax" pitchFamily="18" charset="0"/>
            </a:endParaRPr>
          </a:p>
          <a:p>
            <a:pPr marL="342900" indent="-342900" algn="l">
              <a:buFont typeface="Wingdings" pitchFamily="2" charset="2"/>
              <a:buChar char="q"/>
            </a:pPr>
            <a:r>
              <a:rPr lang="en-US" dirty="0">
                <a:latin typeface="Lucida Fax" pitchFamily="18" charset="0"/>
              </a:rPr>
              <a:t> NEVER WALK OR STAND UNDER ANY SUPENDED LOAD</a:t>
            </a:r>
          </a:p>
          <a:p>
            <a:pPr marL="342900" indent="-342900" algn="l">
              <a:buFont typeface="Wingdings" pitchFamily="2" charset="2"/>
              <a:buChar char="q"/>
            </a:pPr>
            <a:r>
              <a:rPr lang="en-US" dirty="0">
                <a:latin typeface="Lucida Fax" pitchFamily="18" charset="0"/>
              </a:rPr>
              <a:t> ALL SIGNAL MUST BE RECEIVED FROM AUTHORIZED SIGNAL MEN</a:t>
            </a:r>
          </a:p>
          <a:p>
            <a:pPr marL="342900" indent="-342900" algn="l">
              <a:buFont typeface="Wingdings" pitchFamily="2" charset="2"/>
              <a:buChar char="q"/>
            </a:pPr>
            <a:r>
              <a:rPr lang="en-US" dirty="0">
                <a:latin typeface="Lucida Fax" pitchFamily="18" charset="0"/>
              </a:rPr>
              <a:t> BAD WEATHER – STOP LIFTING ( HIGH WIND AND RAIN) </a:t>
            </a:r>
          </a:p>
          <a:p>
            <a:pPr marL="342900" indent="-342900" algn="l">
              <a:buFont typeface="Wingdings" pitchFamily="2" charset="2"/>
              <a:buChar char="q"/>
            </a:pPr>
            <a:r>
              <a:rPr lang="en-US" dirty="0">
                <a:latin typeface="Lucida Fax" pitchFamily="18" charset="0"/>
              </a:rPr>
              <a:t> THIRD PARTY CERTIFICATION OFF ALL LIFTING EQUIPMENTS</a:t>
            </a:r>
          </a:p>
        </p:txBody>
      </p:sp>
      <p:sp>
        <p:nvSpPr>
          <p:cNvPr id="3" name="Title 2"/>
          <p:cNvSpPr>
            <a:spLocks noGrp="1"/>
          </p:cNvSpPr>
          <p:nvPr>
            <p:ph type="ctrTitle"/>
          </p:nvPr>
        </p:nvSpPr>
        <p:spPr>
          <a:xfrm>
            <a:off x="1543756" y="300568"/>
            <a:ext cx="8915400" cy="685799"/>
          </a:xfrm>
        </p:spPr>
        <p:txBody>
          <a:bodyPr/>
          <a:lstStyle/>
          <a:p>
            <a:pPr marL="182880"/>
            <a:r>
              <a:rPr lang="en-US" sz="4000" u="sng" dirty="0">
                <a:latin typeface="Bodoni MT Black" pitchFamily="18" charset="0"/>
              </a:rPr>
              <a:t>CRANE &amp; LIFTING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7750" y="4652432"/>
            <a:ext cx="2857500" cy="1905000"/>
          </a:xfrm>
          <a:prstGeom prst="rect">
            <a:avLst/>
          </a:prstGeom>
        </p:spPr>
      </p:pic>
    </p:spTree>
    <p:extLst>
      <p:ext uri="{BB962C8B-B14F-4D97-AF65-F5344CB8AC3E}">
        <p14:creationId xmlns:p14="http://schemas.microsoft.com/office/powerpoint/2010/main" val="19459844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a:extLst>
              <a:ext uri="{FF2B5EF4-FFF2-40B4-BE49-F238E27FC236}">
                <a16:creationId xmlns="" xmlns:a16="http://schemas.microsoft.com/office/drawing/2014/main" id="{A3C59BAE-F4CC-4555-A42A-50A30E2F1945}"/>
              </a:ext>
            </a:extLst>
          </p:cNvPr>
          <p:cNvSpPr txBox="1">
            <a:spLocks/>
          </p:cNvSpPr>
          <p:nvPr/>
        </p:nvSpPr>
        <p:spPr>
          <a:xfrm>
            <a:off x="1331640" y="1556792"/>
            <a:ext cx="7126560" cy="45868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buFont typeface="Arial" panose="020B0604020202020204" pitchFamily="34" charset="0"/>
              <a:buNone/>
            </a:pPr>
            <a:r>
              <a:rPr lang="en-US" b="1"/>
              <a:t>Hazards:</a:t>
            </a:r>
          </a:p>
          <a:p>
            <a:pPr marL="542925" indent="-542925">
              <a:spcBef>
                <a:spcPts val="1200"/>
              </a:spcBef>
            </a:pPr>
            <a:r>
              <a:rPr lang="en-US" sz="2400"/>
              <a:t>Falling objects </a:t>
            </a:r>
          </a:p>
          <a:p>
            <a:pPr marL="542925" indent="-542925">
              <a:spcBef>
                <a:spcPts val="600"/>
              </a:spcBef>
            </a:pPr>
            <a:r>
              <a:rPr lang="en-US" sz="2400"/>
              <a:t>Being struck by the load</a:t>
            </a:r>
          </a:p>
          <a:p>
            <a:pPr marL="542925" indent="-542925">
              <a:spcBef>
                <a:spcPts val="600"/>
              </a:spcBef>
            </a:pPr>
            <a:r>
              <a:rPr lang="en-US" sz="2400"/>
              <a:t>Entanglement in moving parts</a:t>
            </a:r>
          </a:p>
          <a:p>
            <a:pPr marL="542925" indent="-542925">
              <a:spcBef>
                <a:spcPts val="600"/>
              </a:spcBef>
            </a:pPr>
            <a:r>
              <a:rPr lang="en-US" sz="2400"/>
              <a:t>Falls from height </a:t>
            </a:r>
          </a:p>
          <a:p>
            <a:pPr marL="542925" indent="-542925">
              <a:spcBef>
                <a:spcPts val="600"/>
              </a:spcBef>
            </a:pPr>
            <a:r>
              <a:rPr lang="en-US" sz="2400"/>
              <a:t>Failure of the chains, slings etc.</a:t>
            </a:r>
          </a:p>
          <a:p>
            <a:pPr marL="542925" indent="-542925">
              <a:spcBef>
                <a:spcPts val="600"/>
              </a:spcBef>
            </a:pPr>
            <a:r>
              <a:rPr lang="en-US" sz="2400"/>
              <a:t>Being struck by moving parts of the hoist.</a:t>
            </a:r>
          </a:p>
          <a:p>
            <a:pPr marL="542925" indent="-542925">
              <a:spcBef>
                <a:spcPts val="600"/>
              </a:spcBef>
            </a:pPr>
            <a:r>
              <a:rPr lang="en-US" sz="2400"/>
              <a:t>Materials falling from a platform.</a:t>
            </a:r>
          </a:p>
          <a:p>
            <a:pPr marL="542925" indent="-542925">
              <a:spcBef>
                <a:spcPts val="600"/>
              </a:spcBef>
            </a:pPr>
            <a:endParaRPr lang="en-GB" sz="2400" dirty="0"/>
          </a:p>
        </p:txBody>
      </p:sp>
      <p:sp>
        <p:nvSpPr>
          <p:cNvPr id="3" name="Rectangle 2">
            <a:extLst>
              <a:ext uri="{FF2B5EF4-FFF2-40B4-BE49-F238E27FC236}">
                <a16:creationId xmlns="" xmlns:a16="http://schemas.microsoft.com/office/drawing/2014/main" id="{46742FF7-B414-4229-93E2-7EB1637DE5F2}"/>
              </a:ext>
            </a:extLst>
          </p:cNvPr>
          <p:cNvSpPr txBox="1">
            <a:spLocks noChangeArrowheads="1"/>
          </p:cNvSpPr>
          <p:nvPr/>
        </p:nvSpPr>
        <p:spPr>
          <a:xfrm>
            <a:off x="1143000" y="381000"/>
            <a:ext cx="8001000" cy="8157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solidFill>
                  <a:srgbClr val="000000"/>
                </a:solidFill>
                <a:latin typeface="Calibri" pitchFamily="34" charset="0"/>
              </a:rPr>
              <a:t>Lifts and Hoists</a:t>
            </a:r>
          </a:p>
        </p:txBody>
      </p:sp>
      <p:pic>
        <p:nvPicPr>
          <p:cNvPr id="4" name="Picture 1">
            <a:extLst>
              <a:ext uri="{FF2B5EF4-FFF2-40B4-BE49-F238E27FC236}">
                <a16:creationId xmlns="" xmlns:a16="http://schemas.microsoft.com/office/drawing/2014/main" id="{D17BF893-1FF4-4030-9583-AC17B002D1BB}"/>
              </a:ext>
            </a:extLst>
          </p:cNvPr>
          <p:cNvPicPr>
            <a:picLocks noChangeAspect="1" noChangeArrowheads="1"/>
          </p:cNvPicPr>
          <p:nvPr/>
        </p:nvPicPr>
        <p:blipFill>
          <a:blip r:embed="rId2" cstate="screen"/>
          <a:srcRect/>
          <a:stretch>
            <a:fillRect/>
          </a:stretch>
        </p:blipFill>
        <p:spPr bwMode="auto">
          <a:xfrm>
            <a:off x="8615949" y="1693463"/>
            <a:ext cx="2160603" cy="3155242"/>
          </a:xfrm>
          <a:prstGeom prst="rect">
            <a:avLst/>
          </a:prstGeom>
          <a:noFill/>
          <a:ln w="9525">
            <a:noFill/>
            <a:miter lim="800000"/>
            <a:headEnd/>
            <a:tailEnd/>
          </a:ln>
        </p:spPr>
      </p:pic>
    </p:spTree>
    <p:extLst>
      <p:ext uri="{BB962C8B-B14F-4D97-AF65-F5344CB8AC3E}">
        <p14:creationId xmlns:p14="http://schemas.microsoft.com/office/powerpoint/2010/main" val="191948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331A729D-60E7-4AAE-965A-558AF9287931}"/>
              </a:ext>
            </a:extLst>
          </p:cNvPr>
          <p:cNvSpPr txBox="1">
            <a:spLocks/>
          </p:cNvSpPr>
          <p:nvPr/>
        </p:nvSpPr>
        <p:spPr>
          <a:xfrm>
            <a:off x="1586023" y="1357421"/>
            <a:ext cx="8915400" cy="51054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latin typeface="Lucida Fax" pitchFamily="18" charset="0"/>
              </a:rPr>
              <a:t>SHORRING</a:t>
            </a:r>
          </a:p>
          <a:p>
            <a:r>
              <a:rPr lang="en-US" sz="2400" dirty="0">
                <a:latin typeface="Lucida Fax" pitchFamily="18" charset="0"/>
              </a:rPr>
              <a:t>HYDRAULIC, TIMBER OR MECHANICAL SYSTEM THAT SUPPORT THE SIDES OF AN EXCAVATION , DESIGNED TO PREVENT CAVE-INS</a:t>
            </a:r>
          </a:p>
        </p:txBody>
      </p:sp>
      <p:sp>
        <p:nvSpPr>
          <p:cNvPr id="3" name="Title 2">
            <a:extLst>
              <a:ext uri="{FF2B5EF4-FFF2-40B4-BE49-F238E27FC236}">
                <a16:creationId xmlns="" xmlns:a16="http://schemas.microsoft.com/office/drawing/2014/main" id="{36D08BEA-95DC-4B8B-B74C-964172ACDF56}"/>
              </a:ext>
            </a:extLst>
          </p:cNvPr>
          <p:cNvSpPr txBox="1">
            <a:spLocks/>
          </p:cNvSpPr>
          <p:nvPr/>
        </p:nvSpPr>
        <p:spPr>
          <a:xfrm>
            <a:off x="1586023" y="310118"/>
            <a:ext cx="8839200" cy="1295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r>
              <a:rPr lang="en-US" sz="3600" u="sng" dirty="0">
                <a:latin typeface="Lucida Fax" pitchFamily="18" charset="0"/>
              </a:rPr>
              <a:t>EXCAVATION PROTECTION SYSTEM </a:t>
            </a:r>
            <a:r>
              <a:rPr lang="en-US" sz="4000" u="sng" dirty="0">
                <a:latin typeface="Lucida Fax" pitchFamily="18" charset="0"/>
              </a:rPr>
              <a:t/>
            </a:r>
            <a:br>
              <a:rPr lang="en-US" sz="4000" u="sng" dirty="0">
                <a:latin typeface="Lucida Fax" pitchFamily="18" charset="0"/>
              </a:rPr>
            </a:br>
            <a:endParaRPr lang="en-US" sz="4000" u="sng" dirty="0">
              <a:latin typeface="Bodoni MT Black" pitchFamily="18" charset="0"/>
            </a:endParaRPr>
          </a:p>
        </p:txBody>
      </p:sp>
      <p:sp>
        <p:nvSpPr>
          <p:cNvPr id="6" name="Subtitle 1">
            <a:extLst>
              <a:ext uri="{FF2B5EF4-FFF2-40B4-BE49-F238E27FC236}">
                <a16:creationId xmlns="" xmlns:a16="http://schemas.microsoft.com/office/drawing/2014/main" id="{3029ACFD-70B3-4AF1-8842-8718421C8B22}"/>
              </a:ext>
            </a:extLst>
          </p:cNvPr>
          <p:cNvSpPr txBox="1">
            <a:spLocks/>
          </p:cNvSpPr>
          <p:nvPr/>
        </p:nvSpPr>
        <p:spPr>
          <a:xfrm>
            <a:off x="204439" y="1524000"/>
            <a:ext cx="8915400" cy="51054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2200" kern="1200">
                <a:solidFill>
                  <a:schemeClr val="tx2"/>
                </a:solidFill>
                <a:latin typeface="+mn-lt"/>
                <a:ea typeface="+mn-ea"/>
                <a:cs typeface="+mn-cs"/>
              </a:defRPr>
            </a:lvl1pPr>
            <a:lvl2pPr marL="4572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9pPr>
          </a:lstStyle>
          <a:p>
            <a:endParaRPr lang="en-US" sz="2400" dirty="0">
              <a:latin typeface="Lucida Fax" pitchFamily="18" charset="0"/>
            </a:endParaRPr>
          </a:p>
        </p:txBody>
      </p:sp>
      <p:pic>
        <p:nvPicPr>
          <p:cNvPr id="7" name="Picture 6">
            <a:extLst>
              <a:ext uri="{FF2B5EF4-FFF2-40B4-BE49-F238E27FC236}">
                <a16:creationId xmlns="" xmlns:a16="http://schemas.microsoft.com/office/drawing/2014/main" id="{27AAE6A6-5591-4889-BE9E-8CA30A68B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023" y="3505199"/>
            <a:ext cx="3505200" cy="2850079"/>
          </a:xfrm>
          <a:prstGeom prst="rect">
            <a:avLst/>
          </a:prstGeom>
        </p:spPr>
      </p:pic>
      <p:pic>
        <p:nvPicPr>
          <p:cNvPr id="8" name="Picture 7">
            <a:extLst>
              <a:ext uri="{FF2B5EF4-FFF2-40B4-BE49-F238E27FC236}">
                <a16:creationId xmlns="" xmlns:a16="http://schemas.microsoft.com/office/drawing/2014/main" id="{CDEB4F10-E504-4558-A003-6A66B913B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088" y="3505198"/>
            <a:ext cx="3766689" cy="2850079"/>
          </a:xfrm>
          <a:prstGeom prst="rect">
            <a:avLst/>
          </a:prstGeom>
        </p:spPr>
      </p:pic>
    </p:spTree>
    <p:extLst>
      <p:ext uri="{BB962C8B-B14F-4D97-AF65-F5344CB8AC3E}">
        <p14:creationId xmlns:p14="http://schemas.microsoft.com/office/powerpoint/2010/main" val="20483379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CDF71F15-E642-4E3B-9EB6-34172CC37DD2}"/>
              </a:ext>
            </a:extLst>
          </p:cNvPr>
          <p:cNvSpPr txBox="1">
            <a:spLocks noChangeArrowheads="1"/>
          </p:cNvSpPr>
          <p:nvPr/>
        </p:nvSpPr>
        <p:spPr>
          <a:xfrm>
            <a:off x="2095500" y="482600"/>
            <a:ext cx="8001000" cy="8157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a:solidFill>
                  <a:srgbClr val="000000"/>
                </a:solidFill>
                <a:latin typeface="Calibri" pitchFamily="34" charset="0"/>
              </a:rPr>
              <a:t>Lifts and Hoists</a:t>
            </a:r>
            <a:endParaRPr lang="en-GB" sz="4000" dirty="0">
              <a:solidFill>
                <a:srgbClr val="000000"/>
              </a:solidFill>
              <a:latin typeface="Calibri" pitchFamily="34" charset="0"/>
            </a:endParaRPr>
          </a:p>
        </p:txBody>
      </p:sp>
      <p:grpSp>
        <p:nvGrpSpPr>
          <p:cNvPr id="3" name="Group 8">
            <a:extLst>
              <a:ext uri="{FF2B5EF4-FFF2-40B4-BE49-F238E27FC236}">
                <a16:creationId xmlns="" xmlns:a16="http://schemas.microsoft.com/office/drawing/2014/main" id="{8B54612E-7C62-439B-9F31-37A338DA4CB7}"/>
              </a:ext>
            </a:extLst>
          </p:cNvPr>
          <p:cNvGrpSpPr/>
          <p:nvPr/>
        </p:nvGrpSpPr>
        <p:grpSpPr>
          <a:xfrm>
            <a:off x="2095500" y="1624302"/>
            <a:ext cx="7543800" cy="4310062"/>
            <a:chOff x="323850" y="1557338"/>
            <a:chExt cx="8351838" cy="4679950"/>
          </a:xfrm>
        </p:grpSpPr>
        <p:pic>
          <p:nvPicPr>
            <p:cNvPr id="4" name="Picture 3">
              <a:extLst>
                <a:ext uri="{FF2B5EF4-FFF2-40B4-BE49-F238E27FC236}">
                  <a16:creationId xmlns="" xmlns:a16="http://schemas.microsoft.com/office/drawing/2014/main" id="{6C1D4FDE-F364-4E76-80D7-10F65ACC70C6}"/>
                </a:ext>
              </a:extLst>
            </p:cNvPr>
            <p:cNvPicPr>
              <a:picLocks noChangeAspect="1" noChangeArrowheads="1"/>
            </p:cNvPicPr>
            <p:nvPr/>
          </p:nvPicPr>
          <p:blipFill>
            <a:blip r:embed="rId2"/>
            <a:srcRect/>
            <a:stretch>
              <a:fillRect/>
            </a:stretch>
          </p:blipFill>
          <p:spPr bwMode="auto">
            <a:xfrm>
              <a:off x="323850" y="1557338"/>
              <a:ext cx="2414588" cy="4032250"/>
            </a:xfrm>
            <a:prstGeom prst="rect">
              <a:avLst/>
            </a:prstGeom>
            <a:noFill/>
            <a:ln w="9525">
              <a:noFill/>
              <a:miter lim="800000"/>
              <a:headEnd/>
              <a:tailEnd/>
            </a:ln>
          </p:spPr>
        </p:pic>
        <p:pic>
          <p:nvPicPr>
            <p:cNvPr id="5" name="Picture 4">
              <a:extLst>
                <a:ext uri="{FF2B5EF4-FFF2-40B4-BE49-F238E27FC236}">
                  <a16:creationId xmlns="" xmlns:a16="http://schemas.microsoft.com/office/drawing/2014/main" id="{D6C07253-0E25-43BF-B51B-5B9E72AE8B1F}"/>
                </a:ext>
              </a:extLst>
            </p:cNvPr>
            <p:cNvPicPr>
              <a:picLocks noChangeAspect="1" noChangeArrowheads="1"/>
            </p:cNvPicPr>
            <p:nvPr/>
          </p:nvPicPr>
          <p:blipFill>
            <a:blip r:embed="rId3"/>
            <a:srcRect t="1772" r="1526"/>
            <a:stretch>
              <a:fillRect/>
            </a:stretch>
          </p:blipFill>
          <p:spPr bwMode="auto">
            <a:xfrm>
              <a:off x="3348038" y="1557338"/>
              <a:ext cx="2376487" cy="4032250"/>
            </a:xfrm>
            <a:prstGeom prst="rect">
              <a:avLst/>
            </a:prstGeom>
            <a:noFill/>
            <a:ln w="9525">
              <a:noFill/>
              <a:miter lim="800000"/>
              <a:headEnd/>
              <a:tailEnd/>
            </a:ln>
          </p:spPr>
        </p:pic>
        <p:sp>
          <p:nvSpPr>
            <p:cNvPr id="6" name="Text Box 5">
              <a:extLst>
                <a:ext uri="{FF2B5EF4-FFF2-40B4-BE49-F238E27FC236}">
                  <a16:creationId xmlns="" xmlns:a16="http://schemas.microsoft.com/office/drawing/2014/main" id="{D92C6BBE-6669-4A74-9332-C7584A5989EA}"/>
                </a:ext>
              </a:extLst>
            </p:cNvPr>
            <p:cNvSpPr txBox="1">
              <a:spLocks noChangeArrowheads="1"/>
            </p:cNvSpPr>
            <p:nvPr/>
          </p:nvSpPr>
          <p:spPr bwMode="auto">
            <a:xfrm>
              <a:off x="323850" y="5780088"/>
              <a:ext cx="1635125" cy="457200"/>
            </a:xfrm>
            <a:prstGeom prst="rect">
              <a:avLst/>
            </a:prstGeom>
            <a:noFill/>
            <a:ln w="9525">
              <a:noFill/>
              <a:miter lim="800000"/>
              <a:headEnd/>
              <a:tailEnd/>
            </a:ln>
            <a:effectLst/>
          </p:spPr>
          <p:txBody>
            <a:bodyPr/>
            <a:lstStyle/>
            <a:p>
              <a:pPr algn="ctr"/>
              <a:r>
                <a:rPr lang="en-GB" sz="2000" b="1">
                  <a:latin typeface="Calibri" pitchFamily="34" charset="0"/>
                  <a:cs typeface="Calibri" pitchFamily="34" charset="0"/>
                </a:rPr>
                <a:t>Chain hoist</a:t>
              </a:r>
            </a:p>
          </p:txBody>
        </p:sp>
        <p:sp>
          <p:nvSpPr>
            <p:cNvPr id="7" name="Text Box 6">
              <a:extLst>
                <a:ext uri="{FF2B5EF4-FFF2-40B4-BE49-F238E27FC236}">
                  <a16:creationId xmlns="" xmlns:a16="http://schemas.microsoft.com/office/drawing/2014/main" id="{9BDEB638-F29E-4866-9929-F0DF5AD1FCA3}"/>
                </a:ext>
              </a:extLst>
            </p:cNvPr>
            <p:cNvSpPr txBox="1">
              <a:spLocks noChangeArrowheads="1"/>
            </p:cNvSpPr>
            <p:nvPr/>
          </p:nvSpPr>
          <p:spPr bwMode="auto">
            <a:xfrm>
              <a:off x="6300788" y="5780088"/>
              <a:ext cx="1871662" cy="457200"/>
            </a:xfrm>
            <a:prstGeom prst="rect">
              <a:avLst/>
            </a:prstGeom>
            <a:noFill/>
            <a:ln w="9525">
              <a:noFill/>
              <a:miter lim="800000"/>
              <a:headEnd/>
              <a:tailEnd/>
            </a:ln>
            <a:effectLst/>
          </p:spPr>
          <p:txBody>
            <a:bodyPr/>
            <a:lstStyle/>
            <a:p>
              <a:r>
                <a:rPr lang="en-GB" sz="2000" b="1">
                  <a:latin typeface="Calibri" pitchFamily="34" charset="0"/>
                  <a:cs typeface="Calibri" pitchFamily="34" charset="0"/>
                </a:rPr>
                <a:t>Patient hoist</a:t>
              </a:r>
            </a:p>
          </p:txBody>
        </p:sp>
        <p:sp>
          <p:nvSpPr>
            <p:cNvPr id="8" name="Text Box 7">
              <a:extLst>
                <a:ext uri="{FF2B5EF4-FFF2-40B4-BE49-F238E27FC236}">
                  <a16:creationId xmlns="" xmlns:a16="http://schemas.microsoft.com/office/drawing/2014/main" id="{4EB7B298-99D9-49F2-B42F-607854AF7B83}"/>
                </a:ext>
              </a:extLst>
            </p:cNvPr>
            <p:cNvSpPr txBox="1">
              <a:spLocks noChangeArrowheads="1"/>
            </p:cNvSpPr>
            <p:nvPr/>
          </p:nvSpPr>
          <p:spPr bwMode="auto">
            <a:xfrm>
              <a:off x="3348038" y="5805488"/>
              <a:ext cx="1944687" cy="431800"/>
            </a:xfrm>
            <a:prstGeom prst="rect">
              <a:avLst/>
            </a:prstGeom>
            <a:noFill/>
            <a:ln w="9525">
              <a:noFill/>
              <a:miter lim="800000"/>
              <a:headEnd/>
              <a:tailEnd/>
            </a:ln>
            <a:effectLst/>
          </p:spPr>
          <p:txBody>
            <a:bodyPr/>
            <a:lstStyle/>
            <a:p>
              <a:r>
                <a:rPr lang="en-GB" sz="2000" b="1">
                  <a:latin typeface="Calibri" pitchFamily="34" charset="0"/>
                  <a:cs typeface="Calibri" pitchFamily="34" charset="0"/>
                </a:rPr>
                <a:t>Goods hoist</a:t>
              </a:r>
            </a:p>
          </p:txBody>
        </p:sp>
        <p:pic>
          <p:nvPicPr>
            <p:cNvPr id="9" name="Picture 8" descr="patient hoist">
              <a:extLst>
                <a:ext uri="{FF2B5EF4-FFF2-40B4-BE49-F238E27FC236}">
                  <a16:creationId xmlns="" xmlns:a16="http://schemas.microsoft.com/office/drawing/2014/main" id="{109B7C41-45EA-4EE7-852C-E88CA3D8FB4D}"/>
                </a:ext>
              </a:extLst>
            </p:cNvPr>
            <p:cNvPicPr>
              <a:picLocks noChangeAspect="1" noChangeArrowheads="1"/>
            </p:cNvPicPr>
            <p:nvPr/>
          </p:nvPicPr>
          <p:blipFill>
            <a:blip r:embed="rId4"/>
            <a:srcRect l="19669" r="23099"/>
            <a:stretch>
              <a:fillRect/>
            </a:stretch>
          </p:blipFill>
          <p:spPr bwMode="auto">
            <a:xfrm>
              <a:off x="6299200" y="1557338"/>
              <a:ext cx="2376488" cy="4027487"/>
            </a:xfrm>
            <a:prstGeom prst="rect">
              <a:avLst/>
            </a:prstGeom>
            <a:noFill/>
          </p:spPr>
        </p:pic>
      </p:grpSp>
    </p:spTree>
    <p:extLst>
      <p:ext uri="{BB962C8B-B14F-4D97-AF65-F5344CB8AC3E}">
        <p14:creationId xmlns:p14="http://schemas.microsoft.com/office/powerpoint/2010/main" val="26203595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a:extLst>
              <a:ext uri="{FF2B5EF4-FFF2-40B4-BE49-F238E27FC236}">
                <a16:creationId xmlns="" xmlns:a16="http://schemas.microsoft.com/office/drawing/2014/main" id="{2F043F53-AFD9-41D3-B75E-1CE8A516342C}"/>
              </a:ext>
            </a:extLst>
          </p:cNvPr>
          <p:cNvSpPr txBox="1">
            <a:spLocks/>
          </p:cNvSpPr>
          <p:nvPr/>
        </p:nvSpPr>
        <p:spPr>
          <a:xfrm>
            <a:off x="1286484" y="1740459"/>
            <a:ext cx="7126560" cy="458683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buFont typeface="Arial" panose="020B0604020202020204" pitchFamily="34" charset="0"/>
              <a:buNone/>
            </a:pPr>
            <a:r>
              <a:rPr lang="en-GB" b="1" dirty="0"/>
              <a:t>Precautions:</a:t>
            </a:r>
          </a:p>
          <a:p>
            <a:pPr marL="542925" indent="-357188">
              <a:spcBef>
                <a:spcPts val="1200"/>
              </a:spcBef>
            </a:pPr>
            <a:r>
              <a:rPr lang="en-US" sz="2400" dirty="0"/>
              <a:t>Suitable for its intended use </a:t>
            </a:r>
          </a:p>
          <a:p>
            <a:pPr marL="542925" indent="-357188">
              <a:spcBef>
                <a:spcPts val="600"/>
              </a:spcBef>
            </a:pPr>
            <a:r>
              <a:rPr lang="en-US" sz="2400" dirty="0"/>
              <a:t>Preventing people getting</a:t>
            </a:r>
          </a:p>
          <a:p>
            <a:pPr marL="715963" lvl="1" indent="-265113">
              <a:spcBef>
                <a:spcPts val="600"/>
              </a:spcBef>
              <a:buFont typeface="Calibri" pitchFamily="34" charset="0"/>
              <a:buChar char="–"/>
            </a:pPr>
            <a:r>
              <a:rPr lang="en-US" sz="2000" dirty="0"/>
              <a:t>underneath the lift platform</a:t>
            </a:r>
          </a:p>
          <a:p>
            <a:pPr marL="542925" indent="-357188">
              <a:spcBef>
                <a:spcPts val="600"/>
              </a:spcBef>
            </a:pPr>
            <a:r>
              <a:rPr lang="en-US" sz="2400" dirty="0"/>
              <a:t>Maximum safe working load </a:t>
            </a:r>
          </a:p>
          <a:p>
            <a:pPr marL="542925" indent="-357188">
              <a:spcBef>
                <a:spcPts val="600"/>
              </a:spcBef>
            </a:pPr>
            <a:r>
              <a:rPr lang="en-US" sz="2400" dirty="0"/>
              <a:t>Safety devices, e.g. brakes working</a:t>
            </a:r>
          </a:p>
          <a:p>
            <a:pPr marL="542925" indent="-357188">
              <a:spcBef>
                <a:spcPts val="600"/>
              </a:spcBef>
            </a:pPr>
            <a:r>
              <a:rPr lang="en-US" sz="2400" dirty="0"/>
              <a:t>Competent operators</a:t>
            </a:r>
          </a:p>
          <a:p>
            <a:pPr marL="542925" indent="-357188">
              <a:spcBef>
                <a:spcPts val="600"/>
              </a:spcBef>
            </a:pPr>
            <a:r>
              <a:rPr lang="en-US" sz="2400" dirty="0"/>
              <a:t>Information, instruction and training </a:t>
            </a:r>
          </a:p>
          <a:p>
            <a:pPr marL="542925" indent="-357188">
              <a:spcBef>
                <a:spcPts val="600"/>
              </a:spcBef>
            </a:pPr>
            <a:r>
              <a:rPr lang="en-US" sz="2400" dirty="0"/>
              <a:t>Routine maintenance</a:t>
            </a:r>
          </a:p>
          <a:p>
            <a:pPr marL="542925" indent="-357188">
              <a:spcBef>
                <a:spcPts val="600"/>
              </a:spcBef>
            </a:pPr>
            <a:r>
              <a:rPr lang="en-US" sz="2400" dirty="0"/>
              <a:t>Routine inspection and thorough examination</a:t>
            </a:r>
          </a:p>
          <a:p>
            <a:pPr marL="542925" indent="-357188">
              <a:spcBef>
                <a:spcPts val="600"/>
              </a:spcBef>
            </a:pPr>
            <a:r>
              <a:rPr lang="en-GB" sz="2400" dirty="0"/>
              <a:t>Clear visibility of landings </a:t>
            </a:r>
          </a:p>
          <a:p>
            <a:pPr marL="542925" indent="-357188">
              <a:spcBef>
                <a:spcPts val="600"/>
              </a:spcBef>
            </a:pPr>
            <a:r>
              <a:rPr lang="en-GB" sz="2400" dirty="0"/>
              <a:t>No loose materials</a:t>
            </a:r>
          </a:p>
          <a:p>
            <a:pPr marL="542925" indent="-357188">
              <a:spcBef>
                <a:spcPts val="600"/>
              </a:spcBef>
            </a:pPr>
            <a:r>
              <a:rPr lang="en-GB" sz="2400" dirty="0"/>
              <a:t>Area Barricade and signage</a:t>
            </a:r>
          </a:p>
          <a:p>
            <a:pPr marL="542925" indent="-357188">
              <a:spcBef>
                <a:spcPts val="600"/>
              </a:spcBef>
            </a:pPr>
            <a:r>
              <a:rPr lang="en-GB" sz="2400" dirty="0"/>
              <a:t>No passengers on a goods hoist</a:t>
            </a:r>
          </a:p>
          <a:p>
            <a:pPr marL="542925" indent="-357188">
              <a:spcBef>
                <a:spcPts val="600"/>
              </a:spcBef>
            </a:pPr>
            <a:endParaRPr lang="en-US" sz="2400" dirty="0"/>
          </a:p>
          <a:p>
            <a:endParaRPr lang="en-GB" dirty="0"/>
          </a:p>
        </p:txBody>
      </p:sp>
      <p:sp>
        <p:nvSpPr>
          <p:cNvPr id="3" name="Title 1">
            <a:extLst>
              <a:ext uri="{FF2B5EF4-FFF2-40B4-BE49-F238E27FC236}">
                <a16:creationId xmlns="" xmlns:a16="http://schemas.microsoft.com/office/drawing/2014/main" id="{9C1BED97-412C-46F0-A1A7-4714EEF39119}"/>
              </a:ext>
            </a:extLst>
          </p:cNvPr>
          <p:cNvSpPr txBox="1">
            <a:spLocks/>
          </p:cNvSpPr>
          <p:nvPr/>
        </p:nvSpPr>
        <p:spPr>
          <a:xfrm>
            <a:off x="1187624" y="188640"/>
            <a:ext cx="7956376" cy="81575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a:solidFill>
                  <a:srgbClr val="000000"/>
                </a:solidFill>
                <a:latin typeface="Calibri" pitchFamily="34" charset="0"/>
              </a:rPr>
              <a:t/>
            </a:r>
            <a:br>
              <a:rPr lang="en-GB" sz="4000">
                <a:solidFill>
                  <a:srgbClr val="000000"/>
                </a:solidFill>
                <a:latin typeface="Calibri" pitchFamily="34" charset="0"/>
              </a:rPr>
            </a:br>
            <a:r>
              <a:rPr lang="en-GB" sz="4000">
                <a:solidFill>
                  <a:srgbClr val="000000"/>
                </a:solidFill>
                <a:latin typeface="Calibri" pitchFamily="34" charset="0"/>
              </a:rPr>
              <a:t> Lifts and Hoists</a:t>
            </a:r>
            <a:endParaRPr lang="en-US" sz="4000" dirty="0">
              <a:solidFill>
                <a:srgbClr val="000000"/>
              </a:solidFill>
              <a:latin typeface="Calibri" pitchFamily="34" charset="0"/>
            </a:endParaRPr>
          </a:p>
        </p:txBody>
      </p:sp>
      <p:pic>
        <p:nvPicPr>
          <p:cNvPr id="4" name="Picture 1" descr="I:\RRC COURSE MATERIAL GRAPHICS LIBRARY\GRAPHICS LIBRARY\TOBY\H&amp;S photolibrary\Health &amp; Safety Photo Library\Construction\hoists\hoistch#2.jpg">
            <a:extLst>
              <a:ext uri="{FF2B5EF4-FFF2-40B4-BE49-F238E27FC236}">
                <a16:creationId xmlns="" xmlns:a16="http://schemas.microsoft.com/office/drawing/2014/main" id="{28E8DCD4-5E08-4D59-AE58-F1AFD556C364}"/>
              </a:ext>
            </a:extLst>
          </p:cNvPr>
          <p:cNvPicPr>
            <a:picLocks noChangeAspect="1" noChangeArrowheads="1"/>
          </p:cNvPicPr>
          <p:nvPr/>
        </p:nvPicPr>
        <p:blipFill>
          <a:blip r:embed="rId2" cstate="print"/>
          <a:srcRect/>
          <a:stretch>
            <a:fillRect/>
          </a:stretch>
        </p:blipFill>
        <p:spPr bwMode="auto">
          <a:xfrm>
            <a:off x="9144000" y="1740459"/>
            <a:ext cx="2129792" cy="3009116"/>
          </a:xfrm>
          <a:prstGeom prst="rect">
            <a:avLst/>
          </a:prstGeom>
          <a:noFill/>
        </p:spPr>
      </p:pic>
    </p:spTree>
    <p:extLst>
      <p:ext uri="{BB962C8B-B14F-4D97-AF65-F5344CB8AC3E}">
        <p14:creationId xmlns:p14="http://schemas.microsoft.com/office/powerpoint/2010/main" val="20877413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0">
              <a:schemeClr val="bg1"/>
            </a:gs>
            <a:gs pos="92000">
              <a:schemeClr val="accent6">
                <a:lumMod val="40000"/>
                <a:lumOff val="6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4F8935-69C4-4A97-930D-5CE4C29DD946}"/>
              </a:ext>
            </a:extLst>
          </p:cNvPr>
          <p:cNvSpPr txBox="1">
            <a:spLocks/>
          </p:cNvSpPr>
          <p:nvPr/>
        </p:nvSpPr>
        <p:spPr>
          <a:xfrm>
            <a:off x="838200" y="382079"/>
            <a:ext cx="10515600" cy="8363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t>UNIT– V</a:t>
            </a:r>
          </a:p>
        </p:txBody>
      </p:sp>
      <p:sp>
        <p:nvSpPr>
          <p:cNvPr id="3" name="Content Placeholder 2">
            <a:extLst>
              <a:ext uri="{FF2B5EF4-FFF2-40B4-BE49-F238E27FC236}">
                <a16:creationId xmlns="" xmlns:a16="http://schemas.microsoft.com/office/drawing/2014/main" id="{8170B7C8-B884-4E03-8577-F3CAE947127D}"/>
              </a:ext>
            </a:extLst>
          </p:cNvPr>
          <p:cNvSpPr txBox="1">
            <a:spLocks/>
          </p:cNvSpPr>
          <p:nvPr/>
        </p:nvSpPr>
        <p:spPr>
          <a:xfrm>
            <a:off x="1071022" y="1135863"/>
            <a:ext cx="10515600" cy="6172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INTRODUCTION TO TOOLS</a:t>
            </a:r>
          </a:p>
          <a:p>
            <a:pPr marL="0" indent="0" algn="ctr">
              <a:buFont typeface="Arial" panose="020B0604020202020204" pitchFamily="34" charset="0"/>
              <a:buNone/>
            </a:pPr>
            <a:endParaRPr lang="en-US" sz="3200" b="1" dirty="0"/>
          </a:p>
          <a:p>
            <a:pPr marL="0" indent="0">
              <a:buFont typeface="Arial" panose="020B0604020202020204" pitchFamily="34" charset="0"/>
              <a:buNone/>
            </a:pPr>
            <a:endParaRPr lang="en-US" altLang="en-US" sz="1000" dirty="0"/>
          </a:p>
          <a:p>
            <a:pPr marL="0" indent="0" algn="ctr">
              <a:buFont typeface="Arial" panose="020B0604020202020204" pitchFamily="34" charset="0"/>
              <a:buNone/>
            </a:pPr>
            <a:endParaRPr lang="en-US" sz="4800" b="1" dirty="0"/>
          </a:p>
        </p:txBody>
      </p:sp>
      <p:sp>
        <p:nvSpPr>
          <p:cNvPr id="8" name="Title 2">
            <a:extLst>
              <a:ext uri="{FF2B5EF4-FFF2-40B4-BE49-F238E27FC236}">
                <a16:creationId xmlns="" xmlns:a16="http://schemas.microsoft.com/office/drawing/2014/main" id="{331CCA24-E2B2-49F5-B62A-7A6D64ADD6AC}"/>
              </a:ext>
            </a:extLst>
          </p:cNvPr>
          <p:cNvSpPr txBox="1">
            <a:spLocks/>
          </p:cNvSpPr>
          <p:nvPr/>
        </p:nvSpPr>
        <p:spPr>
          <a:xfrm>
            <a:off x="1794921" y="2418614"/>
            <a:ext cx="9067800" cy="2438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r>
              <a:rPr lang="en-US" sz="6600" dirty="0">
                <a:latin typeface="Bodoni MT Black" pitchFamily="18" charset="0"/>
              </a:rPr>
              <a:t>			</a:t>
            </a:r>
            <a:r>
              <a:rPr lang="en-US" sz="6600" u="sng" dirty="0">
                <a:latin typeface="Bodoni MT Black" pitchFamily="18" charset="0"/>
              </a:rPr>
              <a:t>TOOLS</a:t>
            </a:r>
          </a:p>
        </p:txBody>
      </p:sp>
      <p:pic>
        <p:nvPicPr>
          <p:cNvPr id="9" name="Picture 8">
            <a:extLst>
              <a:ext uri="{FF2B5EF4-FFF2-40B4-BE49-F238E27FC236}">
                <a16:creationId xmlns="" xmlns:a16="http://schemas.microsoft.com/office/drawing/2014/main" id="{CA9C991D-6429-4AFF-AF85-9618A5DEE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163" y="4682285"/>
            <a:ext cx="1871317" cy="1475110"/>
          </a:xfrm>
          <a:prstGeom prst="rect">
            <a:avLst/>
          </a:prstGeom>
        </p:spPr>
      </p:pic>
      <p:pic>
        <p:nvPicPr>
          <p:cNvPr id="10" name="Picture 9">
            <a:extLst>
              <a:ext uri="{FF2B5EF4-FFF2-40B4-BE49-F238E27FC236}">
                <a16:creationId xmlns="" xmlns:a16="http://schemas.microsoft.com/office/drawing/2014/main" id="{09D5067E-1DFA-4962-8484-B2A9B69E6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800" y="4356731"/>
            <a:ext cx="2286000" cy="2000250"/>
          </a:xfrm>
          <a:prstGeom prst="rect">
            <a:avLst/>
          </a:prstGeom>
        </p:spPr>
      </p:pic>
      <p:pic>
        <p:nvPicPr>
          <p:cNvPr id="11" name="Picture 10">
            <a:extLst>
              <a:ext uri="{FF2B5EF4-FFF2-40B4-BE49-F238E27FC236}">
                <a16:creationId xmlns="" xmlns:a16="http://schemas.microsoft.com/office/drawing/2014/main" id="{A7B0CD35-5717-4170-A2F9-E062BA0AF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8700" y="2328516"/>
            <a:ext cx="2705100" cy="1695450"/>
          </a:xfrm>
          <a:prstGeom prst="rect">
            <a:avLst/>
          </a:prstGeom>
        </p:spPr>
      </p:pic>
      <p:pic>
        <p:nvPicPr>
          <p:cNvPr id="12" name="Picture 11">
            <a:extLst>
              <a:ext uri="{FF2B5EF4-FFF2-40B4-BE49-F238E27FC236}">
                <a16:creationId xmlns="" xmlns:a16="http://schemas.microsoft.com/office/drawing/2014/main" id="{6D83021B-65EE-4C8C-B7CC-45D0047CA0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22" y="2506867"/>
            <a:ext cx="2619375" cy="1743075"/>
          </a:xfrm>
          <a:prstGeom prst="rect">
            <a:avLst/>
          </a:prstGeom>
        </p:spPr>
      </p:pic>
      <p:pic>
        <p:nvPicPr>
          <p:cNvPr id="13" name="Picture 12">
            <a:extLst>
              <a:ext uri="{FF2B5EF4-FFF2-40B4-BE49-F238E27FC236}">
                <a16:creationId xmlns="" xmlns:a16="http://schemas.microsoft.com/office/drawing/2014/main" id="{A858D897-13A9-44E9-8793-6948E52054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519" y="4541542"/>
            <a:ext cx="2619376" cy="1962004"/>
          </a:xfrm>
          <a:prstGeom prst="rect">
            <a:avLst/>
          </a:prstGeom>
        </p:spPr>
      </p:pic>
    </p:spTree>
    <p:extLst>
      <p:ext uri="{BB962C8B-B14F-4D97-AF65-F5344CB8AC3E}">
        <p14:creationId xmlns:p14="http://schemas.microsoft.com/office/powerpoint/2010/main" val="37918424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A578A52-86F4-43CC-8EE8-2F1B298A4E21}"/>
              </a:ext>
            </a:extLst>
          </p:cNvPr>
          <p:cNvSpPr txBox="1"/>
          <p:nvPr/>
        </p:nvSpPr>
        <p:spPr>
          <a:xfrm>
            <a:off x="1071021" y="652902"/>
            <a:ext cx="9867912" cy="1200329"/>
          </a:xfrm>
          <a:prstGeom prst="rect">
            <a:avLst/>
          </a:prstGeom>
          <a:noFill/>
        </p:spPr>
        <p:txBody>
          <a:bodyPr wrap="square">
            <a:spAutoFit/>
          </a:bodyPr>
          <a:lstStyle/>
          <a:p>
            <a:r>
              <a:rPr lang="en-US" sz="2400" b="0" i="0" dirty="0">
                <a:effectLst/>
                <a:latin typeface="Open Sans" panose="020B0606030504020204" pitchFamily="34" charset="0"/>
              </a:rPr>
              <a:t>A </a:t>
            </a:r>
            <a:r>
              <a:rPr lang="en-US" sz="2400" b="1" i="0" dirty="0">
                <a:solidFill>
                  <a:srgbClr val="FF0000"/>
                </a:solidFill>
                <a:effectLst/>
                <a:latin typeface="Open Sans" panose="020B0606030504020204" pitchFamily="34" charset="0"/>
              </a:rPr>
              <a:t>tool</a:t>
            </a:r>
            <a:r>
              <a:rPr lang="en-US" sz="2400" b="0" i="0" dirty="0">
                <a:effectLst/>
                <a:latin typeface="Open Sans" panose="020B0606030504020204" pitchFamily="34" charset="0"/>
              </a:rPr>
              <a:t> is any instrument or </a:t>
            </a:r>
            <a:r>
              <a:rPr lang="en-US" sz="2400" b="0" i="0" u="none" strike="noStrike" dirty="0">
                <a:effectLst/>
                <a:latin typeface="Open Sans" panose="020B0606030504020204" pitchFamily="34" charset="0"/>
                <a:hlinkClick r:id="rId2" tooltip="Definition of simple">
                  <a:extLst>
                    <a:ext uri="{A12FA001-AC4F-418D-AE19-62706E023703}">
                      <ahyp:hlinkClr xmlns="" xmlns:ahyp="http://schemas.microsoft.com/office/drawing/2018/hyperlinkcolor" val="tx"/>
                    </a:ext>
                  </a:extLst>
                </a:hlinkClick>
              </a:rPr>
              <a:t>simple</a:t>
            </a:r>
            <a:r>
              <a:rPr lang="en-US" sz="2400" b="0" i="0" dirty="0">
                <a:effectLst/>
                <a:latin typeface="Open Sans" panose="020B0606030504020204" pitchFamily="34" charset="0"/>
              </a:rPr>
              <a:t> piece of </a:t>
            </a:r>
            <a:r>
              <a:rPr lang="en-US" sz="2400" b="0" i="0" u="none" strike="noStrike" dirty="0">
                <a:effectLst/>
                <a:latin typeface="Open Sans" panose="020B0606030504020204" pitchFamily="34" charset="0"/>
                <a:hlinkClick r:id="rId3" tooltip="Definition of equipment">
                  <a:extLst>
                    <a:ext uri="{A12FA001-AC4F-418D-AE19-62706E023703}">
                      <ahyp:hlinkClr xmlns="" xmlns:ahyp="http://schemas.microsoft.com/office/drawing/2018/hyperlinkcolor" val="tx"/>
                    </a:ext>
                  </a:extLst>
                </a:hlinkClick>
              </a:rPr>
              <a:t>equipment</a:t>
            </a:r>
            <a:r>
              <a:rPr lang="en-US" sz="2400" b="0" i="0" dirty="0">
                <a:effectLst/>
                <a:latin typeface="Open Sans" panose="020B0606030504020204" pitchFamily="34" charset="0"/>
              </a:rPr>
              <a:t> that you hold in your </a:t>
            </a:r>
            <a:r>
              <a:rPr lang="en-US" sz="2400" b="0" i="0" u="none" strike="noStrike" dirty="0">
                <a:effectLst/>
                <a:latin typeface="Open Sans" panose="020B0606030504020204" pitchFamily="34" charset="0"/>
                <a:hlinkClick r:id="rId4" tooltip="Definition of hands">
                  <a:extLst>
                    <a:ext uri="{A12FA001-AC4F-418D-AE19-62706E023703}">
                      <ahyp:hlinkClr xmlns="" xmlns:ahyp="http://schemas.microsoft.com/office/drawing/2018/hyperlinkcolor" val="tx"/>
                    </a:ext>
                  </a:extLst>
                </a:hlinkClick>
              </a:rPr>
              <a:t>hands</a:t>
            </a:r>
            <a:r>
              <a:rPr lang="en-US" sz="2400" b="0" i="0" dirty="0">
                <a:effectLst/>
                <a:latin typeface="Open Sans" panose="020B0606030504020204" pitchFamily="34" charset="0"/>
              </a:rPr>
              <a:t> and use to do a particular </a:t>
            </a:r>
            <a:r>
              <a:rPr lang="en-US" sz="2400" b="0" i="0" u="none" strike="noStrike" dirty="0">
                <a:effectLst/>
                <a:latin typeface="Open Sans" panose="020B0606030504020204" pitchFamily="34" charset="0"/>
                <a:hlinkClick r:id="rId5" tooltip="Definition of kind">
                  <a:extLst>
                    <a:ext uri="{A12FA001-AC4F-418D-AE19-62706E023703}">
                      <ahyp:hlinkClr xmlns="" xmlns:ahyp="http://schemas.microsoft.com/office/drawing/2018/hyperlinkcolor" val="tx"/>
                    </a:ext>
                  </a:extLst>
                </a:hlinkClick>
              </a:rPr>
              <a:t>kind</a:t>
            </a:r>
            <a:r>
              <a:rPr lang="en-US" sz="2400" b="0" i="0" dirty="0">
                <a:effectLst/>
                <a:latin typeface="Open Sans" panose="020B0606030504020204" pitchFamily="34" charset="0"/>
              </a:rPr>
              <a:t> of work. For </a:t>
            </a:r>
            <a:r>
              <a:rPr lang="en-US" sz="2400" b="0" i="0" u="none" strike="noStrike" dirty="0">
                <a:effectLst/>
                <a:latin typeface="Open Sans" panose="020B0606030504020204" pitchFamily="34" charset="0"/>
                <a:hlinkClick r:id="rId6" tooltip="Definition of example">
                  <a:extLst>
                    <a:ext uri="{A12FA001-AC4F-418D-AE19-62706E023703}">
                      <ahyp:hlinkClr xmlns="" xmlns:ahyp="http://schemas.microsoft.com/office/drawing/2018/hyperlinkcolor" val="tx"/>
                    </a:ext>
                  </a:extLst>
                </a:hlinkClick>
              </a:rPr>
              <a:t>example</a:t>
            </a:r>
            <a:r>
              <a:rPr lang="en-US" sz="2400" b="0" i="0" dirty="0">
                <a:effectLst/>
                <a:latin typeface="Open Sans" panose="020B0606030504020204" pitchFamily="34" charset="0"/>
              </a:rPr>
              <a:t>, spades, hammers, and </a:t>
            </a:r>
            <a:r>
              <a:rPr lang="en-US" sz="2400" b="0" i="0" u="none" strike="noStrike" dirty="0">
                <a:effectLst/>
                <a:latin typeface="Open Sans" panose="020B0606030504020204" pitchFamily="34" charset="0"/>
                <a:hlinkClick r:id="rId7" tooltip="Definition of knives">
                  <a:extLst>
                    <a:ext uri="{A12FA001-AC4F-418D-AE19-62706E023703}">
                      <ahyp:hlinkClr xmlns="" xmlns:ahyp="http://schemas.microsoft.com/office/drawing/2018/hyperlinkcolor" val="tx"/>
                    </a:ext>
                  </a:extLst>
                </a:hlinkClick>
              </a:rPr>
              <a:t>knives</a:t>
            </a:r>
            <a:r>
              <a:rPr lang="en-US" sz="2400" b="0" i="0" dirty="0">
                <a:effectLst/>
                <a:latin typeface="Open Sans" panose="020B0606030504020204" pitchFamily="34" charset="0"/>
              </a:rPr>
              <a:t> are all tools.</a:t>
            </a:r>
            <a:endParaRPr lang="en-US" sz="2400" dirty="0"/>
          </a:p>
        </p:txBody>
      </p:sp>
      <p:sp>
        <p:nvSpPr>
          <p:cNvPr id="4" name="Subtitle 1">
            <a:extLst>
              <a:ext uri="{FF2B5EF4-FFF2-40B4-BE49-F238E27FC236}">
                <a16:creationId xmlns="" xmlns:a16="http://schemas.microsoft.com/office/drawing/2014/main" id="{BE221BFE-38DA-40E3-A8DA-B95A3CB50C99}"/>
              </a:ext>
            </a:extLst>
          </p:cNvPr>
          <p:cNvSpPr txBox="1">
            <a:spLocks/>
          </p:cNvSpPr>
          <p:nvPr/>
        </p:nvSpPr>
        <p:spPr>
          <a:xfrm>
            <a:off x="1071021" y="2169019"/>
            <a:ext cx="8915400" cy="5333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u="sng" dirty="0">
                <a:latin typeface="Lucida Fax" pitchFamily="18" charset="0"/>
              </a:rPr>
              <a:t>TOOLS AND EQUIPMENTS ARE THREE TYPES</a:t>
            </a:r>
          </a:p>
          <a:p>
            <a:endParaRPr lang="en-US" sz="2400" dirty="0">
              <a:latin typeface="Lucida Fax" pitchFamily="18" charset="0"/>
            </a:endParaRPr>
          </a:p>
          <a:p>
            <a:pPr marL="342900" indent="-342900">
              <a:buFont typeface="Wingdings" pitchFamily="2" charset="2"/>
              <a:buChar char="q"/>
            </a:pPr>
            <a:r>
              <a:rPr lang="en-US" sz="2400" dirty="0">
                <a:latin typeface="Lucida Fax" pitchFamily="18" charset="0"/>
              </a:rPr>
              <a:t> HAND TOOLS </a:t>
            </a:r>
          </a:p>
          <a:p>
            <a:pPr marL="342900" indent="-342900">
              <a:buFont typeface="Wingdings" pitchFamily="2" charset="2"/>
              <a:buChar char="q"/>
            </a:pPr>
            <a:r>
              <a:rPr lang="en-US" sz="2400" dirty="0">
                <a:latin typeface="Lucida Fax" pitchFamily="18" charset="0"/>
              </a:rPr>
              <a:t> POWER TOOLS</a:t>
            </a:r>
          </a:p>
          <a:p>
            <a:pPr marL="342900" indent="-342900">
              <a:buFont typeface="Wingdings" pitchFamily="2" charset="2"/>
              <a:buChar char="q"/>
            </a:pPr>
            <a:r>
              <a:rPr lang="en-US" sz="2400" dirty="0">
                <a:latin typeface="Lucida Fax" pitchFamily="18" charset="0"/>
              </a:rPr>
              <a:t> PNEUATICTOOLS</a:t>
            </a:r>
          </a:p>
          <a:p>
            <a:endParaRPr lang="en-US" sz="2400" dirty="0">
              <a:latin typeface="Lucida Fax" pitchFamily="18" charset="0"/>
            </a:endParaRPr>
          </a:p>
        </p:txBody>
      </p:sp>
      <p:pic>
        <p:nvPicPr>
          <p:cNvPr id="5" name="Picture 4">
            <a:extLst>
              <a:ext uri="{FF2B5EF4-FFF2-40B4-BE49-F238E27FC236}">
                <a16:creationId xmlns="" xmlns:a16="http://schemas.microsoft.com/office/drawing/2014/main" id="{465526D7-8411-42B0-A669-87FE68B59E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3847" y="3008488"/>
            <a:ext cx="2200474" cy="1036234"/>
          </a:xfrm>
          <a:prstGeom prst="rect">
            <a:avLst/>
          </a:prstGeom>
        </p:spPr>
      </p:pic>
      <p:pic>
        <p:nvPicPr>
          <p:cNvPr id="6" name="Picture 5">
            <a:extLst>
              <a:ext uri="{FF2B5EF4-FFF2-40B4-BE49-F238E27FC236}">
                <a16:creationId xmlns="" xmlns:a16="http://schemas.microsoft.com/office/drawing/2014/main" id="{668B66B4-A94F-439D-8E0E-CD84206D18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9662" y="2971799"/>
            <a:ext cx="1871317" cy="1475110"/>
          </a:xfrm>
          <a:prstGeom prst="rect">
            <a:avLst/>
          </a:prstGeom>
        </p:spPr>
      </p:pic>
      <p:pic>
        <p:nvPicPr>
          <p:cNvPr id="7" name="Picture 6">
            <a:extLst>
              <a:ext uri="{FF2B5EF4-FFF2-40B4-BE49-F238E27FC236}">
                <a16:creationId xmlns="" xmlns:a16="http://schemas.microsoft.com/office/drawing/2014/main" id="{A2BB9E2E-D78D-4A31-B6D7-9AAE14B684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0884" y="4836018"/>
            <a:ext cx="2657475" cy="1724025"/>
          </a:xfrm>
          <a:prstGeom prst="rect">
            <a:avLst/>
          </a:prstGeom>
        </p:spPr>
      </p:pic>
      <p:pic>
        <p:nvPicPr>
          <p:cNvPr id="8" name="Picture 7">
            <a:extLst>
              <a:ext uri="{FF2B5EF4-FFF2-40B4-BE49-F238E27FC236}">
                <a16:creationId xmlns="" xmlns:a16="http://schemas.microsoft.com/office/drawing/2014/main" id="{C84B35E4-36BC-4B1C-A661-E1F287F7CC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58587" y="4836018"/>
            <a:ext cx="2619375" cy="1743075"/>
          </a:xfrm>
          <a:prstGeom prst="rect">
            <a:avLst/>
          </a:prstGeom>
        </p:spPr>
      </p:pic>
    </p:spTree>
    <p:extLst>
      <p:ext uri="{BB962C8B-B14F-4D97-AF65-F5344CB8AC3E}">
        <p14:creationId xmlns:p14="http://schemas.microsoft.com/office/powerpoint/2010/main" val="20908243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470661"/>
            <a:ext cx="8991600" cy="5714999"/>
          </a:xfrm>
        </p:spPr>
        <p:txBody>
          <a:bodyPr>
            <a:normAutofit/>
          </a:bodyPr>
          <a:lstStyle/>
          <a:p>
            <a:pPr algn="l"/>
            <a:r>
              <a:rPr lang="en-US" b="1" u="sng" dirty="0">
                <a:latin typeface="Lucida Fax" pitchFamily="18" charset="0"/>
              </a:rPr>
              <a:t>COMMON HAZARDS</a:t>
            </a:r>
          </a:p>
          <a:p>
            <a:pPr marL="342900" indent="-342900" algn="l">
              <a:buFont typeface="Wingdings" pitchFamily="2" charset="2"/>
              <a:buChar char="q"/>
            </a:pPr>
            <a:r>
              <a:rPr lang="en-US" dirty="0">
                <a:latin typeface="Lucida Fax" pitchFamily="18" charset="0"/>
              </a:rPr>
              <a:t> ELECTRIC SHOCK</a:t>
            </a:r>
          </a:p>
          <a:p>
            <a:pPr marL="342900" indent="-342900" algn="l">
              <a:buFont typeface="Wingdings" pitchFamily="2" charset="2"/>
              <a:buChar char="q"/>
            </a:pPr>
            <a:r>
              <a:rPr lang="en-US" dirty="0">
                <a:latin typeface="Lucida Fax" pitchFamily="18" charset="0"/>
              </a:rPr>
              <a:t> FLASH BURNS</a:t>
            </a:r>
          </a:p>
          <a:p>
            <a:pPr marL="342900" indent="-342900" algn="l">
              <a:buFont typeface="Wingdings" pitchFamily="2" charset="2"/>
              <a:buChar char="q"/>
            </a:pPr>
            <a:r>
              <a:rPr lang="en-US" dirty="0">
                <a:latin typeface="Lucida Fax" pitchFamily="18" charset="0"/>
              </a:rPr>
              <a:t> FALLING</a:t>
            </a:r>
          </a:p>
          <a:p>
            <a:pPr marL="342900" indent="-342900" algn="l">
              <a:buFont typeface="Wingdings" pitchFamily="2" charset="2"/>
              <a:buChar char="q"/>
            </a:pPr>
            <a:r>
              <a:rPr lang="en-US" dirty="0">
                <a:latin typeface="Lucida Fax" pitchFamily="18" charset="0"/>
              </a:rPr>
              <a:t> HAND AND EYE INJURIES</a:t>
            </a:r>
          </a:p>
          <a:p>
            <a:pPr marL="342900" indent="-342900" algn="l">
              <a:buFont typeface="Wingdings" pitchFamily="2" charset="2"/>
              <a:buChar char="q"/>
            </a:pPr>
            <a:r>
              <a:rPr lang="en-US" dirty="0">
                <a:latin typeface="Lucida Fax" pitchFamily="18" charset="0"/>
              </a:rPr>
              <a:t> CUT OR LOSSING A BODY PARTS</a:t>
            </a:r>
          </a:p>
          <a:p>
            <a:pPr marL="342900" indent="-342900" algn="l">
              <a:buFont typeface="Wingdings" pitchFamily="2" charset="2"/>
              <a:buChar char="q"/>
            </a:pPr>
            <a:r>
              <a:rPr lang="en-US" dirty="0">
                <a:latin typeface="Lucida Fax" pitchFamily="18" charset="0"/>
              </a:rPr>
              <a:t> ERGONOMIC INJURIES</a:t>
            </a:r>
          </a:p>
          <a:p>
            <a:endParaRPr lang="en-US" dirty="0">
              <a:latin typeface="Lucida Fax" pitchFamily="18" charset="0"/>
            </a:endParaRPr>
          </a:p>
        </p:txBody>
      </p:sp>
      <p:sp>
        <p:nvSpPr>
          <p:cNvPr id="3" name="Title 2"/>
          <p:cNvSpPr>
            <a:spLocks noGrp="1"/>
          </p:cNvSpPr>
          <p:nvPr>
            <p:ph type="ctrTitle"/>
          </p:nvPr>
        </p:nvSpPr>
        <p:spPr>
          <a:xfrm>
            <a:off x="1524000" y="152400"/>
            <a:ext cx="9144000" cy="889660"/>
          </a:xfrm>
        </p:spPr>
        <p:txBody>
          <a:bodyPr/>
          <a:lstStyle/>
          <a:p>
            <a:pPr marL="182880"/>
            <a:r>
              <a:rPr lang="en-US" sz="4000" u="sng" dirty="0">
                <a:latin typeface="Bodoni MT Black" pitchFamily="18" charset="0"/>
              </a:rPr>
              <a:t>TOOLS</a:t>
            </a:r>
          </a:p>
        </p:txBody>
      </p:sp>
    </p:spTree>
    <p:extLst>
      <p:ext uri="{BB962C8B-B14F-4D97-AF65-F5344CB8AC3E}">
        <p14:creationId xmlns:p14="http://schemas.microsoft.com/office/powerpoint/2010/main" val="38742674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38300" y="1504951"/>
            <a:ext cx="8915400" cy="5257799"/>
          </a:xfrm>
        </p:spPr>
        <p:txBody>
          <a:bodyPr>
            <a:normAutofit/>
          </a:bodyPr>
          <a:lstStyle/>
          <a:p>
            <a:pPr algn="l"/>
            <a:r>
              <a:rPr lang="en-US" b="1" u="sng" dirty="0">
                <a:latin typeface="Lucida Fax" pitchFamily="18" charset="0"/>
              </a:rPr>
              <a:t>BASIC TOOLS SAFETY RULES</a:t>
            </a:r>
          </a:p>
          <a:p>
            <a:pPr marL="342900" indent="-342900" algn="l">
              <a:buFont typeface="Wingdings" pitchFamily="2" charset="2"/>
              <a:buChar char="q"/>
            </a:pPr>
            <a:r>
              <a:rPr lang="en-US" dirty="0">
                <a:latin typeface="Lucida Fax" pitchFamily="18" charset="0"/>
              </a:rPr>
              <a:t> MAINTAIN REGULARLY</a:t>
            </a:r>
          </a:p>
          <a:p>
            <a:pPr marL="342900" indent="-342900" algn="l">
              <a:buFont typeface="Wingdings" pitchFamily="2" charset="2"/>
              <a:buChar char="q"/>
            </a:pPr>
            <a:r>
              <a:rPr lang="en-US" dirty="0">
                <a:latin typeface="Lucida Fax" pitchFamily="18" charset="0"/>
              </a:rPr>
              <a:t> USE RIGHT TOOLS FOR THE RIGHT JOB</a:t>
            </a:r>
          </a:p>
          <a:p>
            <a:pPr marL="342900" indent="-342900" algn="l">
              <a:buFont typeface="Wingdings" pitchFamily="2" charset="2"/>
              <a:buChar char="q"/>
            </a:pPr>
            <a:r>
              <a:rPr lang="en-US" dirty="0">
                <a:latin typeface="Lucida Fax" pitchFamily="18" charset="0"/>
              </a:rPr>
              <a:t> INSPECT BEFORE USE</a:t>
            </a:r>
          </a:p>
          <a:p>
            <a:pPr marL="342900" indent="-342900" algn="l">
              <a:buFont typeface="Wingdings" pitchFamily="2" charset="2"/>
              <a:buChar char="q"/>
            </a:pPr>
            <a:r>
              <a:rPr lang="en-US" dirty="0">
                <a:latin typeface="Lucida Fax" pitchFamily="18" charset="0"/>
              </a:rPr>
              <a:t> OPERATE ACCODING TO MANUFACTURE INSTRUCTION</a:t>
            </a:r>
          </a:p>
          <a:p>
            <a:pPr marL="342900" indent="-342900" algn="l">
              <a:buFont typeface="Wingdings" pitchFamily="2" charset="2"/>
              <a:buChar char="q"/>
            </a:pPr>
            <a:r>
              <a:rPr lang="en-US" dirty="0">
                <a:latin typeface="Lucida Fax" pitchFamily="18" charset="0"/>
              </a:rPr>
              <a:t> USE THE RIGHT PPE’S </a:t>
            </a:r>
          </a:p>
          <a:p>
            <a:pPr marL="342900" indent="-342900" algn="l">
              <a:buFont typeface="Wingdings" pitchFamily="2" charset="2"/>
              <a:buChar char="q"/>
            </a:pPr>
            <a:r>
              <a:rPr lang="en-US" dirty="0">
                <a:latin typeface="Lucida Fax" pitchFamily="18" charset="0"/>
              </a:rPr>
              <a:t> USE GUARDS</a:t>
            </a:r>
          </a:p>
        </p:txBody>
      </p:sp>
      <p:sp>
        <p:nvSpPr>
          <p:cNvPr id="3" name="Title 2"/>
          <p:cNvSpPr>
            <a:spLocks noGrp="1"/>
          </p:cNvSpPr>
          <p:nvPr>
            <p:ph type="ctrTitle"/>
          </p:nvPr>
        </p:nvSpPr>
        <p:spPr>
          <a:xfrm>
            <a:off x="1676400" y="304801"/>
            <a:ext cx="8991600" cy="801583"/>
          </a:xfrm>
        </p:spPr>
        <p:txBody>
          <a:bodyPr/>
          <a:lstStyle/>
          <a:p>
            <a:pPr marL="182880"/>
            <a:r>
              <a:rPr lang="en-US" sz="4000" u="sng" dirty="0">
                <a:latin typeface="Bodoni MT Black" pitchFamily="18" charset="0"/>
              </a:rPr>
              <a:t>TOOLS</a:t>
            </a:r>
          </a:p>
        </p:txBody>
      </p:sp>
    </p:spTree>
    <p:extLst>
      <p:ext uri="{BB962C8B-B14F-4D97-AF65-F5344CB8AC3E}">
        <p14:creationId xmlns:p14="http://schemas.microsoft.com/office/powerpoint/2010/main" val="30469668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143001"/>
            <a:ext cx="8915400" cy="5486399"/>
          </a:xfrm>
        </p:spPr>
        <p:txBody>
          <a:bodyPr>
            <a:normAutofit/>
          </a:bodyPr>
          <a:lstStyle/>
          <a:p>
            <a:pPr algn="l"/>
            <a:r>
              <a:rPr lang="en-US" b="1" u="sng" dirty="0">
                <a:latin typeface="Lucida Fax" pitchFamily="18" charset="0"/>
              </a:rPr>
              <a:t>HAND TOOLS</a:t>
            </a:r>
            <a:endParaRPr lang="en-US" dirty="0">
              <a:latin typeface="Lucida Fax" pitchFamily="18" charset="0"/>
            </a:endParaRPr>
          </a:p>
          <a:p>
            <a:pPr algn="l"/>
            <a:r>
              <a:rPr lang="en-US" dirty="0">
                <a:latin typeface="Lucida Fax" pitchFamily="18" charset="0"/>
              </a:rPr>
              <a:t>E.g... </a:t>
            </a:r>
          </a:p>
          <a:p>
            <a:pPr marL="457200" indent="-457200" algn="l">
              <a:buFont typeface="Wingdings" pitchFamily="2" charset="2"/>
              <a:buChar char="q"/>
            </a:pPr>
            <a:r>
              <a:rPr lang="en-US" dirty="0">
                <a:latin typeface="Lucida Fax" pitchFamily="18" charset="0"/>
              </a:rPr>
              <a:t> HAMMERS</a:t>
            </a:r>
          </a:p>
          <a:p>
            <a:pPr marL="457200" indent="-457200" algn="l">
              <a:buFont typeface="Wingdings" pitchFamily="2" charset="2"/>
              <a:buChar char="q"/>
            </a:pPr>
            <a:r>
              <a:rPr lang="en-US" dirty="0">
                <a:latin typeface="Lucida Fax" pitchFamily="18" charset="0"/>
              </a:rPr>
              <a:t> SCREWDRIVERS</a:t>
            </a:r>
          </a:p>
          <a:p>
            <a:pPr marL="457200" indent="-457200" algn="l">
              <a:buFont typeface="Wingdings" pitchFamily="2" charset="2"/>
              <a:buChar char="q"/>
            </a:pPr>
            <a:r>
              <a:rPr lang="en-US" dirty="0">
                <a:latin typeface="Lucida Fax" pitchFamily="18" charset="0"/>
              </a:rPr>
              <a:t> CUTTERS</a:t>
            </a:r>
          </a:p>
          <a:p>
            <a:pPr marL="457200" indent="-457200" algn="l">
              <a:buFont typeface="Wingdings" pitchFamily="2" charset="2"/>
              <a:buChar char="q"/>
            </a:pPr>
            <a:r>
              <a:rPr lang="en-US" dirty="0">
                <a:latin typeface="Lucida Fax" pitchFamily="18" charset="0"/>
              </a:rPr>
              <a:t> SPANNERS   </a:t>
            </a:r>
          </a:p>
          <a:p>
            <a:pPr algn="l"/>
            <a:endParaRPr lang="en-US" dirty="0">
              <a:latin typeface="Lucida Fax" pitchFamily="18" charset="0"/>
            </a:endParaRPr>
          </a:p>
          <a:p>
            <a:pPr algn="l"/>
            <a:r>
              <a:rPr lang="en-US" b="1" u="sng" dirty="0">
                <a:latin typeface="Lucida Fax" pitchFamily="18" charset="0"/>
              </a:rPr>
              <a:t>HAND TOOLS HAZARDS</a:t>
            </a:r>
          </a:p>
          <a:p>
            <a:pPr algn="l"/>
            <a:r>
              <a:rPr lang="en-US" dirty="0">
                <a:latin typeface="Lucida Fax" pitchFamily="18" charset="0"/>
              </a:rPr>
              <a:t>  HAZARDS ARE USULLY CAUSED BY MISUSE AND IMPROPER MAINTENANCE</a:t>
            </a:r>
          </a:p>
        </p:txBody>
      </p:sp>
      <p:sp>
        <p:nvSpPr>
          <p:cNvPr id="3" name="Title 2"/>
          <p:cNvSpPr>
            <a:spLocks noGrp="1"/>
          </p:cNvSpPr>
          <p:nvPr>
            <p:ph type="ctrTitle"/>
          </p:nvPr>
        </p:nvSpPr>
        <p:spPr>
          <a:xfrm>
            <a:off x="1676400" y="152400"/>
            <a:ext cx="8839200" cy="838200"/>
          </a:xfrm>
        </p:spPr>
        <p:txBody>
          <a:bodyPr/>
          <a:lstStyle/>
          <a:p>
            <a:pPr marL="182880"/>
            <a:r>
              <a:rPr lang="en-US" sz="4000" u="sng" dirty="0">
                <a:latin typeface="Bodoni MT Black" pitchFamily="18" charset="0"/>
              </a:rPr>
              <a:t>TOOLS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524001"/>
            <a:ext cx="292584" cy="15055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4725" y="1402076"/>
            <a:ext cx="1871317" cy="14751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1326" y="3612517"/>
            <a:ext cx="2200474" cy="1036234"/>
          </a:xfrm>
          <a:prstGeom prst="rect">
            <a:avLst/>
          </a:prstGeom>
        </p:spPr>
      </p:pic>
    </p:spTree>
    <p:extLst>
      <p:ext uri="{BB962C8B-B14F-4D97-AF65-F5344CB8AC3E}">
        <p14:creationId xmlns:p14="http://schemas.microsoft.com/office/powerpoint/2010/main" val="28745684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451611"/>
            <a:ext cx="8991600" cy="5486399"/>
          </a:xfrm>
        </p:spPr>
        <p:txBody>
          <a:bodyPr>
            <a:normAutofit/>
          </a:bodyPr>
          <a:lstStyle/>
          <a:p>
            <a:r>
              <a:rPr lang="en-US" b="1" u="sng" dirty="0">
                <a:latin typeface="Lucida Fax" pitchFamily="18" charset="0"/>
              </a:rPr>
              <a:t> HAND TOOLS-SAFETY TIPS</a:t>
            </a:r>
          </a:p>
          <a:p>
            <a:endParaRPr lang="en-US" b="1" u="sng" dirty="0">
              <a:latin typeface="Lucida Fax" pitchFamily="18" charset="0"/>
            </a:endParaRPr>
          </a:p>
          <a:p>
            <a:pPr marL="342900" indent="-342900" algn="l">
              <a:buFont typeface="Wingdings" pitchFamily="2" charset="2"/>
              <a:buChar char="q"/>
            </a:pPr>
            <a:r>
              <a:rPr lang="en-US" dirty="0">
                <a:latin typeface="Lucida Fax" pitchFamily="18" charset="0"/>
              </a:rPr>
              <a:t> RIGHT TOOLS FOR THE RIGHT JOB</a:t>
            </a:r>
          </a:p>
          <a:p>
            <a:pPr marL="342900" indent="-342900" algn="l">
              <a:buFont typeface="Wingdings" pitchFamily="2" charset="2"/>
              <a:buChar char="q"/>
            </a:pPr>
            <a:r>
              <a:rPr lang="en-US" dirty="0">
                <a:latin typeface="Lucida Fax" pitchFamily="18" charset="0"/>
              </a:rPr>
              <a:t> GOOD CONDITION</a:t>
            </a:r>
          </a:p>
          <a:p>
            <a:pPr marL="342900" indent="-342900" algn="l">
              <a:buFont typeface="Wingdings" pitchFamily="2" charset="2"/>
              <a:buChar char="q"/>
            </a:pPr>
            <a:r>
              <a:rPr lang="en-US" dirty="0">
                <a:latin typeface="Lucida Fax" pitchFamily="18" charset="0"/>
              </a:rPr>
              <a:t> PROPER CARE AND MAINTANANCE</a:t>
            </a:r>
          </a:p>
          <a:p>
            <a:pPr marL="342900" indent="-342900" algn="l">
              <a:buFont typeface="Wingdings" pitchFamily="2" charset="2"/>
              <a:buChar char="q"/>
            </a:pPr>
            <a:r>
              <a:rPr lang="en-US" dirty="0">
                <a:latin typeface="Lucida Fax" pitchFamily="18" charset="0"/>
              </a:rPr>
              <a:t> USE PROPER PPE</a:t>
            </a:r>
          </a:p>
          <a:p>
            <a:pPr marL="342900" indent="-342900" algn="l">
              <a:buFont typeface="Wingdings" pitchFamily="2" charset="2"/>
              <a:buChar char="q"/>
            </a:pPr>
            <a:r>
              <a:rPr lang="en-US" dirty="0">
                <a:latin typeface="Lucida Fax" pitchFamily="18" charset="0"/>
              </a:rPr>
              <a:t> AVOID USE OF MUSHROOMED HAMMER AND CHIESSEL</a:t>
            </a:r>
          </a:p>
          <a:p>
            <a:pPr algn="l"/>
            <a:endParaRPr lang="en-US" b="1" u="sng" dirty="0">
              <a:latin typeface="Lucida Fax" pitchFamily="18" charset="0"/>
            </a:endParaRPr>
          </a:p>
          <a:p>
            <a:endParaRPr lang="en-US" b="1" u="sng" dirty="0">
              <a:latin typeface="Lucida Fax" pitchFamily="18" charset="0"/>
            </a:endParaRPr>
          </a:p>
        </p:txBody>
      </p:sp>
      <p:sp>
        <p:nvSpPr>
          <p:cNvPr id="3" name="Title 2"/>
          <p:cNvSpPr>
            <a:spLocks noGrp="1"/>
          </p:cNvSpPr>
          <p:nvPr>
            <p:ph type="ctrTitle"/>
          </p:nvPr>
        </p:nvSpPr>
        <p:spPr>
          <a:xfrm>
            <a:off x="1676400" y="152401"/>
            <a:ext cx="8991600" cy="838199"/>
          </a:xfrm>
        </p:spPr>
        <p:txBody>
          <a:bodyPr/>
          <a:lstStyle/>
          <a:p>
            <a:pPr marL="182880"/>
            <a:r>
              <a:rPr lang="en-US" sz="4000" u="sng" dirty="0">
                <a:latin typeface="Bodoni MT Black" pitchFamily="18" charset="0"/>
              </a:rPr>
              <a:t>TOOLS</a:t>
            </a:r>
          </a:p>
        </p:txBody>
      </p:sp>
    </p:spTree>
    <p:extLst>
      <p:ext uri="{BB962C8B-B14F-4D97-AF65-F5344CB8AC3E}">
        <p14:creationId xmlns:p14="http://schemas.microsoft.com/office/powerpoint/2010/main" val="40070449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066800"/>
            <a:ext cx="8945458" cy="5791200"/>
          </a:xfrm>
        </p:spPr>
        <p:txBody>
          <a:bodyPr>
            <a:normAutofit/>
          </a:bodyPr>
          <a:lstStyle/>
          <a:p>
            <a:r>
              <a:rPr lang="en-US" b="1" u="sng" dirty="0">
                <a:latin typeface="Lucida Fax" pitchFamily="18" charset="0"/>
              </a:rPr>
              <a:t>POWER TOOLS</a:t>
            </a:r>
            <a:endParaRPr lang="en-US" dirty="0">
              <a:latin typeface="Lucida Fax" pitchFamily="18" charset="0"/>
            </a:endParaRPr>
          </a:p>
          <a:p>
            <a:pPr algn="l"/>
            <a:r>
              <a:rPr lang="en-US" dirty="0">
                <a:latin typeface="Lucida Fax" pitchFamily="18" charset="0"/>
              </a:rPr>
              <a:t>TOOLS WHICH ARE RUN BY ELECTRICAL POWER SUPPLY IS KNOWN AS POWER TOOLS</a:t>
            </a:r>
          </a:p>
          <a:p>
            <a:pPr marL="457200" indent="-457200" algn="l">
              <a:buFont typeface="Wingdings" pitchFamily="2" charset="2"/>
              <a:buChar char="q"/>
            </a:pPr>
            <a:r>
              <a:rPr lang="en-US" dirty="0">
                <a:latin typeface="Lucida Fax" pitchFamily="18" charset="0"/>
              </a:rPr>
              <a:t> ELECTRICAL DRILLS</a:t>
            </a:r>
          </a:p>
          <a:p>
            <a:pPr marL="457200" indent="-457200" algn="l">
              <a:buFont typeface="Wingdings" pitchFamily="2" charset="2"/>
              <a:buChar char="q"/>
            </a:pPr>
            <a:r>
              <a:rPr lang="en-US" dirty="0">
                <a:latin typeface="Lucida Fax" pitchFamily="18" charset="0"/>
              </a:rPr>
              <a:t> ELECTRICAL GRINDER</a:t>
            </a:r>
          </a:p>
          <a:p>
            <a:pPr marL="457200" indent="-457200" algn="l">
              <a:buFont typeface="Wingdings" pitchFamily="2" charset="2"/>
              <a:buChar char="q"/>
            </a:pPr>
            <a:r>
              <a:rPr lang="en-US" dirty="0">
                <a:latin typeface="Lucida Fax" pitchFamily="18" charset="0"/>
              </a:rPr>
              <a:t> JIG SAW</a:t>
            </a:r>
          </a:p>
          <a:p>
            <a:pPr marL="457200" indent="-457200" algn="l">
              <a:buFont typeface="Wingdings" pitchFamily="2" charset="2"/>
              <a:buChar char="q"/>
            </a:pPr>
            <a:r>
              <a:rPr lang="en-US" dirty="0">
                <a:latin typeface="Lucida Fax" pitchFamily="18" charset="0"/>
              </a:rPr>
              <a:t> ELECTRICAL CUTTER</a:t>
            </a:r>
          </a:p>
          <a:p>
            <a:pPr algn="l"/>
            <a:r>
              <a:rPr lang="en-US" b="1" u="sng" dirty="0">
                <a:latin typeface="Lucida Fax" pitchFamily="18" charset="0"/>
              </a:rPr>
              <a:t>POWER TOOL HAZARDS</a:t>
            </a:r>
          </a:p>
          <a:p>
            <a:pPr marL="342900" indent="-342900" algn="l">
              <a:buFont typeface="Wingdings" pitchFamily="2" charset="2"/>
              <a:buChar char="q"/>
            </a:pPr>
            <a:r>
              <a:rPr lang="en-US" dirty="0">
                <a:latin typeface="Lucida Fax" pitchFamily="18" charset="0"/>
              </a:rPr>
              <a:t> ELECTRICAL SHOCK</a:t>
            </a:r>
          </a:p>
          <a:p>
            <a:pPr marL="342900" indent="-342900" algn="l">
              <a:buFont typeface="Wingdings" pitchFamily="2" charset="2"/>
              <a:buChar char="q"/>
            </a:pPr>
            <a:r>
              <a:rPr lang="en-US" dirty="0">
                <a:latin typeface="Lucida Fax" pitchFamily="18" charset="0"/>
              </a:rPr>
              <a:t> CUT OR LOSSING A BODY PARTS</a:t>
            </a:r>
          </a:p>
          <a:p>
            <a:pPr marL="342900" indent="-342900" algn="l">
              <a:buFont typeface="Wingdings" pitchFamily="2" charset="2"/>
              <a:buChar char="q"/>
            </a:pPr>
            <a:r>
              <a:rPr lang="en-US" dirty="0">
                <a:latin typeface="Lucida Fax" pitchFamily="18" charset="0"/>
              </a:rPr>
              <a:t> BROKEN BONES</a:t>
            </a:r>
          </a:p>
          <a:p>
            <a:pPr marL="342900" indent="-342900" algn="l">
              <a:buFont typeface="Wingdings" pitchFamily="2" charset="2"/>
              <a:buChar char="q"/>
            </a:pPr>
            <a:r>
              <a:rPr lang="en-US" dirty="0">
                <a:latin typeface="Lucida Fax" pitchFamily="18" charset="0"/>
              </a:rPr>
              <a:t> HIT</a:t>
            </a:r>
          </a:p>
        </p:txBody>
      </p:sp>
      <p:sp>
        <p:nvSpPr>
          <p:cNvPr id="3" name="Title 2"/>
          <p:cNvSpPr>
            <a:spLocks noGrp="1"/>
          </p:cNvSpPr>
          <p:nvPr>
            <p:ph type="ctrTitle"/>
          </p:nvPr>
        </p:nvSpPr>
        <p:spPr>
          <a:xfrm>
            <a:off x="1706458" y="62865"/>
            <a:ext cx="8915400" cy="762000"/>
          </a:xfrm>
        </p:spPr>
        <p:txBody>
          <a:bodyPr/>
          <a:lstStyle/>
          <a:p>
            <a:pPr marL="182880"/>
            <a:r>
              <a:rPr lang="en-US" sz="4000" u="sng" dirty="0">
                <a:latin typeface="Bodoni MT Black" pitchFamily="18" charset="0"/>
              </a:rPr>
              <a:t>TOOLS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080" y="2076451"/>
            <a:ext cx="2657475" cy="1724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6274" y="3493770"/>
            <a:ext cx="3209925" cy="14287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3580" y="4629150"/>
            <a:ext cx="2286000" cy="2000250"/>
          </a:xfrm>
          <a:prstGeom prst="rect">
            <a:avLst/>
          </a:prstGeom>
        </p:spPr>
      </p:pic>
    </p:spTree>
    <p:extLst>
      <p:ext uri="{BB962C8B-B14F-4D97-AF65-F5344CB8AC3E}">
        <p14:creationId xmlns:p14="http://schemas.microsoft.com/office/powerpoint/2010/main" val="18587421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38300" y="1219201"/>
            <a:ext cx="8915400" cy="5638799"/>
          </a:xfrm>
        </p:spPr>
        <p:txBody>
          <a:bodyPr>
            <a:normAutofit/>
          </a:bodyPr>
          <a:lstStyle/>
          <a:p>
            <a:r>
              <a:rPr lang="en-US" b="1" u="sng" dirty="0">
                <a:latin typeface="Lucida Fax" pitchFamily="18" charset="0"/>
              </a:rPr>
              <a:t>POWER TOOLS – SAFETY TIPS</a:t>
            </a:r>
          </a:p>
          <a:p>
            <a:endParaRPr lang="en-US" b="1" u="sng" dirty="0">
              <a:latin typeface="Lucida Fax" pitchFamily="18" charset="0"/>
            </a:endParaRPr>
          </a:p>
          <a:p>
            <a:pPr marL="342900" indent="-342900" algn="l">
              <a:buFont typeface="Wingdings" pitchFamily="2" charset="2"/>
              <a:buChar char="q"/>
            </a:pPr>
            <a:r>
              <a:rPr lang="en-US" dirty="0">
                <a:latin typeface="Lucida Fax" pitchFamily="18" charset="0"/>
              </a:rPr>
              <a:t> CABLE, PLUGS, ARE IN GOOD CONDITION</a:t>
            </a:r>
          </a:p>
          <a:p>
            <a:pPr marL="342900" indent="-342900" algn="l">
              <a:buFont typeface="Wingdings" pitchFamily="2" charset="2"/>
              <a:buChar char="q"/>
            </a:pPr>
            <a:r>
              <a:rPr lang="en-US" dirty="0">
                <a:latin typeface="Lucida Fax" pitchFamily="18" charset="0"/>
              </a:rPr>
              <a:t> TOOLS USE WITH CORRECT POWER SUPPLY</a:t>
            </a:r>
          </a:p>
          <a:p>
            <a:pPr marL="342900" indent="-342900" algn="l">
              <a:buFont typeface="Wingdings" pitchFamily="2" charset="2"/>
              <a:buChar char="q"/>
            </a:pPr>
            <a:r>
              <a:rPr lang="en-US" dirty="0">
                <a:latin typeface="Lucida Fax" pitchFamily="18" charset="0"/>
              </a:rPr>
              <a:t> MAKE SURE POWER SUPPLY TO BE PROPER EARTHED</a:t>
            </a:r>
          </a:p>
          <a:p>
            <a:pPr marL="342900" indent="-342900" algn="l">
              <a:buFont typeface="Wingdings" pitchFamily="2" charset="2"/>
              <a:buChar char="q"/>
            </a:pPr>
            <a:r>
              <a:rPr lang="en-US" dirty="0">
                <a:latin typeface="Lucida Fax" pitchFamily="18" charset="0"/>
              </a:rPr>
              <a:t> TOOLS MUST BE SWITHCHED OFF BEFORE PLUG IN</a:t>
            </a:r>
          </a:p>
          <a:p>
            <a:pPr marL="342900" indent="-342900" algn="l">
              <a:buFont typeface="Wingdings" pitchFamily="2" charset="2"/>
              <a:buChar char="q"/>
            </a:pPr>
            <a:r>
              <a:rPr lang="en-US" dirty="0">
                <a:latin typeface="Lucida Fax" pitchFamily="18" charset="0"/>
              </a:rPr>
              <a:t> USE PROPER PPE</a:t>
            </a:r>
          </a:p>
          <a:p>
            <a:pPr marL="342900" indent="-342900" algn="l">
              <a:buFont typeface="Wingdings" pitchFamily="2" charset="2"/>
              <a:buChar char="q"/>
            </a:pPr>
            <a:r>
              <a:rPr lang="en-US" dirty="0">
                <a:latin typeface="Lucida Fax" pitchFamily="18" charset="0"/>
              </a:rPr>
              <a:t> KEEP TOOLS CLEAN AND DRY</a:t>
            </a:r>
          </a:p>
          <a:p>
            <a:pPr marL="342900" indent="-342900" algn="l">
              <a:buFont typeface="Wingdings" pitchFamily="2" charset="2"/>
              <a:buChar char="q"/>
            </a:pPr>
            <a:r>
              <a:rPr lang="en-US" dirty="0">
                <a:latin typeface="Lucida Fax" pitchFamily="18" charset="0"/>
              </a:rPr>
              <a:t> DISCONNECT WHEN NOT IN USE</a:t>
            </a:r>
          </a:p>
          <a:p>
            <a:pPr marL="342900" indent="-342900" algn="l">
              <a:buFont typeface="Wingdings" pitchFamily="2" charset="2"/>
              <a:buChar char="q"/>
            </a:pPr>
            <a:r>
              <a:rPr lang="en-US" dirty="0">
                <a:latin typeface="Lucida Fax" pitchFamily="18" charset="0"/>
              </a:rPr>
              <a:t> PROPER INSPECTION AND MAINTANANCE</a:t>
            </a:r>
          </a:p>
        </p:txBody>
      </p:sp>
      <p:sp>
        <p:nvSpPr>
          <p:cNvPr id="3" name="Title 2"/>
          <p:cNvSpPr>
            <a:spLocks noGrp="1"/>
          </p:cNvSpPr>
          <p:nvPr>
            <p:ph type="ctrTitle"/>
          </p:nvPr>
        </p:nvSpPr>
        <p:spPr>
          <a:xfrm>
            <a:off x="1716974" y="152401"/>
            <a:ext cx="8915400" cy="761999"/>
          </a:xfrm>
        </p:spPr>
        <p:txBody>
          <a:bodyPr/>
          <a:lstStyle/>
          <a:p>
            <a:pPr marL="182880"/>
            <a:r>
              <a:rPr lang="en-US" sz="4000" u="sng" dirty="0">
                <a:latin typeface="Bodoni MT Black" pitchFamily="18" charset="0"/>
              </a:rPr>
              <a:t>TOOLS</a:t>
            </a:r>
          </a:p>
        </p:txBody>
      </p:sp>
    </p:spTree>
    <p:extLst>
      <p:ext uri="{BB962C8B-B14F-4D97-AF65-F5344CB8AC3E}">
        <p14:creationId xmlns:p14="http://schemas.microsoft.com/office/powerpoint/2010/main" val="270921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795F012A-7C91-4E7D-BFC2-E8D6597B0761}"/>
              </a:ext>
            </a:extLst>
          </p:cNvPr>
          <p:cNvSpPr txBox="1">
            <a:spLocks/>
          </p:cNvSpPr>
          <p:nvPr/>
        </p:nvSpPr>
        <p:spPr>
          <a:xfrm>
            <a:off x="1500974" y="1371600"/>
            <a:ext cx="8949047" cy="5029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latin typeface="Lucida Fax" pitchFamily="18" charset="0"/>
              </a:rPr>
              <a:t>SHIELDING</a:t>
            </a:r>
          </a:p>
          <a:p>
            <a:r>
              <a:rPr lang="en-US" sz="2400" dirty="0">
                <a:latin typeface="Lucida Fax" pitchFamily="18" charset="0"/>
              </a:rPr>
              <a:t>A STRUCTURE THAT IS ABLE TO WITH STAND THE FORCES IMPOSED ON IT BY CAVE-INS, AND IN THE PROCESS, PROTECTS EMPLOYEES INSIDE THE STRUCTURE</a:t>
            </a:r>
          </a:p>
        </p:txBody>
      </p:sp>
      <p:sp>
        <p:nvSpPr>
          <p:cNvPr id="3" name="Title 2">
            <a:extLst>
              <a:ext uri="{FF2B5EF4-FFF2-40B4-BE49-F238E27FC236}">
                <a16:creationId xmlns="" xmlns:a16="http://schemas.microsoft.com/office/drawing/2014/main" id="{065E02CD-357E-4071-8CB7-5DE62314CE8F}"/>
              </a:ext>
            </a:extLst>
          </p:cNvPr>
          <p:cNvSpPr txBox="1">
            <a:spLocks/>
          </p:cNvSpPr>
          <p:nvPr/>
        </p:nvSpPr>
        <p:spPr>
          <a:xfrm>
            <a:off x="1403498" y="457200"/>
            <a:ext cx="9144000" cy="1295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r>
              <a:rPr lang="en-US" sz="3200" u="sng" dirty="0">
                <a:latin typeface="Bodoni MT Black" pitchFamily="18" charset="0"/>
              </a:rPr>
              <a:t>EXCAVATION PROTECTION SYSTEM </a:t>
            </a:r>
          </a:p>
        </p:txBody>
      </p:sp>
      <p:pic>
        <p:nvPicPr>
          <p:cNvPr id="4" name="Picture 3">
            <a:extLst>
              <a:ext uri="{FF2B5EF4-FFF2-40B4-BE49-F238E27FC236}">
                <a16:creationId xmlns="" xmlns:a16="http://schemas.microsoft.com/office/drawing/2014/main" id="{8A012CA7-32AE-431D-9102-D4E47EB22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979" y="3671777"/>
            <a:ext cx="3876675" cy="2590800"/>
          </a:xfrm>
          <a:prstGeom prst="rect">
            <a:avLst/>
          </a:prstGeom>
        </p:spPr>
      </p:pic>
      <p:pic>
        <p:nvPicPr>
          <p:cNvPr id="5" name="Picture 4">
            <a:extLst>
              <a:ext uri="{FF2B5EF4-FFF2-40B4-BE49-F238E27FC236}">
                <a16:creationId xmlns="" xmlns:a16="http://schemas.microsoft.com/office/drawing/2014/main" id="{1063DFC8-0152-4049-A0F7-3A4C311D6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639" y="3671777"/>
            <a:ext cx="3429000" cy="2571750"/>
          </a:xfrm>
          <a:prstGeom prst="rect">
            <a:avLst/>
          </a:prstGeom>
        </p:spPr>
      </p:pic>
    </p:spTree>
    <p:extLst>
      <p:ext uri="{BB962C8B-B14F-4D97-AF65-F5344CB8AC3E}">
        <p14:creationId xmlns:p14="http://schemas.microsoft.com/office/powerpoint/2010/main" val="13146639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066801"/>
            <a:ext cx="8991600" cy="5714999"/>
          </a:xfrm>
        </p:spPr>
        <p:txBody>
          <a:bodyPr>
            <a:normAutofit/>
          </a:bodyPr>
          <a:lstStyle/>
          <a:p>
            <a:r>
              <a:rPr lang="en-IN" b="1" u="sng" dirty="0">
                <a:latin typeface="Lucida Fax" panose="02060602050505020204" pitchFamily="18" charset="0"/>
              </a:rPr>
              <a:t>SAFETY TIPS- ANGLE GRINDER</a:t>
            </a:r>
          </a:p>
          <a:p>
            <a:endParaRPr lang="en-IN" dirty="0">
              <a:latin typeface="Lucida Fax" panose="02060602050505020204" pitchFamily="18" charset="0"/>
            </a:endParaRPr>
          </a:p>
          <a:p>
            <a:pPr algn="l"/>
            <a:r>
              <a:rPr lang="en-IN" dirty="0">
                <a:latin typeface="Lucida Fax" panose="02060602050505020204" pitchFamily="18" charset="0"/>
              </a:rPr>
              <a:t>RPM SPEED MUST BE GREATER THAN THE GRINDER SPEED</a:t>
            </a:r>
          </a:p>
          <a:p>
            <a:pPr algn="l"/>
            <a:r>
              <a:rPr lang="en-IN" dirty="0">
                <a:latin typeface="Lucida Fax" panose="02060602050505020204" pitchFamily="18" charset="0"/>
              </a:rPr>
              <a:t>VALIDITY DATE; DO NOT USE IN CASE OF EXPIRY</a:t>
            </a:r>
          </a:p>
          <a:p>
            <a:pPr algn="l"/>
            <a:endParaRPr lang="en-IN" dirty="0">
              <a:latin typeface="Lucida Fax" panose="02060602050505020204" pitchFamily="18" charset="0"/>
            </a:endParaRPr>
          </a:p>
          <a:p>
            <a:pPr algn="l"/>
            <a:r>
              <a:rPr lang="en-IN" dirty="0">
                <a:latin typeface="Lucida Fax" panose="02060602050505020204" pitchFamily="18" charset="0"/>
              </a:rPr>
              <a:t>ANGLE GRINDER &amp; DISENGAGED DISC</a:t>
            </a:r>
          </a:p>
          <a:p>
            <a:r>
              <a:rPr lang="en-IN" dirty="0">
                <a:latin typeface="Lucida Fax" panose="02060602050505020204" pitchFamily="18" charset="0"/>
              </a:rPr>
              <a:t>       </a:t>
            </a:r>
          </a:p>
        </p:txBody>
      </p:sp>
      <p:sp>
        <p:nvSpPr>
          <p:cNvPr id="3" name="Title 2"/>
          <p:cNvSpPr>
            <a:spLocks noGrp="1"/>
          </p:cNvSpPr>
          <p:nvPr>
            <p:ph type="ctrTitle"/>
          </p:nvPr>
        </p:nvSpPr>
        <p:spPr>
          <a:xfrm>
            <a:off x="1524000" y="152400"/>
            <a:ext cx="8915400" cy="733518"/>
          </a:xfrm>
        </p:spPr>
        <p:txBody>
          <a:bodyPr/>
          <a:lstStyle/>
          <a:p>
            <a:pPr marL="182880"/>
            <a:r>
              <a:rPr lang="en-IN" sz="4000" u="sng" dirty="0">
                <a:latin typeface="Bodoni MT Black" panose="02070A03080606020203" pitchFamily="18" charset="0"/>
              </a:rPr>
              <a:t>TOOLS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406" y="4343400"/>
            <a:ext cx="1724025" cy="22859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583" y="4282439"/>
            <a:ext cx="2087048" cy="2285999"/>
          </a:xfrm>
          <a:prstGeom prst="rect">
            <a:avLst/>
          </a:prstGeom>
        </p:spPr>
      </p:pic>
    </p:spTree>
    <p:extLst>
      <p:ext uri="{BB962C8B-B14F-4D97-AF65-F5344CB8AC3E}">
        <p14:creationId xmlns:p14="http://schemas.microsoft.com/office/powerpoint/2010/main" val="16965986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143001"/>
            <a:ext cx="8839200" cy="5562599"/>
          </a:xfrm>
        </p:spPr>
        <p:txBody>
          <a:bodyPr>
            <a:normAutofit/>
          </a:bodyPr>
          <a:lstStyle/>
          <a:p>
            <a:pPr algn="l"/>
            <a:r>
              <a:rPr lang="en-US" b="1" u="sng" dirty="0">
                <a:latin typeface="Lucida Fax" pitchFamily="18" charset="0"/>
              </a:rPr>
              <a:t>PNEUMATIC TOOLS</a:t>
            </a:r>
          </a:p>
          <a:p>
            <a:pPr algn="l"/>
            <a:r>
              <a:rPr lang="en-US" dirty="0">
                <a:latin typeface="Lucida Fax" pitchFamily="18" charset="0"/>
              </a:rPr>
              <a:t>POWERED BY COMPRESSED AIR INCLUDES CHIPPER, DRILLS, SANDER.</a:t>
            </a:r>
          </a:p>
          <a:p>
            <a:pPr algn="l"/>
            <a:endParaRPr lang="en-US" dirty="0">
              <a:latin typeface="Lucida Fax" pitchFamily="18" charset="0"/>
            </a:endParaRPr>
          </a:p>
          <a:p>
            <a:pPr algn="l"/>
            <a:r>
              <a:rPr lang="en-US" b="1" u="sng" dirty="0">
                <a:latin typeface="Lucida Fax" pitchFamily="18" charset="0"/>
              </a:rPr>
              <a:t>PNEUMATIC TOOLS HAZARDS</a:t>
            </a:r>
          </a:p>
          <a:p>
            <a:pPr algn="l"/>
            <a:r>
              <a:rPr lang="en-US" dirty="0">
                <a:latin typeface="Lucida Fax" pitchFamily="18" charset="0"/>
              </a:rPr>
              <a:t>MAIN HAZARD IS GETTING HIT BY TOOLS</a:t>
            </a:r>
          </a:p>
          <a:p>
            <a:pPr algn="l"/>
            <a:r>
              <a:rPr lang="en-US" dirty="0">
                <a:latin typeface="Lucida Fax" pitchFamily="18" charset="0"/>
              </a:rPr>
              <a:t>NOICE IS AN OTHER HAZARD</a:t>
            </a:r>
          </a:p>
          <a:p>
            <a:endParaRPr lang="en-US" dirty="0">
              <a:latin typeface="Lucida Fax" pitchFamily="18" charset="0"/>
            </a:endParaRPr>
          </a:p>
        </p:txBody>
      </p:sp>
      <p:sp>
        <p:nvSpPr>
          <p:cNvPr id="3" name="Title 2"/>
          <p:cNvSpPr>
            <a:spLocks noGrp="1"/>
          </p:cNvSpPr>
          <p:nvPr>
            <p:ph type="ctrTitle"/>
          </p:nvPr>
        </p:nvSpPr>
        <p:spPr>
          <a:xfrm>
            <a:off x="1600200" y="228600"/>
            <a:ext cx="8915400" cy="685801"/>
          </a:xfrm>
        </p:spPr>
        <p:txBody>
          <a:bodyPr/>
          <a:lstStyle/>
          <a:p>
            <a:pPr marL="182880"/>
            <a:r>
              <a:rPr lang="en-US" sz="4000" u="sng" dirty="0">
                <a:latin typeface="Bodoni MT Black" pitchFamily="18" charset="0"/>
              </a:rPr>
              <a:t>TOOLS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2511136"/>
            <a:ext cx="1905000" cy="1905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226" y="4648200"/>
            <a:ext cx="2466975" cy="18478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544" y="4572000"/>
            <a:ext cx="2466975" cy="18478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1" y="4572000"/>
            <a:ext cx="2619375" cy="1847850"/>
          </a:xfrm>
          <a:prstGeom prst="rect">
            <a:avLst/>
          </a:prstGeom>
        </p:spPr>
      </p:pic>
    </p:spTree>
    <p:extLst>
      <p:ext uri="{BB962C8B-B14F-4D97-AF65-F5344CB8AC3E}">
        <p14:creationId xmlns:p14="http://schemas.microsoft.com/office/powerpoint/2010/main" val="26199638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030184"/>
            <a:ext cx="8839200" cy="5562600"/>
          </a:xfrm>
        </p:spPr>
        <p:txBody>
          <a:bodyPr>
            <a:normAutofit/>
          </a:bodyPr>
          <a:lstStyle/>
          <a:p>
            <a:r>
              <a:rPr lang="en-US" b="1" u="sng" dirty="0">
                <a:latin typeface="Lucida Fax" pitchFamily="18" charset="0"/>
              </a:rPr>
              <a:t>PNEUMATIC TOOLS – SAFETY TIPS</a:t>
            </a:r>
          </a:p>
          <a:p>
            <a:endParaRPr lang="en-US" b="1" u="sng" dirty="0">
              <a:latin typeface="Lucida Fax" pitchFamily="18" charset="0"/>
            </a:endParaRPr>
          </a:p>
          <a:p>
            <a:pPr marL="342900" indent="-342900" algn="l">
              <a:buFont typeface="Wingdings" pitchFamily="2" charset="2"/>
              <a:buChar char="q"/>
            </a:pPr>
            <a:r>
              <a:rPr lang="en-US" dirty="0">
                <a:latin typeface="Lucida Fax" pitchFamily="18" charset="0"/>
              </a:rPr>
              <a:t> AUTHORISED OPERATOR</a:t>
            </a:r>
          </a:p>
          <a:p>
            <a:pPr marL="342900" indent="-342900" algn="l">
              <a:buFont typeface="Wingdings" pitchFamily="2" charset="2"/>
              <a:buChar char="q"/>
            </a:pPr>
            <a:r>
              <a:rPr lang="en-US" dirty="0">
                <a:latin typeface="Lucida Fax" pitchFamily="18" charset="0"/>
              </a:rPr>
              <a:t> REGULARLY MAINTAINED AND SERVICED</a:t>
            </a:r>
          </a:p>
          <a:p>
            <a:pPr marL="342900" indent="-342900" algn="l">
              <a:buFont typeface="Wingdings" pitchFamily="2" charset="2"/>
              <a:buChar char="q"/>
            </a:pPr>
            <a:r>
              <a:rPr lang="en-US" dirty="0">
                <a:latin typeface="Lucida Fax" pitchFamily="18" charset="0"/>
              </a:rPr>
              <a:t> PROTECTIVE GUARD IS CORRECLY FITTED BEFORE USE</a:t>
            </a:r>
          </a:p>
          <a:p>
            <a:pPr marL="342900" indent="-342900" algn="l">
              <a:buFont typeface="Wingdings" pitchFamily="2" charset="2"/>
              <a:buChar char="q"/>
            </a:pPr>
            <a:r>
              <a:rPr lang="en-US" dirty="0">
                <a:latin typeface="Lucida Fax" pitchFamily="18" charset="0"/>
              </a:rPr>
              <a:t> PROPER PPE’S</a:t>
            </a:r>
          </a:p>
          <a:p>
            <a:pPr marL="342900" indent="-342900" algn="l">
              <a:buFont typeface="Wingdings" pitchFamily="2" charset="2"/>
              <a:buChar char="q"/>
            </a:pPr>
            <a:r>
              <a:rPr lang="en-US" dirty="0">
                <a:latin typeface="Lucida Fax" pitchFamily="18" charset="0"/>
              </a:rPr>
              <a:t> TURN OF THE MAIN COMMPRESSED AIR SUPPLY LINE BEFORE DISCONNECTING</a:t>
            </a:r>
          </a:p>
          <a:p>
            <a:pPr marL="342900" indent="-342900" algn="l">
              <a:buFont typeface="Wingdings" pitchFamily="2" charset="2"/>
              <a:buChar char="q"/>
            </a:pPr>
            <a:r>
              <a:rPr lang="en-US" dirty="0">
                <a:latin typeface="Lucida Fax" pitchFamily="18" charset="0"/>
              </a:rPr>
              <a:t> LEAKAGE OF AIR SHOULDN’T TOUCH BY HANDS</a:t>
            </a:r>
          </a:p>
          <a:p>
            <a:pPr marL="342900" indent="-342900" algn="l">
              <a:buFont typeface="Wingdings" pitchFamily="2" charset="2"/>
              <a:buChar char="q"/>
            </a:pPr>
            <a:r>
              <a:rPr lang="en-US" dirty="0">
                <a:latin typeface="Lucida Fax" pitchFamily="18" charset="0"/>
              </a:rPr>
              <a:t> NEVER USE BODY  FOR CLANING</a:t>
            </a:r>
          </a:p>
          <a:p>
            <a:pPr marL="342900" indent="-342900" algn="l">
              <a:buFont typeface="Wingdings" pitchFamily="2" charset="2"/>
              <a:buChar char="q"/>
            </a:pPr>
            <a:r>
              <a:rPr lang="en-US" dirty="0">
                <a:latin typeface="Lucida Fax" pitchFamily="18" charset="0"/>
              </a:rPr>
              <a:t> KEEP THE TOOL IN HORIZONTAL POSSISSION WHEN CHANGING BITS OR POINTS</a:t>
            </a:r>
          </a:p>
        </p:txBody>
      </p:sp>
      <p:sp>
        <p:nvSpPr>
          <p:cNvPr id="3" name="Title 2"/>
          <p:cNvSpPr>
            <a:spLocks noGrp="1"/>
          </p:cNvSpPr>
          <p:nvPr>
            <p:ph type="ctrTitle"/>
          </p:nvPr>
        </p:nvSpPr>
        <p:spPr>
          <a:xfrm>
            <a:off x="1676401" y="228600"/>
            <a:ext cx="8013551" cy="801584"/>
          </a:xfrm>
        </p:spPr>
        <p:txBody>
          <a:bodyPr/>
          <a:lstStyle/>
          <a:p>
            <a:pPr marL="182880"/>
            <a:r>
              <a:rPr lang="en-US" sz="4000" u="sng" dirty="0">
                <a:latin typeface="Bodoni MT Black" pitchFamily="18" charset="0"/>
              </a:rPr>
              <a:t>TOOLS</a:t>
            </a:r>
          </a:p>
        </p:txBody>
      </p:sp>
    </p:spTree>
    <p:extLst>
      <p:ext uri="{BB962C8B-B14F-4D97-AF65-F5344CB8AC3E}">
        <p14:creationId xmlns:p14="http://schemas.microsoft.com/office/powerpoint/2010/main" val="13093213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3" name="Rectangle 3">
            <a:extLst>
              <a:ext uri="{FF2B5EF4-FFF2-40B4-BE49-F238E27FC236}">
                <a16:creationId xmlns="" xmlns:a16="http://schemas.microsoft.com/office/drawing/2014/main" id="{BE53AD5E-ABF8-484D-A69F-1CD481BEC0C2}"/>
              </a:ext>
            </a:extLst>
          </p:cNvPr>
          <p:cNvSpPr txBox="1">
            <a:spLocks noChangeArrowheads="1"/>
          </p:cNvSpPr>
          <p:nvPr/>
        </p:nvSpPr>
        <p:spPr>
          <a:xfrm>
            <a:off x="2133600" y="1219200"/>
            <a:ext cx="8001000" cy="5410200"/>
          </a:xfrm>
          <a:prstGeom prst="rect">
            <a:avLst/>
          </a:prstGeom>
        </p:spPr>
        <p:txBody>
          <a:bodyPr/>
          <a:lstStyle>
            <a:defPPr>
              <a:defRPr lang="en-US"/>
            </a:defPPr>
            <a:lvl1pPr marL="342900" indent="-342900" algn="l" defTabSz="914400" eaLnBrk="1" fontAlgn="auto" latinLnBrk="0" hangingPunct="1">
              <a:lnSpc>
                <a:spcPct val="90000"/>
              </a:lnSpc>
              <a:spcBef>
                <a:spcPct val="20000"/>
              </a:spcBef>
              <a:spcAft>
                <a:spcPts val="0"/>
              </a:spcAft>
              <a:buFont typeface="Arial" pitchFamily="34" charset="0"/>
              <a:buChar char="•"/>
              <a:defRPr sz="2400" b="0">
                <a:solidFill>
                  <a:srgbClr val="000066"/>
                </a:solidFill>
                <a:latin typeface="+mn-lt"/>
              </a:defRPr>
            </a:lvl1pPr>
            <a:lvl2pPr marL="742950" lvl="1" indent="-285750" algn="l" defTabSz="914400" eaLnBrk="1" fontAlgn="auto" latinLnBrk="0" hangingPunct="1">
              <a:lnSpc>
                <a:spcPct val="90000"/>
              </a:lnSpc>
              <a:spcBef>
                <a:spcPct val="20000"/>
              </a:spcBef>
              <a:spcAft>
                <a:spcPts val="0"/>
              </a:spcAft>
              <a:buFont typeface="Arial" pitchFamily="34" charset="0"/>
              <a:buChar char="–"/>
              <a:defRPr sz="2000" b="0">
                <a:solidFill>
                  <a:srgbClr val="000066"/>
                </a:solidFill>
                <a:latin typeface="+mn-lt"/>
              </a:defRPr>
            </a:lvl2pPr>
            <a:lvl3pPr marL="1143000" indent="-228600" algn="l" defTabSz="914400" eaLnBrk="1" latinLnBrk="0" hangingPunct="1">
              <a:spcBef>
                <a:spcPct val="20000"/>
              </a:spcBef>
              <a:buFont typeface="Arial" pitchFamily="34" charset="0"/>
              <a:buChar char="•"/>
              <a:defRPr sz="2400">
                <a:latin typeface="+mn-lt"/>
              </a:defRPr>
            </a:lvl3pPr>
            <a:lvl4pPr marL="1600200" indent="-228600" algn="l" defTabSz="914400" eaLnBrk="1" latinLnBrk="0" hangingPunct="1">
              <a:spcBef>
                <a:spcPct val="20000"/>
              </a:spcBef>
              <a:buFont typeface="Arial" pitchFamily="34" charset="0"/>
              <a:buChar char="–"/>
              <a:defRPr sz="2000">
                <a:latin typeface="+mn-lt"/>
              </a:defRPr>
            </a:lvl4pPr>
            <a:lvl5pPr marL="2057400" indent="-228600" algn="l" defTabSz="914400" eaLnBrk="1" latinLnBrk="0" hangingPunct="1">
              <a:spcBef>
                <a:spcPct val="20000"/>
              </a:spcBef>
              <a:buFont typeface="Arial"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pPr>
              <a:buFont typeface="Wingdings" pitchFamily="2" charset="2"/>
              <a:buChar char="Ø"/>
              <a:defRPr/>
            </a:pPr>
            <a:r>
              <a:rPr lang="en-US" altLang="en-US" sz="2000" b="1" dirty="0">
                <a:solidFill>
                  <a:schemeClr val="tx1"/>
                </a:solidFill>
                <a:latin typeface="Tahoma" pitchFamily="34" charset="0"/>
                <a:ea typeface="Tahoma" pitchFamily="34" charset="0"/>
                <a:cs typeface="Tahoma" pitchFamily="34" charset="0"/>
              </a:rPr>
              <a:t>Arms, Hands and Fingers</a:t>
            </a:r>
          </a:p>
          <a:p>
            <a:pPr marL="687388">
              <a:buFont typeface="Wingdings" pitchFamily="2" charset="2"/>
              <a:buChar char="ü"/>
              <a:defRPr/>
            </a:pPr>
            <a:r>
              <a:rPr lang="en-US" altLang="en-US" sz="2000" dirty="0">
                <a:solidFill>
                  <a:schemeClr val="tx1"/>
                </a:solidFill>
                <a:latin typeface="Tahoma" pitchFamily="34" charset="0"/>
                <a:ea typeface="Tahoma" pitchFamily="34" charset="0"/>
                <a:cs typeface="Tahoma" pitchFamily="34" charset="0"/>
              </a:rPr>
              <a:t>Cuts, punctures, crushed, burns, lost</a:t>
            </a:r>
          </a:p>
          <a:p>
            <a:pPr marL="687388">
              <a:buNone/>
              <a:defRPr/>
            </a:pPr>
            <a:r>
              <a:rPr lang="en-US" altLang="en-US" sz="2000" dirty="0">
                <a:solidFill>
                  <a:schemeClr val="tx1"/>
                </a:solidFill>
                <a:latin typeface="Tahoma" pitchFamily="34" charset="0"/>
                <a:ea typeface="Tahoma" pitchFamily="34" charset="0"/>
                <a:cs typeface="Tahoma" pitchFamily="34" charset="0"/>
              </a:rPr>
              <a:t>	part</a:t>
            </a:r>
          </a:p>
          <a:p>
            <a:pPr marL="687388">
              <a:buFont typeface="Wingdings" pitchFamily="2" charset="2"/>
              <a:buChar char="ü"/>
              <a:defRPr/>
            </a:pPr>
            <a:endParaRPr lang="en-US" altLang="en-US" sz="2000" dirty="0">
              <a:solidFill>
                <a:schemeClr val="tx1"/>
              </a:solidFill>
              <a:latin typeface="Tahoma" pitchFamily="34" charset="0"/>
              <a:ea typeface="Tahoma" pitchFamily="34" charset="0"/>
              <a:cs typeface="Tahoma" pitchFamily="34" charset="0"/>
            </a:endParaRPr>
          </a:p>
          <a:p>
            <a:pPr>
              <a:buFont typeface="Wingdings" pitchFamily="2" charset="2"/>
              <a:buChar char="Ø"/>
              <a:defRPr/>
            </a:pPr>
            <a:r>
              <a:rPr lang="en-US" altLang="en-US" sz="2000" b="1" dirty="0">
                <a:solidFill>
                  <a:schemeClr val="tx1"/>
                </a:solidFill>
                <a:latin typeface="Tahoma" pitchFamily="34" charset="0"/>
                <a:ea typeface="Tahoma" pitchFamily="34" charset="0"/>
                <a:cs typeface="Tahoma" pitchFamily="34" charset="0"/>
              </a:rPr>
              <a:t>Eyes and Face</a:t>
            </a:r>
          </a:p>
          <a:p>
            <a:pPr marL="687388">
              <a:buFont typeface="Wingdings" pitchFamily="2" charset="2"/>
              <a:buChar char="ü"/>
              <a:defRPr/>
            </a:pPr>
            <a:r>
              <a:rPr lang="en-US" altLang="en-US" sz="2000" dirty="0">
                <a:solidFill>
                  <a:schemeClr val="tx1"/>
                </a:solidFill>
                <a:latin typeface="Tahoma" pitchFamily="34" charset="0"/>
                <a:ea typeface="Tahoma" pitchFamily="34" charset="0"/>
                <a:cs typeface="Tahoma" pitchFamily="34" charset="0"/>
              </a:rPr>
              <a:t>Loss of sight, cuts</a:t>
            </a:r>
          </a:p>
          <a:p>
            <a:pPr marL="687388">
              <a:buFont typeface="Wingdings" pitchFamily="2" charset="2"/>
              <a:buChar char="ü"/>
              <a:defRPr/>
            </a:pPr>
            <a:endParaRPr lang="en-US" altLang="en-US" sz="2000" dirty="0">
              <a:solidFill>
                <a:schemeClr val="tx1"/>
              </a:solidFill>
              <a:latin typeface="Tahoma" pitchFamily="34" charset="0"/>
              <a:ea typeface="Tahoma" pitchFamily="34" charset="0"/>
              <a:cs typeface="Tahoma" pitchFamily="34" charset="0"/>
            </a:endParaRPr>
          </a:p>
          <a:p>
            <a:pPr>
              <a:buFont typeface="Wingdings" pitchFamily="2" charset="2"/>
              <a:buChar char="Ø"/>
              <a:defRPr/>
            </a:pPr>
            <a:r>
              <a:rPr lang="en-US" altLang="en-US" sz="2000" b="1" dirty="0">
                <a:solidFill>
                  <a:schemeClr val="tx1"/>
                </a:solidFill>
                <a:latin typeface="Tahoma" pitchFamily="34" charset="0"/>
                <a:ea typeface="Tahoma" pitchFamily="34" charset="0"/>
                <a:cs typeface="Tahoma" pitchFamily="34" charset="0"/>
              </a:rPr>
              <a:t>Ears</a:t>
            </a:r>
          </a:p>
          <a:p>
            <a:pPr marL="687388">
              <a:buFont typeface="Wingdings" pitchFamily="2" charset="2"/>
              <a:buChar char="ü"/>
              <a:defRPr/>
            </a:pPr>
            <a:r>
              <a:rPr lang="en-US" altLang="en-US" sz="2000" dirty="0">
                <a:solidFill>
                  <a:schemeClr val="tx1"/>
                </a:solidFill>
                <a:latin typeface="Tahoma" pitchFamily="34" charset="0"/>
                <a:ea typeface="Tahoma" pitchFamily="34" charset="0"/>
                <a:cs typeface="Tahoma" pitchFamily="34" charset="0"/>
              </a:rPr>
              <a:t>Hearing loss  </a:t>
            </a:r>
          </a:p>
          <a:p>
            <a:pPr marL="687388">
              <a:buFont typeface="Wingdings" pitchFamily="2" charset="2"/>
              <a:buChar char="ü"/>
              <a:defRPr/>
            </a:pPr>
            <a:endParaRPr lang="en-US" altLang="en-US" sz="2000" dirty="0">
              <a:solidFill>
                <a:schemeClr val="tx1"/>
              </a:solidFill>
              <a:latin typeface="Tahoma" pitchFamily="34" charset="0"/>
              <a:ea typeface="Tahoma" pitchFamily="34" charset="0"/>
              <a:cs typeface="Tahoma" pitchFamily="34" charset="0"/>
            </a:endParaRPr>
          </a:p>
          <a:p>
            <a:pPr>
              <a:buFont typeface="Wingdings" pitchFamily="2" charset="2"/>
              <a:buChar char="Ø"/>
              <a:defRPr/>
            </a:pPr>
            <a:r>
              <a:rPr lang="en-US" altLang="en-US" sz="2000" b="1" dirty="0">
                <a:solidFill>
                  <a:schemeClr val="tx1"/>
                </a:solidFill>
                <a:latin typeface="Tahoma" pitchFamily="34" charset="0"/>
                <a:ea typeface="Tahoma" pitchFamily="34" charset="0"/>
                <a:cs typeface="Tahoma" pitchFamily="34" charset="0"/>
              </a:rPr>
              <a:t>Legs, Feet and Toes</a:t>
            </a:r>
          </a:p>
          <a:p>
            <a:pPr marL="687388">
              <a:buFont typeface="Wingdings" pitchFamily="2" charset="2"/>
              <a:buChar char="ü"/>
              <a:defRPr/>
            </a:pPr>
            <a:r>
              <a:rPr lang="en-US" altLang="en-US" sz="2000" dirty="0">
                <a:solidFill>
                  <a:schemeClr val="tx1"/>
                </a:solidFill>
                <a:latin typeface="Tahoma" pitchFamily="34" charset="0"/>
                <a:ea typeface="Tahoma" pitchFamily="34" charset="0"/>
                <a:cs typeface="Tahoma" pitchFamily="34" charset="0"/>
              </a:rPr>
              <a:t>Cuts, punctures</a:t>
            </a:r>
          </a:p>
          <a:p>
            <a:pPr marL="687388">
              <a:buFont typeface="Wingdings" pitchFamily="2" charset="2"/>
              <a:buChar char="ü"/>
              <a:defRPr/>
            </a:pPr>
            <a:endParaRPr lang="en-US" altLang="en-US" sz="2000" dirty="0">
              <a:solidFill>
                <a:schemeClr val="tx1"/>
              </a:solidFill>
              <a:latin typeface="Tahoma" pitchFamily="34" charset="0"/>
              <a:ea typeface="Tahoma" pitchFamily="34" charset="0"/>
              <a:cs typeface="Tahoma" pitchFamily="34" charset="0"/>
            </a:endParaRPr>
          </a:p>
          <a:p>
            <a:pPr>
              <a:buFont typeface="Wingdings" pitchFamily="2" charset="2"/>
              <a:buChar char="Ø"/>
              <a:defRPr/>
            </a:pPr>
            <a:r>
              <a:rPr lang="en-US" altLang="en-US" sz="2000" b="1" dirty="0">
                <a:solidFill>
                  <a:schemeClr val="tx1"/>
                </a:solidFill>
                <a:latin typeface="Tahoma" pitchFamily="34" charset="0"/>
                <a:ea typeface="Tahoma" pitchFamily="34" charset="0"/>
                <a:cs typeface="Tahoma" pitchFamily="34" charset="0"/>
              </a:rPr>
              <a:t>Body/Skin</a:t>
            </a:r>
          </a:p>
          <a:p>
            <a:pPr marL="687388">
              <a:buFont typeface="Wingdings" pitchFamily="2" charset="2"/>
              <a:buChar char="ü"/>
              <a:defRPr/>
            </a:pPr>
            <a:r>
              <a:rPr lang="en-US" altLang="en-US" sz="2000" dirty="0">
                <a:solidFill>
                  <a:schemeClr val="tx1"/>
                </a:solidFill>
                <a:latin typeface="Tahoma" pitchFamily="34" charset="0"/>
                <a:ea typeface="Tahoma" pitchFamily="34" charset="0"/>
                <a:cs typeface="Tahoma" pitchFamily="34" charset="0"/>
              </a:rPr>
              <a:t>Shock, burns, cuts</a:t>
            </a:r>
          </a:p>
        </p:txBody>
      </p:sp>
      <p:sp>
        <p:nvSpPr>
          <p:cNvPr id="6" name="TextBox 3">
            <a:extLst>
              <a:ext uri="{FF2B5EF4-FFF2-40B4-BE49-F238E27FC236}">
                <a16:creationId xmlns="" xmlns:a16="http://schemas.microsoft.com/office/drawing/2014/main" id="{D01E0B01-7E23-469F-BF74-43419A33D16D}"/>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Common Injuries from Use of Tools</a:t>
            </a:r>
          </a:p>
        </p:txBody>
      </p:sp>
      <p:pic>
        <p:nvPicPr>
          <p:cNvPr id="8196" name="Picture 2" descr="http://www.tdpsolicitors.co.uk/images/services/criminal-injuries.jpg">
            <a:extLst>
              <a:ext uri="{FF2B5EF4-FFF2-40B4-BE49-F238E27FC236}">
                <a16:creationId xmlns="" xmlns:a16="http://schemas.microsoft.com/office/drawing/2014/main" id="{6BCAA553-0A69-4108-AAA0-06E365675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4267199"/>
            <a:ext cx="28194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7" name="Picture 4" descr="http://www.popularairsoft.com/files/images/airsofteyeinjury_zeroin.jpg">
            <a:extLst>
              <a:ext uri="{FF2B5EF4-FFF2-40B4-BE49-F238E27FC236}">
                <a16:creationId xmlns="" xmlns:a16="http://schemas.microsoft.com/office/drawing/2014/main" id="{7B9D8B29-1EDC-48D5-A1FD-8DD64ECDC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800" y="1352550"/>
            <a:ext cx="2768600" cy="2076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5" name="TextBox 3">
            <a:extLst>
              <a:ext uri="{FF2B5EF4-FFF2-40B4-BE49-F238E27FC236}">
                <a16:creationId xmlns="" xmlns:a16="http://schemas.microsoft.com/office/drawing/2014/main" id="{EF3F06D8-01C8-47C7-A0F4-A35E791E5595}"/>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General Tool Safety</a:t>
            </a:r>
          </a:p>
        </p:txBody>
      </p:sp>
      <p:sp>
        <p:nvSpPr>
          <p:cNvPr id="7" name="TextBox 6">
            <a:extLst>
              <a:ext uri="{FF2B5EF4-FFF2-40B4-BE49-F238E27FC236}">
                <a16:creationId xmlns="" xmlns:a16="http://schemas.microsoft.com/office/drawing/2014/main" id="{2E03B588-A050-4F9B-92EA-3DF1998F472F}"/>
              </a:ext>
            </a:extLst>
          </p:cNvPr>
          <p:cNvSpPr txBox="1"/>
          <p:nvPr/>
        </p:nvSpPr>
        <p:spPr>
          <a:xfrm>
            <a:off x="2057400" y="1371601"/>
            <a:ext cx="8077200" cy="4708525"/>
          </a:xfrm>
          <a:prstGeom prst="rect">
            <a:avLst/>
          </a:prstGeom>
          <a:noFill/>
        </p:spPr>
        <p:txBody>
          <a:bodyPr>
            <a:spAutoFit/>
          </a:bodyPr>
          <a:lstStyle/>
          <a:p>
            <a:pPr marL="344488" indent="-344488" algn="just">
              <a:buFont typeface="Wingdings" pitchFamily="2" charset="2"/>
              <a:buChar char="Ø"/>
              <a:defRPr/>
            </a:pPr>
            <a:r>
              <a:rPr lang="en-US" sz="2000" dirty="0">
                <a:latin typeface="Tahoma" pitchFamily="34" charset="0"/>
                <a:ea typeface="Tahoma" pitchFamily="34" charset="0"/>
                <a:cs typeface="Tahoma" pitchFamily="34" charset="0"/>
              </a:rPr>
              <a:t>6 Steps of Hand and Power Tool Safety </a:t>
            </a:r>
          </a:p>
          <a:p>
            <a:pPr marL="344488"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Inspect tools for defects or damages prior to use.</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Wear the proper personal protective equipment.</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Select the correct tool for the job.</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Use the tool as per design and purpose</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If provided , keep guards secured in place.</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Establish a balanced working posture.</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Clean the tool after use.</a:t>
            </a:r>
          </a:p>
        </p:txBody>
      </p:sp>
      <p:pic>
        <p:nvPicPr>
          <p:cNvPr id="9220" name="Picture 2" descr="http://www.fishertank.com/Portals/208986/images/Think%20Safety%20First%20Blue.jpg">
            <a:extLst>
              <a:ext uri="{FF2B5EF4-FFF2-40B4-BE49-F238E27FC236}">
                <a16:creationId xmlns="" xmlns:a16="http://schemas.microsoft.com/office/drawing/2014/main" id="{B47CFE8D-C7AD-40A6-958E-0F3B9EB9B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8726" y="3088006"/>
            <a:ext cx="2143125" cy="2143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10" name="TextBox 3">
            <a:extLst>
              <a:ext uri="{FF2B5EF4-FFF2-40B4-BE49-F238E27FC236}">
                <a16:creationId xmlns="" xmlns:a16="http://schemas.microsoft.com/office/drawing/2014/main" id="{9DCFC0B0-C3C5-4C02-AF23-B6417C53240C}"/>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Unsafe Acts</a:t>
            </a:r>
          </a:p>
        </p:txBody>
      </p:sp>
      <p:sp>
        <p:nvSpPr>
          <p:cNvPr id="12" name="TextBox 11">
            <a:extLst>
              <a:ext uri="{FF2B5EF4-FFF2-40B4-BE49-F238E27FC236}">
                <a16:creationId xmlns="" xmlns:a16="http://schemas.microsoft.com/office/drawing/2014/main" id="{5096482B-D7B0-49D3-9101-D4A370EDC904}"/>
              </a:ext>
            </a:extLst>
          </p:cNvPr>
          <p:cNvSpPr txBox="1"/>
          <p:nvPr/>
        </p:nvSpPr>
        <p:spPr>
          <a:xfrm>
            <a:off x="2057400" y="1371601"/>
            <a:ext cx="8077200" cy="5016758"/>
          </a:xfrm>
          <a:prstGeom prst="rect">
            <a:avLst/>
          </a:prstGeom>
          <a:noFill/>
        </p:spPr>
        <p:txBody>
          <a:bodyPr>
            <a:spAutoFit/>
          </a:bodyPr>
          <a:lstStyle/>
          <a:p>
            <a:pPr marL="350838" indent="-350838" algn="just">
              <a:buFont typeface="Wingdings" pitchFamily="2" charset="2"/>
              <a:buChar char="Ø"/>
              <a:defRPr/>
            </a:pPr>
            <a:r>
              <a:rPr lang="en-US" sz="2000" dirty="0">
                <a:latin typeface="Tahoma" pitchFamily="34" charset="0"/>
                <a:ea typeface="Tahoma" pitchFamily="34" charset="0"/>
                <a:cs typeface="Tahoma" pitchFamily="34" charset="0"/>
              </a:rPr>
              <a:t>Common Unsafe Acts</a:t>
            </a:r>
          </a:p>
          <a:p>
            <a:pPr algn="just">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Not carrying out pre-use inspection</a:t>
            </a:r>
          </a:p>
          <a:p>
            <a:pPr marL="746125" indent="-350838" algn="just">
              <a:buFont typeface="Wingdings" pitchFamily="2" charset="2"/>
              <a:buChar char="ü"/>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Not wearing/using proper personal protective equipment</a:t>
            </a:r>
          </a:p>
          <a:p>
            <a:pPr marL="746125" indent="-350838" algn="just">
              <a:buFont typeface="Wingdings" pitchFamily="2" charset="2"/>
              <a:buChar char="ü"/>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Using defective or damages tools</a:t>
            </a:r>
          </a:p>
          <a:p>
            <a:pPr marL="746125" indent="-350838" algn="just">
              <a:buFont typeface="Wingdings" pitchFamily="2" charset="2"/>
              <a:buChar char="ü"/>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Improper use of tool, e.g., screw-</a:t>
            </a:r>
          </a:p>
          <a:p>
            <a:pPr marL="746125" indent="-350838" algn="just">
              <a:defRPr/>
            </a:pPr>
            <a:r>
              <a:rPr lang="en-US" sz="2000" dirty="0">
                <a:latin typeface="Tahoma" pitchFamily="34" charset="0"/>
                <a:ea typeface="Tahoma" pitchFamily="34" charset="0"/>
                <a:cs typeface="Tahoma" pitchFamily="34" charset="0"/>
              </a:rPr>
              <a:t>	driver as a chisel</a:t>
            </a:r>
          </a:p>
          <a:p>
            <a:pPr marL="746125" indent="-350838" algn="just">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Removing guards</a:t>
            </a:r>
          </a:p>
          <a:p>
            <a:pPr marL="746125" indent="-350838" algn="just">
              <a:buFont typeface="Wingdings" pitchFamily="2" charset="2"/>
              <a:buChar char="ü"/>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By-passing/overriding safety</a:t>
            </a:r>
          </a:p>
          <a:p>
            <a:pPr marL="746125" indent="-350838" algn="just">
              <a:defRPr/>
            </a:pPr>
            <a:r>
              <a:rPr lang="en-US" sz="2000" dirty="0">
                <a:latin typeface="Tahoma" pitchFamily="34" charset="0"/>
                <a:ea typeface="Tahoma" pitchFamily="34" charset="0"/>
                <a:cs typeface="Tahoma" pitchFamily="34" charset="0"/>
              </a:rPr>
              <a:t>	switches</a:t>
            </a:r>
          </a:p>
          <a:p>
            <a:pPr marL="746125" indent="-350838" algn="just">
              <a:defRPr/>
            </a:pPr>
            <a:endParaRPr lang="en-US" sz="2000" dirty="0">
              <a:latin typeface="Tahoma" pitchFamily="34" charset="0"/>
              <a:ea typeface="Tahoma" pitchFamily="34" charset="0"/>
              <a:cs typeface="Tahoma" pitchFamily="34" charset="0"/>
            </a:endParaRPr>
          </a:p>
        </p:txBody>
      </p:sp>
      <p:pic>
        <p:nvPicPr>
          <p:cNvPr id="10244" name="Picture 1">
            <a:extLst>
              <a:ext uri="{FF2B5EF4-FFF2-40B4-BE49-F238E27FC236}">
                <a16:creationId xmlns="" xmlns:a16="http://schemas.microsoft.com/office/drawing/2014/main" id="{01FEA4AA-2E77-4F68-94D8-9F5163852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9361" y="3688080"/>
            <a:ext cx="3516313" cy="2262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245" name="Picture 8">
            <a:extLst>
              <a:ext uri="{FF2B5EF4-FFF2-40B4-BE49-F238E27FC236}">
                <a16:creationId xmlns="" xmlns:a16="http://schemas.microsoft.com/office/drawing/2014/main" id="{0A764C8A-55BF-4F86-98AD-0A2F362CE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0" y="5257801"/>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10" name="TextBox 3">
            <a:extLst>
              <a:ext uri="{FF2B5EF4-FFF2-40B4-BE49-F238E27FC236}">
                <a16:creationId xmlns="" xmlns:a16="http://schemas.microsoft.com/office/drawing/2014/main" id="{7C7CABA1-0AC0-4D5E-8D81-1B0D9AD74F56}"/>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Unsafe Acts</a:t>
            </a:r>
          </a:p>
        </p:txBody>
      </p:sp>
      <p:sp>
        <p:nvSpPr>
          <p:cNvPr id="12" name="TextBox 11">
            <a:extLst>
              <a:ext uri="{FF2B5EF4-FFF2-40B4-BE49-F238E27FC236}">
                <a16:creationId xmlns="" xmlns:a16="http://schemas.microsoft.com/office/drawing/2014/main" id="{E7D54D4E-0A65-4259-81F0-FF5C04487DEA}"/>
              </a:ext>
            </a:extLst>
          </p:cNvPr>
          <p:cNvSpPr txBox="1"/>
          <p:nvPr/>
        </p:nvSpPr>
        <p:spPr>
          <a:xfrm>
            <a:off x="2057400" y="1371600"/>
            <a:ext cx="8077200" cy="2246769"/>
          </a:xfrm>
          <a:prstGeom prst="rect">
            <a:avLst/>
          </a:prstGeom>
          <a:noFill/>
        </p:spPr>
        <p:txBody>
          <a:bodyPr>
            <a:spAutoFit/>
          </a:bodyPr>
          <a:lstStyle/>
          <a:p>
            <a:pPr marL="350838" indent="-350838" algn="just">
              <a:buFont typeface="Wingdings" pitchFamily="2" charset="2"/>
              <a:buChar char="Ø"/>
              <a:defRPr/>
            </a:pPr>
            <a:r>
              <a:rPr lang="en-US" sz="2000" dirty="0">
                <a:latin typeface="Tahoma" pitchFamily="34" charset="0"/>
                <a:ea typeface="Tahoma" pitchFamily="34" charset="0"/>
                <a:cs typeface="Tahoma" pitchFamily="34" charset="0"/>
              </a:rPr>
              <a:t>Common Unsafe Acts (continuation)</a:t>
            </a:r>
          </a:p>
          <a:p>
            <a:pPr algn="just">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Unauthorized repair</a:t>
            </a: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Carrying power tools by the cord </a:t>
            </a:r>
          </a:p>
          <a:p>
            <a:pPr marL="746125" indent="-350838" algn="just">
              <a:defRPr/>
            </a:pPr>
            <a:r>
              <a:rPr lang="en-US" sz="2000" dirty="0">
                <a:latin typeface="Tahoma" pitchFamily="34" charset="0"/>
                <a:ea typeface="Tahoma" pitchFamily="34" charset="0"/>
                <a:cs typeface="Tahoma" pitchFamily="34" charset="0"/>
              </a:rPr>
              <a:t>	(electric cable)</a:t>
            </a: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Replacing drill bits/grinding discs without unplugging the tool</a:t>
            </a:r>
          </a:p>
          <a:p>
            <a:pPr marL="395287" algn="just">
              <a:defRPr/>
            </a:pPr>
            <a:r>
              <a:rPr lang="en-US" sz="2000" dirty="0">
                <a:latin typeface="Tahoma" pitchFamily="34" charset="0"/>
                <a:ea typeface="Tahoma" pitchFamily="34" charset="0"/>
                <a:cs typeface="Tahoma" pitchFamily="34" charset="0"/>
              </a:rPr>
              <a:t>	</a:t>
            </a:r>
          </a:p>
        </p:txBody>
      </p:sp>
      <p:pic>
        <p:nvPicPr>
          <p:cNvPr id="11268" name="Picture 7" descr="https://i.ytimg.com/vi/8VrJfUc_Q8o/maxresdefault.jpg">
            <a:extLst>
              <a:ext uri="{FF2B5EF4-FFF2-40B4-BE49-F238E27FC236}">
                <a16:creationId xmlns="" xmlns:a16="http://schemas.microsoft.com/office/drawing/2014/main" id="{4EE59F70-F7D8-43B9-883A-A102A2A594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1481" y="3618369"/>
            <a:ext cx="3368675" cy="2965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69" name="Picture 8">
            <a:extLst>
              <a:ext uri="{FF2B5EF4-FFF2-40B4-BE49-F238E27FC236}">
                <a16:creationId xmlns="" xmlns:a16="http://schemas.microsoft.com/office/drawing/2014/main" id="{4B9EAF2B-22B5-4872-9EED-22B0CBC70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5257801"/>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10" name="TextBox 3">
            <a:extLst>
              <a:ext uri="{FF2B5EF4-FFF2-40B4-BE49-F238E27FC236}">
                <a16:creationId xmlns="" xmlns:a16="http://schemas.microsoft.com/office/drawing/2014/main" id="{6A80537B-000E-4125-A141-A48C087ABB75}"/>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Unsafe Conditions – Tools</a:t>
            </a:r>
          </a:p>
        </p:txBody>
      </p:sp>
      <p:sp>
        <p:nvSpPr>
          <p:cNvPr id="12" name="TextBox 11">
            <a:extLst>
              <a:ext uri="{FF2B5EF4-FFF2-40B4-BE49-F238E27FC236}">
                <a16:creationId xmlns="" xmlns:a16="http://schemas.microsoft.com/office/drawing/2014/main" id="{6D50E06D-91A6-4E80-B01B-3FF2DC02CCBC}"/>
              </a:ext>
            </a:extLst>
          </p:cNvPr>
          <p:cNvSpPr txBox="1"/>
          <p:nvPr/>
        </p:nvSpPr>
        <p:spPr>
          <a:xfrm>
            <a:off x="2057400" y="1371601"/>
            <a:ext cx="8077200" cy="2554545"/>
          </a:xfrm>
          <a:prstGeom prst="rect">
            <a:avLst/>
          </a:prstGeom>
          <a:noFill/>
        </p:spPr>
        <p:txBody>
          <a:bodyPr>
            <a:spAutoFit/>
          </a:bodyPr>
          <a:lstStyle/>
          <a:p>
            <a:pPr marL="350838" indent="-350838" algn="just">
              <a:buFont typeface="Wingdings" pitchFamily="2" charset="2"/>
              <a:buChar char="Ø"/>
              <a:defRPr/>
            </a:pPr>
            <a:r>
              <a:rPr lang="en-US" sz="2000" dirty="0">
                <a:latin typeface="Tahoma" pitchFamily="34" charset="0"/>
                <a:ea typeface="Tahoma" pitchFamily="34" charset="0"/>
                <a:cs typeface="Tahoma" pitchFamily="34" charset="0"/>
              </a:rPr>
              <a:t>Common Unsafe Hand Tool Conditions</a:t>
            </a:r>
          </a:p>
          <a:p>
            <a:pPr algn="just">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Defective or damaged tools, e.g., 	cracked or missing handle, chipped screwdriver blade (tip)</a:t>
            </a:r>
          </a:p>
          <a:p>
            <a:pPr marL="746125" indent="-350838" algn="just">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Fabricated tools (substandard)</a:t>
            </a:r>
          </a:p>
          <a:p>
            <a:pPr marL="746125" indent="-350838" algn="just">
              <a:buFont typeface="Wingdings" pitchFamily="2" charset="2"/>
              <a:buChar char="ü"/>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Damaged electrical cords and switches	</a:t>
            </a:r>
          </a:p>
        </p:txBody>
      </p:sp>
      <p:pic>
        <p:nvPicPr>
          <p:cNvPr id="12292" name="Picture 2">
            <a:extLst>
              <a:ext uri="{FF2B5EF4-FFF2-40B4-BE49-F238E27FC236}">
                <a16:creationId xmlns="" xmlns:a16="http://schemas.microsoft.com/office/drawing/2014/main" id="{7932D8E8-74B5-467B-A3BC-075D67B7C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050" y="4190999"/>
            <a:ext cx="3048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3">
            <a:extLst>
              <a:ext uri="{FF2B5EF4-FFF2-40B4-BE49-F238E27FC236}">
                <a16:creationId xmlns="" xmlns:a16="http://schemas.microsoft.com/office/drawing/2014/main" id="{EA6B9F31-8E89-4087-92C7-878D7CFA6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180" y="4190999"/>
            <a:ext cx="307498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8">
            <a:extLst>
              <a:ext uri="{FF2B5EF4-FFF2-40B4-BE49-F238E27FC236}">
                <a16:creationId xmlns="" xmlns:a16="http://schemas.microsoft.com/office/drawing/2014/main" id="{EC3A54FB-4D3E-4E7B-80D7-EC1611EF9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5257801"/>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a:extLst>
              <a:ext uri="{FF2B5EF4-FFF2-40B4-BE49-F238E27FC236}">
                <a16:creationId xmlns="" xmlns:a16="http://schemas.microsoft.com/office/drawing/2014/main" id="{08930A78-C089-4718-B3CD-33B64358E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5943601"/>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10" name="TextBox 3">
            <a:extLst>
              <a:ext uri="{FF2B5EF4-FFF2-40B4-BE49-F238E27FC236}">
                <a16:creationId xmlns="" xmlns:a16="http://schemas.microsoft.com/office/drawing/2014/main" id="{14703338-0867-424C-9704-7CCC49CC8CFB}"/>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Unsafe Conditions – Power Tools</a:t>
            </a:r>
          </a:p>
        </p:txBody>
      </p:sp>
      <p:sp>
        <p:nvSpPr>
          <p:cNvPr id="12" name="TextBox 11">
            <a:extLst>
              <a:ext uri="{FF2B5EF4-FFF2-40B4-BE49-F238E27FC236}">
                <a16:creationId xmlns="" xmlns:a16="http://schemas.microsoft.com/office/drawing/2014/main" id="{A20031AB-BAE5-4502-90DE-6429870BED96}"/>
              </a:ext>
            </a:extLst>
          </p:cNvPr>
          <p:cNvSpPr txBox="1"/>
          <p:nvPr/>
        </p:nvSpPr>
        <p:spPr>
          <a:xfrm>
            <a:off x="2057400" y="1371600"/>
            <a:ext cx="8077200" cy="4093428"/>
          </a:xfrm>
          <a:prstGeom prst="rect">
            <a:avLst/>
          </a:prstGeom>
          <a:noFill/>
        </p:spPr>
        <p:txBody>
          <a:bodyPr>
            <a:spAutoFit/>
          </a:bodyPr>
          <a:lstStyle/>
          <a:p>
            <a:pPr marL="350838" indent="-350838" algn="just">
              <a:buFont typeface="Wingdings" pitchFamily="2" charset="2"/>
              <a:buChar char="Ø"/>
              <a:defRPr/>
            </a:pPr>
            <a:r>
              <a:rPr lang="en-US" sz="2000" dirty="0">
                <a:latin typeface="Tahoma" pitchFamily="34" charset="0"/>
                <a:ea typeface="Tahoma" pitchFamily="34" charset="0"/>
                <a:cs typeface="Tahoma" pitchFamily="34" charset="0"/>
              </a:rPr>
              <a:t>Common Unsafe Power Tool </a:t>
            </a:r>
          </a:p>
          <a:p>
            <a:pPr marL="350838" indent="-350838" algn="just">
              <a:defRPr/>
            </a:pPr>
            <a:r>
              <a:rPr lang="en-US" sz="2000" dirty="0">
                <a:latin typeface="Tahoma" pitchFamily="34" charset="0"/>
                <a:ea typeface="Tahoma" pitchFamily="34" charset="0"/>
                <a:cs typeface="Tahoma" pitchFamily="34" charset="0"/>
              </a:rPr>
              <a:t>	Conditions</a:t>
            </a:r>
          </a:p>
          <a:p>
            <a:pPr marL="350838" indent="-350838" algn="just">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Missing handles and/or guards</a:t>
            </a:r>
          </a:p>
          <a:p>
            <a:pPr marL="746125" indent="-350838" algn="just">
              <a:buFont typeface="Wingdings" pitchFamily="2" charset="2"/>
              <a:buChar char="ü"/>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Defective switches and plugs</a:t>
            </a:r>
          </a:p>
          <a:p>
            <a:pPr marL="746125" indent="-350838" algn="just">
              <a:buFont typeface="Wingdings" pitchFamily="2" charset="2"/>
              <a:buChar char="ü"/>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Worn out electric cable  insulation</a:t>
            </a:r>
          </a:p>
          <a:p>
            <a:pPr marL="746125" indent="-350838" algn="just">
              <a:buFont typeface="Wingdings" pitchFamily="2" charset="2"/>
              <a:buChar char="ü"/>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Lack of inspection, preventive main-</a:t>
            </a:r>
          </a:p>
          <a:p>
            <a:pPr marL="746125" indent="-350838" algn="just">
              <a:defRPr/>
            </a:pPr>
            <a:r>
              <a:rPr lang="en-US" sz="2000" dirty="0">
                <a:latin typeface="Tahoma" pitchFamily="34" charset="0"/>
                <a:ea typeface="Tahoma" pitchFamily="34" charset="0"/>
                <a:cs typeface="Tahoma" pitchFamily="34" charset="0"/>
              </a:rPr>
              <a:t>	tenance.</a:t>
            </a:r>
          </a:p>
          <a:p>
            <a:pPr marL="746125" indent="-350838" algn="just">
              <a:buFont typeface="Wingdings" pitchFamily="2" charset="2"/>
              <a:buChar char="ü"/>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Two-pin plugs	</a:t>
            </a:r>
          </a:p>
        </p:txBody>
      </p:sp>
      <p:pic>
        <p:nvPicPr>
          <p:cNvPr id="13316" name="Picture 2" descr="http://image.jeepyurongfu.com/upload/5/48/5485d3ec7e57055ccd5e5565a4f601ee.jpg">
            <a:extLst>
              <a:ext uri="{FF2B5EF4-FFF2-40B4-BE49-F238E27FC236}">
                <a16:creationId xmlns="" xmlns:a16="http://schemas.microsoft.com/office/drawing/2014/main" id="{E423EEBD-5203-4046-B5EF-A63FBF42E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1" y="3657601"/>
            <a:ext cx="3032125" cy="2124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17" name="Picture 4" descr="http://www.nmri.go.jp/eng/khirata/metalwork/basic/grain/hand01_big.jpg">
            <a:extLst>
              <a:ext uri="{FF2B5EF4-FFF2-40B4-BE49-F238E27FC236}">
                <a16:creationId xmlns="" xmlns:a16="http://schemas.microsoft.com/office/drawing/2014/main" id="{A23A7384-A013-47E2-BF9D-80A19CA4AA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6926" y="1447801"/>
            <a:ext cx="30480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18" name="Picture 8">
            <a:extLst>
              <a:ext uri="{FF2B5EF4-FFF2-40B4-BE49-F238E27FC236}">
                <a16:creationId xmlns="" xmlns:a16="http://schemas.microsoft.com/office/drawing/2014/main" id="{8DF27C16-49F7-4E31-A271-DFD756B6C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450" y="3657601"/>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8">
            <a:extLst>
              <a:ext uri="{FF2B5EF4-FFF2-40B4-BE49-F238E27FC236}">
                <a16:creationId xmlns="" xmlns:a16="http://schemas.microsoft.com/office/drawing/2014/main" id="{B0D38C61-95A9-4951-8BFA-88B2CF3E1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0" y="1447801"/>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10" name="TextBox 3">
            <a:extLst>
              <a:ext uri="{FF2B5EF4-FFF2-40B4-BE49-F238E27FC236}">
                <a16:creationId xmlns="" xmlns:a16="http://schemas.microsoft.com/office/drawing/2014/main" id="{73F57434-D3E6-430C-A012-76B856E38562}"/>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Unsafe Conditions – Workplace</a:t>
            </a:r>
          </a:p>
        </p:txBody>
      </p:sp>
      <p:sp>
        <p:nvSpPr>
          <p:cNvPr id="12" name="TextBox 11">
            <a:extLst>
              <a:ext uri="{FF2B5EF4-FFF2-40B4-BE49-F238E27FC236}">
                <a16:creationId xmlns="" xmlns:a16="http://schemas.microsoft.com/office/drawing/2014/main" id="{F8B9A5AC-D1DD-4E64-8B60-EB48A81D6D50}"/>
              </a:ext>
            </a:extLst>
          </p:cNvPr>
          <p:cNvSpPr txBox="1"/>
          <p:nvPr/>
        </p:nvSpPr>
        <p:spPr>
          <a:xfrm>
            <a:off x="2068830" y="1371600"/>
            <a:ext cx="8077200" cy="3477875"/>
          </a:xfrm>
          <a:prstGeom prst="rect">
            <a:avLst/>
          </a:prstGeom>
          <a:noFill/>
        </p:spPr>
        <p:txBody>
          <a:bodyPr>
            <a:spAutoFit/>
          </a:bodyPr>
          <a:lstStyle/>
          <a:p>
            <a:pPr marL="350838" indent="-350838" algn="just">
              <a:buFont typeface="Wingdings" pitchFamily="2" charset="2"/>
              <a:buChar char="Ø"/>
              <a:defRPr/>
            </a:pPr>
            <a:r>
              <a:rPr lang="en-US" sz="2000" dirty="0">
                <a:latin typeface="Tahoma" pitchFamily="34" charset="0"/>
                <a:ea typeface="Tahoma" pitchFamily="34" charset="0"/>
                <a:cs typeface="Tahoma" pitchFamily="34" charset="0"/>
              </a:rPr>
              <a:t>Common Unsafe Workplace Conditions</a:t>
            </a:r>
          </a:p>
          <a:p>
            <a:pPr algn="just">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Poor housekeeping</a:t>
            </a:r>
          </a:p>
          <a:p>
            <a:pPr marL="1198563" indent="-398463" algn="just">
              <a:buFont typeface="Courier New" pitchFamily="49" charset="0"/>
              <a:buChar char="o"/>
              <a:defRPr/>
            </a:pPr>
            <a:r>
              <a:rPr lang="en-US" sz="2000" dirty="0">
                <a:latin typeface="Tahoma" pitchFamily="34" charset="0"/>
                <a:ea typeface="Tahoma" pitchFamily="34" charset="0"/>
                <a:cs typeface="Tahoma" pitchFamily="34" charset="0"/>
              </a:rPr>
              <a:t>Wet floors</a:t>
            </a:r>
          </a:p>
          <a:p>
            <a:pPr marL="1198563" indent="-398463" algn="just">
              <a:buFont typeface="Courier New" pitchFamily="49" charset="0"/>
              <a:buChar char="o"/>
              <a:defRPr/>
            </a:pPr>
            <a:r>
              <a:rPr lang="en-US" sz="2000" dirty="0">
                <a:latin typeface="Tahoma" pitchFamily="34" charset="0"/>
                <a:ea typeface="Tahoma" pitchFamily="34" charset="0"/>
                <a:cs typeface="Tahoma" pitchFamily="34" charset="0"/>
              </a:rPr>
              <a:t>Stray electrical cables, hoses</a:t>
            </a:r>
          </a:p>
          <a:p>
            <a:pPr marL="1198563" indent="-398463" algn="just">
              <a:buFont typeface="Courier New" pitchFamily="49" charset="0"/>
              <a:buChar char="o"/>
              <a:defRPr/>
            </a:pPr>
            <a:r>
              <a:rPr lang="en-US" sz="2000" dirty="0">
                <a:latin typeface="Tahoma" pitchFamily="34" charset="0"/>
                <a:ea typeface="Tahoma" pitchFamily="34" charset="0"/>
                <a:cs typeface="Tahoma" pitchFamily="34" charset="0"/>
              </a:rPr>
              <a:t>Tools or materials on floor</a:t>
            </a:r>
          </a:p>
          <a:p>
            <a:pPr marL="1198563" indent="-398463" algn="just">
              <a:buFont typeface="Courier New" pitchFamily="49" charset="0"/>
              <a:buChar char="o"/>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Insufficient illumination</a:t>
            </a:r>
          </a:p>
          <a:p>
            <a:pPr marL="746125" indent="-350838" algn="just">
              <a:buFont typeface="Wingdings" pitchFamily="2" charset="2"/>
              <a:buChar char="ü"/>
              <a:defRPr/>
            </a:pPr>
            <a:endParaRPr lang="en-US" sz="2000" dirty="0">
              <a:latin typeface="Tahoma" pitchFamily="34" charset="0"/>
              <a:ea typeface="Tahoma" pitchFamily="34" charset="0"/>
              <a:cs typeface="Tahoma" pitchFamily="34" charset="0"/>
            </a:endParaRPr>
          </a:p>
          <a:p>
            <a:pPr marL="746125" indent="-350838" algn="just">
              <a:buFont typeface="Wingdings" pitchFamily="2" charset="2"/>
              <a:buChar char="ü"/>
              <a:defRPr/>
            </a:pPr>
            <a:r>
              <a:rPr lang="en-US" sz="2000" dirty="0">
                <a:latin typeface="Tahoma" pitchFamily="34" charset="0"/>
                <a:ea typeface="Tahoma" pitchFamily="34" charset="0"/>
                <a:cs typeface="Tahoma" pitchFamily="34" charset="0"/>
              </a:rPr>
              <a:t>Inadequate (indoor) ventilation</a:t>
            </a:r>
          </a:p>
          <a:p>
            <a:pPr marL="746125" indent="-350838" algn="just">
              <a:buFont typeface="Wingdings" pitchFamily="2" charset="2"/>
              <a:buChar char="ü"/>
              <a:defRPr/>
            </a:pPr>
            <a:endParaRPr lang="en-US" sz="2000" dirty="0">
              <a:latin typeface="Tahoma" pitchFamily="34" charset="0"/>
              <a:ea typeface="Tahoma" pitchFamily="34" charset="0"/>
              <a:cs typeface="Tahoma" pitchFamily="34" charset="0"/>
            </a:endParaRPr>
          </a:p>
        </p:txBody>
      </p:sp>
      <p:pic>
        <p:nvPicPr>
          <p:cNvPr id="14340" name="Picture 6" descr="http://www.oshatrain.org/courses/images/602/602_1_2_SweatyWorker.jpg">
            <a:extLst>
              <a:ext uri="{FF2B5EF4-FFF2-40B4-BE49-F238E27FC236}">
                <a16:creationId xmlns="" xmlns:a16="http://schemas.microsoft.com/office/drawing/2014/main" id="{B026704F-A43D-42A8-8CAB-81B2599D5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1798639"/>
            <a:ext cx="2667000" cy="3946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41" name="Picture 8" descr="http://1h852z2fwxmt3h656s3fswmy.wpengine.netdna-cdn.com/wp-content/uploads/2012/12/slip-floor-21-e1354565217664.jpg">
            <a:extLst>
              <a:ext uri="{FF2B5EF4-FFF2-40B4-BE49-F238E27FC236}">
                <a16:creationId xmlns="" xmlns:a16="http://schemas.microsoft.com/office/drawing/2014/main" id="{E4ABB26B-1EFD-456D-9851-3F22E1604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80" y="4729164"/>
            <a:ext cx="3048000" cy="203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42" name="Picture 8">
            <a:extLst>
              <a:ext uri="{FF2B5EF4-FFF2-40B4-BE49-F238E27FC236}">
                <a16:creationId xmlns="" xmlns:a16="http://schemas.microsoft.com/office/drawing/2014/main" id="{F2946499-5F24-4F1C-A6A3-B819BB960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60102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997072EB-02AC-41E6-B7FD-E7B949AA7586}"/>
              </a:ext>
            </a:extLst>
          </p:cNvPr>
          <p:cNvSpPr txBox="1">
            <a:spLocks noChangeArrowheads="1"/>
          </p:cNvSpPr>
          <p:nvPr/>
        </p:nvSpPr>
        <p:spPr>
          <a:xfrm>
            <a:off x="1187302" y="446568"/>
            <a:ext cx="9434624"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b="1" dirty="0">
                <a:latin typeface="Arial" panose="020B0604020202020204" pitchFamily="34" charset="0"/>
              </a:rPr>
              <a:t>Factors Involved in Designing a Protective System</a:t>
            </a:r>
          </a:p>
        </p:txBody>
      </p:sp>
      <p:sp>
        <p:nvSpPr>
          <p:cNvPr id="3" name="Rectangle 3">
            <a:extLst>
              <a:ext uri="{FF2B5EF4-FFF2-40B4-BE49-F238E27FC236}">
                <a16:creationId xmlns="" xmlns:a16="http://schemas.microsoft.com/office/drawing/2014/main" id="{8CC50C77-133B-4B9C-9161-C9EA9DF84FC4}"/>
              </a:ext>
            </a:extLst>
          </p:cNvPr>
          <p:cNvSpPr txBox="1">
            <a:spLocks noChangeArrowheads="1"/>
          </p:cNvSpPr>
          <p:nvPr/>
        </p:nvSpPr>
        <p:spPr>
          <a:xfrm>
            <a:off x="1034902" y="2296632"/>
            <a:ext cx="45720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Soil classification</a:t>
            </a:r>
          </a:p>
          <a:p>
            <a:r>
              <a:rPr lang="en-US" altLang="en-US" dirty="0"/>
              <a:t>Depth of cut</a:t>
            </a:r>
          </a:p>
          <a:p>
            <a:r>
              <a:rPr lang="en-US" altLang="en-US" dirty="0"/>
              <a:t>Water content of soil</a:t>
            </a:r>
          </a:p>
          <a:p>
            <a:r>
              <a:rPr lang="en-US" altLang="en-US" dirty="0"/>
              <a:t>Changes due to weather and climate</a:t>
            </a:r>
          </a:p>
          <a:p>
            <a:r>
              <a:rPr lang="en-US" altLang="en-US" dirty="0"/>
              <a:t>Other operations in the vicinity</a:t>
            </a:r>
          </a:p>
        </p:txBody>
      </p:sp>
      <p:pic>
        <p:nvPicPr>
          <p:cNvPr id="4" name="Picture 6">
            <a:extLst>
              <a:ext uri="{FF2B5EF4-FFF2-40B4-BE49-F238E27FC236}">
                <a16:creationId xmlns="" xmlns:a16="http://schemas.microsoft.com/office/drawing/2014/main" id="{0BCE94B1-275B-4A24-86F1-5F3738788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889" t="12593" r="20000" b="13333"/>
          <a:stretch>
            <a:fillRect/>
          </a:stretch>
        </p:blipFill>
        <p:spPr bwMode="auto">
          <a:xfrm>
            <a:off x="6190363" y="2296632"/>
            <a:ext cx="4133850"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2158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15362" name="Rectangle 3">
            <a:extLst>
              <a:ext uri="{FF2B5EF4-FFF2-40B4-BE49-F238E27FC236}">
                <a16:creationId xmlns="" xmlns:a16="http://schemas.microsoft.com/office/drawing/2014/main" id="{5184CA94-A9D9-430F-A2F1-7E032C109A21}"/>
              </a:ext>
            </a:extLst>
          </p:cNvPr>
          <p:cNvSpPr txBox="1">
            <a:spLocks noChangeArrowheads="1"/>
          </p:cNvSpPr>
          <p:nvPr/>
        </p:nvSpPr>
        <p:spPr bwMode="auto">
          <a:xfrm>
            <a:off x="1981200" y="1371601"/>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Do not use defective tools</a:t>
            </a:r>
          </a:p>
          <a:p>
            <a:pPr eaLnBrk="1" hangingPunct="1">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If bolt/nut size is in millimeters (or inches), use spanner size in millimeters (or inches) respectively.</a:t>
            </a:r>
          </a:p>
          <a:p>
            <a:pPr eaLnBrk="1" hangingPunct="1">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Where possible use a box spanner instead of open-end spanner or adjustable spanner.</a:t>
            </a:r>
          </a:p>
        </p:txBody>
      </p:sp>
      <p:sp>
        <p:nvSpPr>
          <p:cNvPr id="5" name="TextBox 3">
            <a:extLst>
              <a:ext uri="{FF2B5EF4-FFF2-40B4-BE49-F238E27FC236}">
                <a16:creationId xmlns="" xmlns:a16="http://schemas.microsoft.com/office/drawing/2014/main" id="{452C49C2-3BEB-42B6-9002-63E91D61B27C}"/>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Spanner Safety</a:t>
            </a:r>
          </a:p>
        </p:txBody>
      </p:sp>
      <p:pic>
        <p:nvPicPr>
          <p:cNvPr id="15364" name="Picture 6" descr="http://www.wonkeedonkeetools.co.uk/media/wysiwyg/10SEBG-Screw-Extractors-Sam/10SEBG19/10SEBG-19-2_.jpg">
            <a:extLst>
              <a:ext uri="{FF2B5EF4-FFF2-40B4-BE49-F238E27FC236}">
                <a16:creationId xmlns="" xmlns:a16="http://schemas.microsoft.com/office/drawing/2014/main" id="{174118B7-5E82-454A-A5DF-F40267E8D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86200"/>
            <a:ext cx="4419600" cy="2590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16386" name="Rectangle 3">
            <a:extLst>
              <a:ext uri="{FF2B5EF4-FFF2-40B4-BE49-F238E27FC236}">
                <a16:creationId xmlns="" xmlns:a16="http://schemas.microsoft.com/office/drawing/2014/main" id="{F98F1795-26C7-4A5C-96D7-CB25458BE0D0}"/>
              </a:ext>
            </a:extLst>
          </p:cNvPr>
          <p:cNvSpPr txBox="1">
            <a:spLocks noChangeArrowheads="1"/>
          </p:cNvSpPr>
          <p:nvPr/>
        </p:nvSpPr>
        <p:spPr bwMode="auto">
          <a:xfrm>
            <a:off x="1981200" y="1371601"/>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Do not use pipe wrench on bolts or nuts.</a:t>
            </a:r>
          </a:p>
          <a:p>
            <a:pPr eaLnBrk="1" hangingPunct="1">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Do not use “pipe cheaters” to gain more leverage.</a:t>
            </a:r>
          </a:p>
          <a:p>
            <a:pPr eaLnBrk="1" hangingPunct="1">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Wipe clean any oil, grease of </a:t>
            </a:r>
          </a:p>
          <a:p>
            <a:pPr eaLnBrk="1" hangingPunct="1">
              <a:buFontTx/>
              <a:buNone/>
            </a:pPr>
            <a:r>
              <a:rPr lang="en-US" altLang="en-US" sz="2000">
                <a:latin typeface="Tahoma" panose="020B0604030504040204" pitchFamily="34" charset="0"/>
                <a:cs typeface="Tahoma" panose="020B0604030504040204" pitchFamily="34" charset="0"/>
              </a:rPr>
              <a:t>	moisture from the spanner </a:t>
            </a:r>
          </a:p>
          <a:p>
            <a:pPr eaLnBrk="1" hangingPunct="1">
              <a:buFontTx/>
              <a:buNone/>
            </a:pPr>
            <a:r>
              <a:rPr lang="en-US" altLang="en-US" sz="2000">
                <a:latin typeface="Tahoma" panose="020B0604030504040204" pitchFamily="34" charset="0"/>
                <a:cs typeface="Tahoma" panose="020B0604030504040204" pitchFamily="34" charset="0"/>
              </a:rPr>
              <a:t>	before or after using.</a:t>
            </a:r>
          </a:p>
          <a:p>
            <a:pPr eaLnBrk="1" hangingPunct="1">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Return tools to their stores after</a:t>
            </a:r>
          </a:p>
          <a:p>
            <a:pPr eaLnBrk="1" hangingPunct="1">
              <a:buFontTx/>
              <a:buNone/>
            </a:pPr>
            <a:r>
              <a:rPr lang="en-US" altLang="en-US" sz="2000">
                <a:latin typeface="Tahoma" panose="020B0604030504040204" pitchFamily="34" charset="0"/>
                <a:cs typeface="Tahoma" panose="020B0604030504040204" pitchFamily="34" charset="0"/>
              </a:rPr>
              <a:t>	use.</a:t>
            </a:r>
          </a:p>
        </p:txBody>
      </p:sp>
      <p:sp>
        <p:nvSpPr>
          <p:cNvPr id="5" name="TextBox 3">
            <a:extLst>
              <a:ext uri="{FF2B5EF4-FFF2-40B4-BE49-F238E27FC236}">
                <a16:creationId xmlns="" xmlns:a16="http://schemas.microsoft.com/office/drawing/2014/main" id="{AF2979FE-1F76-4AD8-AA59-B8B0295DE42F}"/>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Spanner Safety</a:t>
            </a:r>
          </a:p>
        </p:txBody>
      </p:sp>
      <p:pic>
        <p:nvPicPr>
          <p:cNvPr id="16388" name="Picture 2" descr="http://www.todayshomeowner.com/screengrabs/776-ss-homemade-pipe-extension-handle-tools.jpg">
            <a:extLst>
              <a:ext uri="{FF2B5EF4-FFF2-40B4-BE49-F238E27FC236}">
                <a16:creationId xmlns="" xmlns:a16="http://schemas.microsoft.com/office/drawing/2014/main" id="{B9BDA0F0-CFEC-403E-9022-683481287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75" y="2743200"/>
            <a:ext cx="4038600" cy="3048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389" name="Picture 8">
            <a:extLst>
              <a:ext uri="{FF2B5EF4-FFF2-40B4-BE49-F238E27FC236}">
                <a16:creationId xmlns="" xmlns:a16="http://schemas.microsoft.com/office/drawing/2014/main" id="{196BCBDC-375D-4238-98AE-129FC2637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3657601"/>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6" name="TextBox 3">
            <a:extLst>
              <a:ext uri="{FF2B5EF4-FFF2-40B4-BE49-F238E27FC236}">
                <a16:creationId xmlns="" xmlns:a16="http://schemas.microsoft.com/office/drawing/2014/main" id="{09565E5B-B65F-4BD8-944E-E3DD3FA3BAD1}"/>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Housekeeping</a:t>
            </a:r>
          </a:p>
        </p:txBody>
      </p:sp>
      <p:sp>
        <p:nvSpPr>
          <p:cNvPr id="7" name="TextBox 6">
            <a:extLst>
              <a:ext uri="{FF2B5EF4-FFF2-40B4-BE49-F238E27FC236}">
                <a16:creationId xmlns="" xmlns:a16="http://schemas.microsoft.com/office/drawing/2014/main" id="{65033E4A-F7E3-44A3-9D97-10F77813D67A}"/>
              </a:ext>
            </a:extLst>
          </p:cNvPr>
          <p:cNvSpPr txBox="1"/>
          <p:nvPr/>
        </p:nvSpPr>
        <p:spPr>
          <a:xfrm>
            <a:off x="2057400" y="1371601"/>
            <a:ext cx="8077200" cy="5324475"/>
          </a:xfrm>
          <a:prstGeom prst="rect">
            <a:avLst/>
          </a:prstGeom>
          <a:noFill/>
        </p:spPr>
        <p:txBody>
          <a:bodyPr>
            <a:spAutoFit/>
          </a:bodyPr>
          <a:lstStyle/>
          <a:p>
            <a:pPr marL="344488" indent="-344488" algn="just">
              <a:buFont typeface="Wingdings" pitchFamily="2" charset="2"/>
              <a:buChar char="Ø"/>
              <a:defRPr/>
            </a:pPr>
            <a:r>
              <a:rPr lang="en-US" sz="2000" dirty="0">
                <a:latin typeface="Tahoma" pitchFamily="34" charset="0"/>
                <a:ea typeface="Tahoma" pitchFamily="34" charset="0"/>
                <a:cs typeface="Tahoma" pitchFamily="34" charset="0"/>
              </a:rPr>
              <a:t>Keep floor  clean and dry</a:t>
            </a:r>
          </a:p>
          <a:p>
            <a:pPr marL="344488"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Mop up any liquid spill or wet spot.</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354013" indent="-344488" algn="just">
              <a:buFont typeface="Wingdings" pitchFamily="2" charset="2"/>
              <a:buChar char="Ø"/>
              <a:defRPr/>
            </a:pPr>
            <a:r>
              <a:rPr lang="en-US" sz="2000" dirty="0">
                <a:latin typeface="Tahoma" pitchFamily="34" charset="0"/>
                <a:ea typeface="Tahoma" pitchFamily="34" charset="0"/>
                <a:cs typeface="Tahoma" pitchFamily="34" charset="0"/>
              </a:rPr>
              <a:t>Remove any tripping hazard.</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Keep tools on work tables, racks</a:t>
            </a:r>
          </a:p>
          <a:p>
            <a:pPr marL="688975" indent="-344488" algn="just">
              <a:defRPr/>
            </a:pPr>
            <a:r>
              <a:rPr lang="en-US" sz="2000" dirty="0">
                <a:latin typeface="Tahoma" pitchFamily="34" charset="0"/>
                <a:ea typeface="Tahoma" pitchFamily="34" charset="0"/>
                <a:cs typeface="Tahoma" pitchFamily="34" charset="0"/>
              </a:rPr>
              <a:t>	or away from passages.</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Lay  electrical cables flat on the </a:t>
            </a:r>
          </a:p>
          <a:p>
            <a:pPr marL="688975" indent="-344488" algn="just">
              <a:defRPr/>
            </a:pPr>
            <a:r>
              <a:rPr lang="en-US" sz="2000" dirty="0">
                <a:latin typeface="Tahoma" pitchFamily="34" charset="0"/>
                <a:ea typeface="Tahoma" pitchFamily="34" charset="0"/>
                <a:cs typeface="Tahoma" pitchFamily="34" charset="0"/>
              </a:rPr>
              <a:t>	floor; remove kinks</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If possible, use cable ramps.</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If working on the floor, e.g., </a:t>
            </a:r>
          </a:p>
          <a:p>
            <a:pPr marL="688975" indent="-344488" algn="just">
              <a:defRPr/>
            </a:pPr>
            <a:r>
              <a:rPr lang="en-US" sz="2000" dirty="0">
                <a:latin typeface="Tahoma" pitchFamily="34" charset="0"/>
                <a:ea typeface="Tahoma" pitchFamily="34" charset="0"/>
                <a:cs typeface="Tahoma" pitchFamily="34" charset="0"/>
              </a:rPr>
              <a:t>	grinding big pipes, barricade </a:t>
            </a:r>
          </a:p>
          <a:p>
            <a:pPr marL="688975" indent="-344488" algn="just">
              <a:defRPr/>
            </a:pPr>
            <a:r>
              <a:rPr lang="en-US" sz="2000" dirty="0">
                <a:latin typeface="Tahoma" pitchFamily="34" charset="0"/>
                <a:ea typeface="Tahoma" pitchFamily="34" charset="0"/>
                <a:cs typeface="Tahoma" pitchFamily="34" charset="0"/>
              </a:rPr>
              <a:t>	the area.</a:t>
            </a:r>
          </a:p>
        </p:txBody>
      </p:sp>
      <p:pic>
        <p:nvPicPr>
          <p:cNvPr id="17412" name="Picture 1">
            <a:extLst>
              <a:ext uri="{FF2B5EF4-FFF2-40B4-BE49-F238E27FC236}">
                <a16:creationId xmlns="" xmlns:a16="http://schemas.microsoft.com/office/drawing/2014/main" id="{BF651DC0-6D1D-4164-A52E-375FFF987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014" y="3505200"/>
            <a:ext cx="2941637" cy="2209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413" name="Picture 3" descr="http://www.convergencetraining.com/Images/Courses/slips-trips-falls--three.jpg">
            <a:extLst>
              <a:ext uri="{FF2B5EF4-FFF2-40B4-BE49-F238E27FC236}">
                <a16:creationId xmlns="" xmlns:a16="http://schemas.microsoft.com/office/drawing/2014/main" id="{A7036EC5-F98C-4227-AC28-AEDB214AB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219201"/>
            <a:ext cx="2895600" cy="2174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18434" name="Rectangle 3">
            <a:extLst>
              <a:ext uri="{FF2B5EF4-FFF2-40B4-BE49-F238E27FC236}">
                <a16:creationId xmlns="" xmlns:a16="http://schemas.microsoft.com/office/drawing/2014/main" id="{262BCCFB-ED1C-4FF8-8179-89FD0525E42F}"/>
              </a:ext>
            </a:extLst>
          </p:cNvPr>
          <p:cNvSpPr txBox="1">
            <a:spLocks noChangeArrowheads="1"/>
          </p:cNvSpPr>
          <p:nvPr/>
        </p:nvSpPr>
        <p:spPr bwMode="auto">
          <a:xfrm>
            <a:off x="2057400" y="1371601"/>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Use a tool belt for small tools.</a:t>
            </a:r>
          </a:p>
          <a:p>
            <a:pPr eaLnBrk="1" hangingPunct="1">
              <a:buFontTx/>
              <a:buNone/>
            </a:pPr>
            <a:endParaRPr lang="en-US" altLang="en-US" sz="2000">
              <a:latin typeface="Tahoma" panose="020B0604030504040204" pitchFamily="34" charset="0"/>
              <a:cs typeface="Tahoma" panose="020B0604030504040204" pitchFamily="34" charset="0"/>
            </a:endParaRPr>
          </a:p>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Use a tool pouch or bag to shift tools up/down an elevated work location, e.g., platforms, scaffolds.</a:t>
            </a:r>
          </a:p>
          <a:p>
            <a:pPr eaLnBrk="1" hangingPunct="1">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Do not carry tools in your hand when going</a:t>
            </a:r>
          </a:p>
          <a:p>
            <a:pPr eaLnBrk="1" hangingPunct="1">
              <a:buFontTx/>
              <a:buNone/>
            </a:pPr>
            <a:r>
              <a:rPr lang="en-US" altLang="en-US" sz="2000">
                <a:latin typeface="Tahoma" panose="020B0604030504040204" pitchFamily="34" charset="0"/>
                <a:cs typeface="Tahoma" panose="020B0604030504040204" pitchFamily="34" charset="0"/>
              </a:rPr>
              <a:t>	up/down a ladder or stair.</a:t>
            </a:r>
          </a:p>
          <a:p>
            <a:pPr eaLnBrk="1" hangingPunct="1">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Do not pass tools to another worker by </a:t>
            </a:r>
          </a:p>
          <a:p>
            <a:pPr eaLnBrk="1" hangingPunct="1">
              <a:buFontTx/>
              <a:buNone/>
            </a:pPr>
            <a:r>
              <a:rPr lang="en-US" altLang="en-US" sz="2000">
                <a:latin typeface="Tahoma" panose="020B0604030504040204" pitchFamily="34" charset="0"/>
                <a:cs typeface="Tahoma" panose="020B0604030504040204" pitchFamily="34" charset="0"/>
              </a:rPr>
              <a:t>	throwing them.</a:t>
            </a:r>
          </a:p>
          <a:p>
            <a:pPr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Do not carry electrical tools by their electrical</a:t>
            </a:r>
          </a:p>
          <a:p>
            <a:pPr eaLnBrk="1" hangingPunct="1">
              <a:buFontTx/>
              <a:buNone/>
            </a:pPr>
            <a:r>
              <a:rPr lang="en-US" altLang="en-US" sz="2000">
                <a:latin typeface="Tahoma" panose="020B0604030504040204" pitchFamily="34" charset="0"/>
                <a:cs typeface="Tahoma" panose="020B0604030504040204" pitchFamily="34" charset="0"/>
              </a:rPr>
              <a:t>	cable.</a:t>
            </a:r>
          </a:p>
          <a:p>
            <a:pPr eaLnBrk="1" hangingPunct="1">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a:p>
            <a:pPr eaLnBrk="1" hangingPunct="1">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p:txBody>
      </p:sp>
      <p:pic>
        <p:nvPicPr>
          <p:cNvPr id="18435" name="Picture 5" descr="Slide29">
            <a:extLst>
              <a:ext uri="{FF2B5EF4-FFF2-40B4-BE49-F238E27FC236}">
                <a16:creationId xmlns="" xmlns:a16="http://schemas.microsoft.com/office/drawing/2014/main" id="{81BD095D-A8CE-49D8-9C75-F308D5480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710" y="2823210"/>
            <a:ext cx="26098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a:extLst>
              <a:ext uri="{FF2B5EF4-FFF2-40B4-BE49-F238E27FC236}">
                <a16:creationId xmlns="" xmlns:a16="http://schemas.microsoft.com/office/drawing/2014/main" id="{C496070E-A77E-4901-AF49-B517E947967F}"/>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Working at Heights</a:t>
            </a:r>
          </a:p>
        </p:txBody>
      </p:sp>
      <p:pic>
        <p:nvPicPr>
          <p:cNvPr id="18437" name="Picture 8">
            <a:extLst>
              <a:ext uri="{FF2B5EF4-FFF2-40B4-BE49-F238E27FC236}">
                <a16:creationId xmlns="" xmlns:a16="http://schemas.microsoft.com/office/drawing/2014/main" id="{8FEDA9D3-25BD-439F-8E85-4F22ED8B7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4495801"/>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19458" name="Picture 7" descr="Slide23">
            <a:extLst>
              <a:ext uri="{FF2B5EF4-FFF2-40B4-BE49-F238E27FC236}">
                <a16:creationId xmlns="" xmlns:a16="http://schemas.microsoft.com/office/drawing/2014/main" id="{D1F3411A-0D00-4AC9-8F4B-16DABCEC55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48651" y="3816349"/>
            <a:ext cx="28241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
            <a:extLst>
              <a:ext uri="{FF2B5EF4-FFF2-40B4-BE49-F238E27FC236}">
                <a16:creationId xmlns="" xmlns:a16="http://schemas.microsoft.com/office/drawing/2014/main" id="{05AFBDA8-A194-4A54-B0DA-DF40653DD57F}"/>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Power Tool General Safety</a:t>
            </a:r>
          </a:p>
        </p:txBody>
      </p:sp>
      <p:sp>
        <p:nvSpPr>
          <p:cNvPr id="19461" name="TextBox 8">
            <a:extLst>
              <a:ext uri="{FF2B5EF4-FFF2-40B4-BE49-F238E27FC236}">
                <a16:creationId xmlns="" xmlns:a16="http://schemas.microsoft.com/office/drawing/2014/main" id="{1135520E-5031-44B2-B558-E7D5438FFB93}"/>
              </a:ext>
            </a:extLst>
          </p:cNvPr>
          <p:cNvSpPr txBox="1">
            <a:spLocks noChangeArrowheads="1"/>
          </p:cNvSpPr>
          <p:nvPr/>
        </p:nvSpPr>
        <p:spPr bwMode="auto">
          <a:xfrm>
            <a:off x="1307784" y="1308099"/>
            <a:ext cx="8153400" cy="5016500"/>
          </a:xfrm>
          <a:prstGeom prst="rect">
            <a:avLst/>
          </a:prstGeom>
          <a:noFill/>
          <a:ln w="9525">
            <a:noFill/>
            <a:miter lim="800000"/>
            <a:headEnd/>
            <a:tailEnd/>
          </a:ln>
        </p:spPr>
        <p:txBody>
          <a:bodyPr>
            <a:spAutoFit/>
          </a:bodyPr>
          <a:lstStyle/>
          <a:p>
            <a:pPr marL="346075" indent="-346075" algn="just">
              <a:buFont typeface="Wingdings" pitchFamily="2" charset="2"/>
              <a:buChar char="Ø"/>
              <a:defRPr/>
            </a:pPr>
            <a:r>
              <a:rPr lang="en-US" sz="2000" dirty="0">
                <a:latin typeface="Tahoma" pitchFamily="34" charset="0"/>
                <a:cs typeface="Tahoma" pitchFamily="34" charset="0"/>
              </a:rPr>
              <a:t>Obtain proper training</a:t>
            </a:r>
          </a:p>
          <a:p>
            <a:pPr marL="346075" indent="-346075" algn="just">
              <a:buFont typeface="Wingdings" pitchFamily="2" charset="2"/>
              <a:buChar char="Ø"/>
              <a:defRPr/>
            </a:pPr>
            <a:endParaRPr lang="en-US" sz="2000" dirty="0">
              <a:latin typeface="Tahoma" pitchFamily="34" charset="0"/>
              <a:cs typeface="Tahoma" pitchFamily="34" charset="0"/>
            </a:endParaRPr>
          </a:p>
          <a:p>
            <a:pPr marL="346075" indent="-346075" algn="just">
              <a:buFont typeface="Wingdings" pitchFamily="2" charset="2"/>
              <a:buChar char="Ø"/>
              <a:defRPr/>
            </a:pPr>
            <a:r>
              <a:rPr lang="en-US" sz="2000" dirty="0">
                <a:latin typeface="Tahoma" pitchFamily="34" charset="0"/>
                <a:cs typeface="Tahoma" pitchFamily="34" charset="0"/>
              </a:rPr>
              <a:t>Operate within the designed limits as recommended by the  manufacturer.</a:t>
            </a:r>
          </a:p>
          <a:p>
            <a:pPr marL="346075" indent="-346075" algn="just">
              <a:buFont typeface="Wingdings" pitchFamily="2" charset="2"/>
              <a:buChar char="Ø"/>
              <a:defRPr/>
            </a:pPr>
            <a:endParaRPr lang="en-US" sz="2000" dirty="0">
              <a:latin typeface="Tahoma" pitchFamily="34" charset="0"/>
              <a:cs typeface="Tahoma" pitchFamily="34" charset="0"/>
            </a:endParaRPr>
          </a:p>
          <a:p>
            <a:pPr marL="346075" indent="-346075" algn="just">
              <a:buFont typeface="Wingdings" pitchFamily="2" charset="2"/>
              <a:buChar char="Ø"/>
              <a:defRPr/>
            </a:pPr>
            <a:r>
              <a:rPr lang="en-US" sz="2000" dirty="0">
                <a:latin typeface="Tahoma" pitchFamily="34" charset="0"/>
                <a:cs typeface="Tahoma" pitchFamily="34" charset="0"/>
              </a:rPr>
              <a:t>Use proper personal protective equipment; wear double eye protection when operating grinders and electric drills.</a:t>
            </a:r>
          </a:p>
          <a:p>
            <a:pPr marL="346075" indent="-346075" algn="just">
              <a:defRPr/>
            </a:pPr>
            <a:endParaRPr lang="en-US" sz="2000" dirty="0">
              <a:latin typeface="Tahoma" pitchFamily="34" charset="0"/>
              <a:cs typeface="Tahoma" pitchFamily="34" charset="0"/>
            </a:endParaRPr>
          </a:p>
          <a:p>
            <a:pPr marL="346075" indent="-346075" algn="just">
              <a:buFont typeface="Wingdings" pitchFamily="2" charset="2"/>
              <a:buChar char="Ø"/>
              <a:defRPr/>
            </a:pPr>
            <a:r>
              <a:rPr lang="en-US" sz="2000" dirty="0">
                <a:latin typeface="Tahoma" pitchFamily="34" charset="0"/>
                <a:cs typeface="Tahoma" pitchFamily="34" charset="0"/>
              </a:rPr>
              <a:t>Store power tools in a clean, dry place</a:t>
            </a:r>
          </a:p>
          <a:p>
            <a:pPr marL="346075" indent="-346075" algn="just">
              <a:buFont typeface="Wingdings" pitchFamily="2" charset="2"/>
              <a:buChar char="Ø"/>
              <a:defRPr/>
            </a:pPr>
            <a:endParaRPr lang="en-US" sz="2000" dirty="0">
              <a:latin typeface="Tahoma" pitchFamily="34" charset="0"/>
              <a:cs typeface="Tahoma" pitchFamily="34" charset="0"/>
            </a:endParaRPr>
          </a:p>
          <a:p>
            <a:pPr marL="346075" indent="-346075" algn="just">
              <a:buFont typeface="Wingdings" pitchFamily="2" charset="2"/>
              <a:buChar char="Ø"/>
              <a:defRPr/>
            </a:pPr>
            <a:r>
              <a:rPr lang="en-US" sz="2000" dirty="0">
                <a:latin typeface="Tahoma" pitchFamily="34" charset="0"/>
                <a:cs typeface="Tahoma" pitchFamily="34" charset="0"/>
              </a:rPr>
              <a:t>Do not use in wet or damp locations</a:t>
            </a:r>
          </a:p>
          <a:p>
            <a:pPr marL="346075" indent="-346075" algn="just">
              <a:buFont typeface="Wingdings" pitchFamily="2" charset="2"/>
              <a:buChar char="Ø"/>
              <a:defRPr/>
            </a:pPr>
            <a:endParaRPr lang="en-US" sz="2000" dirty="0">
              <a:latin typeface="Tahoma" pitchFamily="34" charset="0"/>
              <a:cs typeface="Tahoma" pitchFamily="34" charset="0"/>
            </a:endParaRPr>
          </a:p>
          <a:p>
            <a:pPr marL="346075" indent="-346075" algn="just">
              <a:buFont typeface="Wingdings" pitchFamily="2" charset="2"/>
              <a:buChar char="Ø"/>
              <a:defRPr/>
            </a:pPr>
            <a:r>
              <a:rPr lang="en-US" sz="2000" dirty="0">
                <a:latin typeface="Tahoma" pitchFamily="34" charset="0"/>
                <a:cs typeface="Tahoma" pitchFamily="34" charset="0"/>
              </a:rPr>
              <a:t>Work in well-illuminated areas</a:t>
            </a:r>
          </a:p>
          <a:p>
            <a:pPr marL="346075" indent="-346075" algn="just">
              <a:buFont typeface="Wingdings" pitchFamily="2" charset="2"/>
              <a:buChar char="Ø"/>
              <a:defRPr/>
            </a:pPr>
            <a:endParaRPr lang="en-US" sz="2000" dirty="0">
              <a:latin typeface="Tahoma" pitchFamily="34" charset="0"/>
              <a:cs typeface="Tahoma" pitchFamily="34" charset="0"/>
            </a:endParaRPr>
          </a:p>
          <a:p>
            <a:pPr marL="346075" indent="-346075" algn="just">
              <a:buFont typeface="Wingdings" pitchFamily="2" charset="2"/>
              <a:buChar char="Ø"/>
              <a:defRPr/>
            </a:pPr>
            <a:r>
              <a:rPr lang="en-US" sz="2000" dirty="0">
                <a:latin typeface="Tahoma" pitchFamily="34" charset="0"/>
                <a:cs typeface="Tahoma" pitchFamily="34" charset="0"/>
              </a:rPr>
              <a:t>Unplug when not in use.</a:t>
            </a:r>
          </a:p>
          <a:p>
            <a:pPr algn="just" eaLnBrk="1" hangingPunct="1">
              <a:defRPr/>
            </a:pPr>
            <a:endParaRPr lang="en-US" sz="2000" dirty="0">
              <a:latin typeface="Tahoma" pitchFamily="34" charset="0"/>
              <a:cs typeface="Tahoma" pitchFamily="34"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0482" name="TextBox 8">
            <a:extLst>
              <a:ext uri="{FF2B5EF4-FFF2-40B4-BE49-F238E27FC236}">
                <a16:creationId xmlns="" xmlns:a16="http://schemas.microsoft.com/office/drawing/2014/main" id="{E25DB8E0-7230-4AC9-9853-15BE4F77A507}"/>
              </a:ext>
            </a:extLst>
          </p:cNvPr>
          <p:cNvSpPr txBox="1">
            <a:spLocks noChangeArrowheads="1"/>
          </p:cNvSpPr>
          <p:nvPr/>
        </p:nvSpPr>
        <p:spPr bwMode="auto">
          <a:xfrm>
            <a:off x="2057400" y="1371601"/>
            <a:ext cx="81534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Proper training on the safe operation, replacement of abrasive wheel and cleaning .</a:t>
            </a:r>
          </a:p>
          <a:p>
            <a:pPr algn="just" eaLnBrk="1" hangingPunct="1">
              <a:spcBef>
                <a:spcPct val="0"/>
              </a:spcBef>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a:p>
            <a:pPr algn="just" eaLnBrk="1" hangingPunct="1">
              <a:spcBef>
                <a:spcPct val="0"/>
              </a:spcBef>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Unplug abrasive tool prior to replacement of abrasive wheel/disc.</a:t>
            </a:r>
          </a:p>
          <a:p>
            <a:pPr algn="just" eaLnBrk="1" hangingPunct="1">
              <a:spcBef>
                <a:spcPct val="0"/>
              </a:spcBef>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a:p>
            <a:pPr algn="just" eaLnBrk="1" hangingPunct="1">
              <a:spcBef>
                <a:spcPct val="0"/>
              </a:spcBef>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Confirm spindle nut and guards are tightly</a:t>
            </a:r>
          </a:p>
          <a:p>
            <a:pPr algn="just" eaLnBrk="1" hangingPunct="1">
              <a:spcBef>
                <a:spcPct val="0"/>
              </a:spcBef>
              <a:buFontTx/>
              <a:buNone/>
            </a:pPr>
            <a:r>
              <a:rPr lang="en-US" altLang="en-US" sz="2000">
                <a:latin typeface="Tahoma" panose="020B0604030504040204" pitchFamily="34" charset="0"/>
                <a:cs typeface="Tahoma" panose="020B0604030504040204" pitchFamily="34" charset="0"/>
              </a:rPr>
              <a:t>	secured prior to operation.</a:t>
            </a:r>
          </a:p>
          <a:p>
            <a:pPr algn="just" eaLnBrk="1" hangingPunct="1">
              <a:spcBef>
                <a:spcPct val="0"/>
              </a:spcBef>
              <a:buFontTx/>
              <a:buNone/>
            </a:pPr>
            <a:endParaRPr lang="en-US" altLang="en-US" sz="2000">
              <a:latin typeface="Tahoma" panose="020B0604030504040204" pitchFamily="34" charset="0"/>
              <a:cs typeface="Tahoma" panose="020B0604030504040204" pitchFamily="34" charset="0"/>
            </a:endParaRPr>
          </a:p>
          <a:p>
            <a:pPr algn="just" eaLnBrk="1" hangingPunct="1">
              <a:spcBef>
                <a:spcPct val="0"/>
              </a:spcBef>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Do not press the abrasive wheel/disc against</a:t>
            </a:r>
          </a:p>
          <a:p>
            <a:pPr algn="just" eaLnBrk="1" hangingPunct="1">
              <a:spcBef>
                <a:spcPct val="0"/>
              </a:spcBef>
              <a:buFontTx/>
              <a:buNone/>
            </a:pPr>
            <a:r>
              <a:rPr lang="en-US" altLang="en-US" sz="2000">
                <a:latin typeface="Tahoma" panose="020B0604030504040204" pitchFamily="34" charset="0"/>
                <a:cs typeface="Tahoma" panose="020B0604030504040204" pitchFamily="34" charset="0"/>
              </a:rPr>
              <a:t>	a hard surface to stop its rotation; allow it to</a:t>
            </a:r>
          </a:p>
          <a:p>
            <a:pPr algn="just" eaLnBrk="1" hangingPunct="1">
              <a:spcBef>
                <a:spcPct val="0"/>
              </a:spcBef>
              <a:buFontTx/>
              <a:buNone/>
            </a:pPr>
            <a:r>
              <a:rPr lang="en-US" altLang="en-US" sz="2000">
                <a:latin typeface="Tahoma" panose="020B0604030504040204" pitchFamily="34" charset="0"/>
                <a:cs typeface="Tahoma" panose="020B0604030504040204" pitchFamily="34" charset="0"/>
              </a:rPr>
              <a:t>	stop on its own.</a:t>
            </a:r>
          </a:p>
          <a:p>
            <a:pPr algn="just" eaLnBrk="1" hangingPunct="1">
              <a:spcBef>
                <a:spcPct val="0"/>
              </a:spcBef>
              <a:buFontTx/>
              <a:buNone/>
            </a:pPr>
            <a:endParaRPr lang="en-US" altLang="en-US" sz="2000">
              <a:latin typeface="Tahoma" panose="020B0604030504040204" pitchFamily="34" charset="0"/>
              <a:cs typeface="Tahoma" panose="020B0604030504040204" pitchFamily="34" charset="0"/>
            </a:endParaRPr>
          </a:p>
          <a:p>
            <a:pPr algn="just" eaLnBrk="1" hangingPunct="1">
              <a:spcBef>
                <a:spcPct val="0"/>
              </a:spcBef>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Do not apply excessive pressure on the ab-</a:t>
            </a:r>
          </a:p>
          <a:p>
            <a:pPr algn="just" eaLnBrk="1" hangingPunct="1">
              <a:spcBef>
                <a:spcPct val="0"/>
              </a:spcBef>
              <a:buFontTx/>
              <a:buNone/>
            </a:pPr>
            <a:r>
              <a:rPr lang="en-US" altLang="en-US" sz="2000">
                <a:latin typeface="Tahoma" panose="020B0604030504040204" pitchFamily="34" charset="0"/>
                <a:cs typeface="Tahoma" panose="020B0604030504040204" pitchFamily="34" charset="0"/>
              </a:rPr>
              <a:t>	rasive tool for the purpose of speeding up</a:t>
            </a:r>
          </a:p>
          <a:p>
            <a:pPr algn="just" eaLnBrk="1" hangingPunct="1">
              <a:spcBef>
                <a:spcPct val="0"/>
              </a:spcBef>
              <a:buFontTx/>
              <a:buNone/>
            </a:pPr>
            <a:r>
              <a:rPr lang="en-US" altLang="en-US" sz="2000">
                <a:latin typeface="Tahoma" panose="020B0604030504040204" pitchFamily="34" charset="0"/>
                <a:cs typeface="Tahoma" panose="020B0604030504040204" pitchFamily="34" charset="0"/>
              </a:rPr>
              <a:t>	the job.</a:t>
            </a:r>
          </a:p>
        </p:txBody>
      </p:sp>
      <p:pic>
        <p:nvPicPr>
          <p:cNvPr id="20483" name="Picture 9" descr="angle_grinder_1">
            <a:extLst>
              <a:ext uri="{FF2B5EF4-FFF2-40B4-BE49-F238E27FC236}">
                <a16:creationId xmlns="" xmlns:a16="http://schemas.microsoft.com/office/drawing/2014/main" id="{F736EA59-E40A-4E9D-961B-3D03AE936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2480" y="2937510"/>
            <a:ext cx="2667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
            <a:extLst>
              <a:ext uri="{FF2B5EF4-FFF2-40B4-BE49-F238E27FC236}">
                <a16:creationId xmlns="" xmlns:a16="http://schemas.microsoft.com/office/drawing/2014/main" id="{78CC1DBA-25C5-41A1-AF94-E4AA0CB07912}"/>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Abrasive Tools Safety</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7" name="TextBox 3">
            <a:extLst>
              <a:ext uri="{FF2B5EF4-FFF2-40B4-BE49-F238E27FC236}">
                <a16:creationId xmlns="" xmlns:a16="http://schemas.microsoft.com/office/drawing/2014/main" id="{4C4E252B-A825-4B67-BEDE-EA9728E9BF68}"/>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Abrasive Wheel &amp; Disc Inspection </a:t>
            </a:r>
          </a:p>
        </p:txBody>
      </p:sp>
      <p:sp>
        <p:nvSpPr>
          <p:cNvPr id="19462" name="TextBox 8">
            <a:extLst>
              <a:ext uri="{FF2B5EF4-FFF2-40B4-BE49-F238E27FC236}">
                <a16:creationId xmlns="" xmlns:a16="http://schemas.microsoft.com/office/drawing/2014/main" id="{CEC5E092-69EB-42CB-8162-D85863F76865}"/>
              </a:ext>
            </a:extLst>
          </p:cNvPr>
          <p:cNvSpPr txBox="1">
            <a:spLocks noChangeArrowheads="1"/>
          </p:cNvSpPr>
          <p:nvPr/>
        </p:nvSpPr>
        <p:spPr bwMode="auto">
          <a:xfrm>
            <a:off x="2057400" y="1371601"/>
            <a:ext cx="8153400" cy="5324535"/>
          </a:xfrm>
          <a:prstGeom prst="rect">
            <a:avLst/>
          </a:prstGeom>
          <a:noFill/>
          <a:ln w="9525">
            <a:noFill/>
            <a:miter lim="800000"/>
            <a:headEnd/>
            <a:tailEnd/>
          </a:ln>
        </p:spPr>
        <p:txBody>
          <a:bodyPr>
            <a:spAutoFit/>
          </a:bodyPr>
          <a:lstStyle/>
          <a:p>
            <a:pPr marL="344488" indent="-344488" algn="just">
              <a:buFont typeface="Wingdings" pitchFamily="2" charset="2"/>
              <a:buChar char="Ø"/>
              <a:defRPr/>
            </a:pPr>
            <a:r>
              <a:rPr lang="en-US" sz="2000" dirty="0">
                <a:latin typeface="Tahoma" pitchFamily="34" charset="0"/>
                <a:cs typeface="Tahoma" pitchFamily="34" charset="0"/>
              </a:rPr>
              <a:t>Ring Test (Abrasive Wheel)</a:t>
            </a:r>
          </a:p>
          <a:p>
            <a:pPr algn="just">
              <a:defRPr/>
            </a:pPr>
            <a:endParaRPr lang="en-US" sz="2000" dirty="0">
              <a:latin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cs typeface="Tahoma" pitchFamily="34" charset="0"/>
              </a:rPr>
              <a:t>Insert index finger in the abrasive wheel </a:t>
            </a:r>
          </a:p>
          <a:p>
            <a:pPr marL="688975" indent="-344488" algn="just">
              <a:defRPr/>
            </a:pPr>
            <a:r>
              <a:rPr lang="en-US" sz="2000" dirty="0">
                <a:latin typeface="Tahoma" pitchFamily="34" charset="0"/>
                <a:cs typeface="Tahoma" pitchFamily="34" charset="0"/>
              </a:rPr>
              <a:t>	hole</a:t>
            </a:r>
          </a:p>
          <a:p>
            <a:pPr marL="688975" indent="-344488" algn="just">
              <a:buFont typeface="Wingdings" pitchFamily="2" charset="2"/>
              <a:buChar char="ü"/>
              <a:defRPr/>
            </a:pPr>
            <a:r>
              <a:rPr lang="en-US" sz="2000" dirty="0">
                <a:latin typeface="Tahoma" pitchFamily="34" charset="0"/>
                <a:cs typeface="Tahoma" pitchFamily="34" charset="0"/>
              </a:rPr>
              <a:t>Tap the abrasive wheel with the handle of</a:t>
            </a:r>
          </a:p>
          <a:p>
            <a:pPr marL="688975" indent="-344488" algn="just">
              <a:defRPr/>
            </a:pPr>
            <a:r>
              <a:rPr lang="en-US" sz="2000" dirty="0">
                <a:latin typeface="Tahoma" pitchFamily="34" charset="0"/>
                <a:cs typeface="Tahoma" pitchFamily="34" charset="0"/>
              </a:rPr>
              <a:t>	a screwdriver</a:t>
            </a:r>
          </a:p>
          <a:p>
            <a:pPr marL="688975" indent="-344488" algn="just">
              <a:defRPr/>
            </a:pPr>
            <a:endParaRPr lang="en-US" sz="2000" dirty="0">
              <a:latin typeface="Tahoma" pitchFamily="34" charset="0"/>
              <a:cs typeface="Tahoma" pitchFamily="34" charset="0"/>
            </a:endParaRPr>
          </a:p>
          <a:p>
            <a:pPr marL="1035050" indent="-344488" algn="just">
              <a:buFont typeface="Courier New" pitchFamily="49" charset="0"/>
              <a:buChar char="o"/>
              <a:defRPr/>
            </a:pPr>
            <a:r>
              <a:rPr lang="en-US" sz="2000" dirty="0">
                <a:latin typeface="Tahoma" pitchFamily="34" charset="0"/>
                <a:cs typeface="Tahoma" pitchFamily="34" charset="0"/>
              </a:rPr>
              <a:t>Dull ring sound means abrasive wheel</a:t>
            </a:r>
          </a:p>
          <a:p>
            <a:pPr marL="1035050" indent="-344488" algn="just">
              <a:defRPr/>
            </a:pPr>
            <a:r>
              <a:rPr lang="en-US" sz="2000" dirty="0">
                <a:latin typeface="Tahoma" pitchFamily="34" charset="0"/>
                <a:cs typeface="Tahoma" pitchFamily="34" charset="0"/>
              </a:rPr>
              <a:t>	has cracks; do not use.</a:t>
            </a:r>
          </a:p>
          <a:p>
            <a:pPr marL="1035050" indent="-344488" algn="just">
              <a:buFont typeface="Courier New" pitchFamily="49" charset="0"/>
              <a:buChar char="o"/>
              <a:defRPr/>
            </a:pPr>
            <a:r>
              <a:rPr lang="en-US" sz="2000" dirty="0">
                <a:latin typeface="Tahoma" pitchFamily="34" charset="0"/>
                <a:cs typeface="Tahoma" pitchFamily="34" charset="0"/>
              </a:rPr>
              <a:t>Good ring sound mead abrasive wheel</a:t>
            </a:r>
          </a:p>
          <a:p>
            <a:pPr marL="1035050" indent="-344488" algn="just">
              <a:defRPr/>
            </a:pPr>
            <a:r>
              <a:rPr lang="en-US" sz="2000" dirty="0">
                <a:latin typeface="Tahoma" pitchFamily="34" charset="0"/>
                <a:cs typeface="Tahoma" pitchFamily="34" charset="0"/>
              </a:rPr>
              <a:t>	has no cracks: good condition.</a:t>
            </a:r>
          </a:p>
          <a:p>
            <a:pPr marL="344488" indent="-344488" algn="just">
              <a:buFont typeface="Wingdings" pitchFamily="2" charset="2"/>
              <a:buChar char="Ø"/>
              <a:defRPr/>
            </a:pPr>
            <a:endParaRPr lang="en-US" sz="2000" dirty="0">
              <a:latin typeface="Tahoma" pitchFamily="34" charset="0"/>
              <a:cs typeface="Tahoma" pitchFamily="34" charset="0"/>
            </a:endParaRPr>
          </a:p>
          <a:p>
            <a:pPr marL="344488" indent="-344488" algn="just">
              <a:buFont typeface="Wingdings" pitchFamily="2" charset="2"/>
              <a:buChar char="Ø"/>
              <a:defRPr/>
            </a:pPr>
            <a:r>
              <a:rPr lang="en-US" sz="2000" dirty="0">
                <a:latin typeface="Tahoma" pitchFamily="34" charset="0"/>
                <a:cs typeface="Tahoma" pitchFamily="34" charset="0"/>
              </a:rPr>
              <a:t>Inspection</a:t>
            </a:r>
          </a:p>
          <a:p>
            <a:pPr marL="688975" indent="-344488" algn="just">
              <a:buFont typeface="Wingdings" pitchFamily="2" charset="2"/>
              <a:buChar char="ü"/>
              <a:defRPr/>
            </a:pPr>
            <a:r>
              <a:rPr lang="en-US" sz="2000" dirty="0">
                <a:latin typeface="Tahoma" pitchFamily="34" charset="0"/>
                <a:cs typeface="Tahoma" pitchFamily="34" charset="0"/>
              </a:rPr>
              <a:t>Visual inspection for cracks, chipped edges, warped</a:t>
            </a:r>
          </a:p>
          <a:p>
            <a:pPr marL="688975" indent="-344488" algn="just">
              <a:buFont typeface="Wingdings" pitchFamily="2" charset="2"/>
              <a:buChar char="ü"/>
              <a:defRPr/>
            </a:pPr>
            <a:r>
              <a:rPr lang="en-US" sz="2000" dirty="0">
                <a:latin typeface="Tahoma" pitchFamily="34" charset="0"/>
                <a:cs typeface="Tahoma" pitchFamily="34" charset="0"/>
              </a:rPr>
              <a:t>Speed Rating</a:t>
            </a:r>
          </a:p>
          <a:p>
            <a:pPr marL="1027113" indent="-344488" algn="just">
              <a:buFont typeface="Courier New" pitchFamily="49" charset="0"/>
              <a:buChar char="o"/>
              <a:defRPr/>
            </a:pPr>
            <a:r>
              <a:rPr lang="en-US" sz="2000" dirty="0">
                <a:latin typeface="Tahoma" pitchFamily="34" charset="0"/>
                <a:cs typeface="Tahoma" pitchFamily="34" charset="0"/>
              </a:rPr>
              <a:t>Disc/Wheel speed (RPM) must be higher than</a:t>
            </a:r>
          </a:p>
          <a:p>
            <a:pPr marL="1027113" indent="-344488" algn="just">
              <a:defRPr/>
            </a:pPr>
            <a:r>
              <a:rPr lang="en-US" sz="2000" dirty="0">
                <a:latin typeface="Tahoma" pitchFamily="34" charset="0"/>
                <a:cs typeface="Tahoma" pitchFamily="34" charset="0"/>
              </a:rPr>
              <a:t>	speed rating of the grinder</a:t>
            </a:r>
          </a:p>
        </p:txBody>
      </p:sp>
      <p:pic>
        <p:nvPicPr>
          <p:cNvPr id="21508" name="Picture 2">
            <a:extLst>
              <a:ext uri="{FF2B5EF4-FFF2-40B4-BE49-F238E27FC236}">
                <a16:creationId xmlns="" xmlns:a16="http://schemas.microsoft.com/office/drawing/2014/main" id="{12E67EA8-E418-495F-8006-4F54FF59A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00" y="1143000"/>
            <a:ext cx="2895600" cy="2171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09" name="Picture 4" descr="http://ak-i21.geccdn.net/site/images/n-picgroup/DWA_DW4719.jpg">
            <a:extLst>
              <a:ext uri="{FF2B5EF4-FFF2-40B4-BE49-F238E27FC236}">
                <a16:creationId xmlns="" xmlns:a16="http://schemas.microsoft.com/office/drawing/2014/main" id="{9563D6E7-4143-4FE0-BB1E-253CA8B13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4160520"/>
            <a:ext cx="2895600" cy="22517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Down Arrow 8">
            <a:extLst>
              <a:ext uri="{FF2B5EF4-FFF2-40B4-BE49-F238E27FC236}">
                <a16:creationId xmlns="" xmlns:a16="http://schemas.microsoft.com/office/drawing/2014/main" id="{15AEAD3C-9E9E-4F82-9396-DEB81C904A3B}"/>
              </a:ext>
            </a:extLst>
          </p:cNvPr>
          <p:cNvSpPr/>
          <p:nvPr/>
        </p:nvSpPr>
        <p:spPr>
          <a:xfrm>
            <a:off x="9677400" y="3733800"/>
            <a:ext cx="609600" cy="53340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5" name="TextBox 3">
            <a:extLst>
              <a:ext uri="{FF2B5EF4-FFF2-40B4-BE49-F238E27FC236}">
                <a16:creationId xmlns="" xmlns:a16="http://schemas.microsoft.com/office/drawing/2014/main" id="{91522C29-8787-4974-AEF8-0939349459D9}"/>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Responsibilities</a:t>
            </a:r>
          </a:p>
        </p:txBody>
      </p:sp>
      <p:sp>
        <p:nvSpPr>
          <p:cNvPr id="7" name="TextBox 6">
            <a:extLst>
              <a:ext uri="{FF2B5EF4-FFF2-40B4-BE49-F238E27FC236}">
                <a16:creationId xmlns="" xmlns:a16="http://schemas.microsoft.com/office/drawing/2014/main" id="{72627EF9-4B51-42B0-A693-88CFCDF3CC1C}"/>
              </a:ext>
            </a:extLst>
          </p:cNvPr>
          <p:cNvSpPr txBox="1"/>
          <p:nvPr/>
        </p:nvSpPr>
        <p:spPr>
          <a:xfrm>
            <a:off x="2057400" y="1371601"/>
            <a:ext cx="4648200" cy="4401205"/>
          </a:xfrm>
          <a:prstGeom prst="rect">
            <a:avLst/>
          </a:prstGeom>
          <a:noFill/>
        </p:spPr>
        <p:txBody>
          <a:bodyPr>
            <a:spAutoFit/>
          </a:bodyPr>
          <a:lstStyle/>
          <a:p>
            <a:pPr marL="344488" indent="-344488" algn="just">
              <a:buFont typeface="Wingdings" pitchFamily="2" charset="2"/>
              <a:buChar char="Ø"/>
              <a:defRPr/>
            </a:pPr>
            <a:r>
              <a:rPr lang="en-US" sz="2000" dirty="0">
                <a:latin typeface="Tahoma" pitchFamily="34" charset="0"/>
                <a:ea typeface="Tahoma" pitchFamily="34" charset="0"/>
                <a:cs typeface="Tahoma" pitchFamily="34" charset="0"/>
              </a:rPr>
              <a:t>Supervisor</a:t>
            </a:r>
          </a:p>
          <a:p>
            <a:pPr algn="just">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Ø"/>
              <a:defRPr/>
            </a:pPr>
            <a:r>
              <a:rPr lang="en-US" sz="2000" dirty="0">
                <a:latin typeface="Tahoma" pitchFamily="34" charset="0"/>
                <a:ea typeface="Tahoma" pitchFamily="34" charset="0"/>
                <a:cs typeface="Tahoma" pitchFamily="34" charset="0"/>
              </a:rPr>
              <a:t>Guide workers on the safe use of tools; including inspection, minor maintenance and in cleaning them before returning to Stores.</a:t>
            </a:r>
          </a:p>
          <a:p>
            <a:pPr marL="688975"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Ø"/>
              <a:defRPr/>
            </a:pPr>
            <a:r>
              <a:rPr lang="en-US" sz="2000" dirty="0">
                <a:latin typeface="Tahoma" pitchFamily="34" charset="0"/>
                <a:ea typeface="Tahoma" pitchFamily="34" charset="0"/>
                <a:cs typeface="Tahoma" pitchFamily="34" charset="0"/>
              </a:rPr>
              <a:t>Remove defective or damaged tools from site; send for repair, replacement and disposal.</a:t>
            </a:r>
          </a:p>
          <a:p>
            <a:pPr marL="688975"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Ø"/>
              <a:defRPr/>
            </a:pPr>
            <a:r>
              <a:rPr lang="en-US" sz="2000" dirty="0">
                <a:latin typeface="Tahoma" pitchFamily="34" charset="0"/>
                <a:ea typeface="Tahoma" pitchFamily="34" charset="0"/>
                <a:cs typeface="Tahoma" pitchFamily="34" charset="0"/>
              </a:rPr>
              <a:t>Ensure work area is cleaned after the shift or working day.</a:t>
            </a:r>
          </a:p>
          <a:p>
            <a:pPr marL="344488" indent="-344488" algn="just">
              <a:buFont typeface="Wingdings" pitchFamily="2" charset="2"/>
              <a:buChar char="Ø"/>
              <a:defRPr/>
            </a:pPr>
            <a:endParaRPr lang="en-US" sz="2000" dirty="0">
              <a:latin typeface="Tahoma" pitchFamily="34" charset="0"/>
              <a:ea typeface="Tahoma" pitchFamily="34" charset="0"/>
              <a:cs typeface="Tahoma" pitchFamily="34" charset="0"/>
            </a:endParaRPr>
          </a:p>
        </p:txBody>
      </p:sp>
      <p:pic>
        <p:nvPicPr>
          <p:cNvPr id="22532" name="Picture 6" descr="http://images.clipartpanda.com/construction-worker-silhouette-stock-illustration-25265614-construction-worker-silhouette.jpg">
            <a:extLst>
              <a:ext uri="{FF2B5EF4-FFF2-40B4-BE49-F238E27FC236}">
                <a16:creationId xmlns="" xmlns:a16="http://schemas.microsoft.com/office/drawing/2014/main" id="{606A98D2-7ECF-43DD-8100-57AA5C045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750" y="1524000"/>
            <a:ext cx="3263900" cy="4248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5" name="TextBox 3">
            <a:extLst>
              <a:ext uri="{FF2B5EF4-FFF2-40B4-BE49-F238E27FC236}">
                <a16:creationId xmlns="" xmlns:a16="http://schemas.microsoft.com/office/drawing/2014/main" id="{04E94AA9-09B6-4A17-B573-23AA6F7D8F54}"/>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Responsibilities</a:t>
            </a:r>
          </a:p>
        </p:txBody>
      </p:sp>
      <p:sp>
        <p:nvSpPr>
          <p:cNvPr id="7" name="TextBox 6">
            <a:extLst>
              <a:ext uri="{FF2B5EF4-FFF2-40B4-BE49-F238E27FC236}">
                <a16:creationId xmlns="" xmlns:a16="http://schemas.microsoft.com/office/drawing/2014/main" id="{2D8F9E59-9075-4165-ACAF-D45D06198246}"/>
              </a:ext>
            </a:extLst>
          </p:cNvPr>
          <p:cNvSpPr txBox="1"/>
          <p:nvPr/>
        </p:nvSpPr>
        <p:spPr>
          <a:xfrm>
            <a:off x="2057400" y="1371600"/>
            <a:ext cx="8077200" cy="2246769"/>
          </a:xfrm>
          <a:prstGeom prst="rect">
            <a:avLst/>
          </a:prstGeom>
          <a:noFill/>
        </p:spPr>
        <p:txBody>
          <a:bodyPr>
            <a:spAutoFit/>
          </a:bodyPr>
          <a:lstStyle/>
          <a:p>
            <a:pPr marL="344488" indent="-344488" algn="just">
              <a:buFont typeface="Wingdings" pitchFamily="2" charset="2"/>
              <a:buChar char="Ø"/>
              <a:defRPr/>
            </a:pPr>
            <a:r>
              <a:rPr lang="en-US" sz="2000" dirty="0">
                <a:latin typeface="Tahoma" pitchFamily="34" charset="0"/>
                <a:ea typeface="Tahoma" pitchFamily="34" charset="0"/>
                <a:cs typeface="Tahoma" pitchFamily="34" charset="0"/>
              </a:rPr>
              <a:t>Storekeeper (Material Controller)</a:t>
            </a:r>
          </a:p>
          <a:p>
            <a:pPr algn="just">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Maintain a list (inventory) of tools</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Issue only tools that are in</a:t>
            </a:r>
          </a:p>
          <a:p>
            <a:pPr marL="688975" indent="-344488" algn="just">
              <a:defRPr/>
            </a:pPr>
            <a:r>
              <a:rPr lang="en-US" sz="2000" dirty="0">
                <a:latin typeface="Tahoma" pitchFamily="34" charset="0"/>
                <a:ea typeface="Tahoma" pitchFamily="34" charset="0"/>
                <a:cs typeface="Tahoma" pitchFamily="34" charset="0"/>
              </a:rPr>
              <a:t>	good condition.</a:t>
            </a:r>
          </a:p>
          <a:p>
            <a:pPr marL="344488" indent="-344488" algn="just">
              <a:buFont typeface="Wingdings" pitchFamily="2" charset="2"/>
              <a:buChar char="Ø"/>
              <a:defRPr/>
            </a:pPr>
            <a:endParaRPr lang="en-US" sz="2000" dirty="0">
              <a:latin typeface="Tahoma" pitchFamily="34" charset="0"/>
              <a:ea typeface="Tahoma" pitchFamily="34" charset="0"/>
              <a:cs typeface="Tahoma" pitchFamily="34" charset="0"/>
            </a:endParaRPr>
          </a:p>
        </p:txBody>
      </p:sp>
      <p:pic>
        <p:nvPicPr>
          <p:cNvPr id="23556" name="Picture 6" descr="http://www.car-o-liner.com/files/cache/37d6e98f5cd74f5d605b51a98099fe43_f662.jpg">
            <a:extLst>
              <a:ext uri="{FF2B5EF4-FFF2-40B4-BE49-F238E27FC236}">
                <a16:creationId xmlns="" xmlns:a16="http://schemas.microsoft.com/office/drawing/2014/main" id="{84EA17F7-B677-4402-90BA-9322DD095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770" y="3445077"/>
            <a:ext cx="3520440" cy="298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8" descr="http://www.primasoft.com/help/images/equipment_tool_inventory_primer1.jpg">
            <a:extLst>
              <a:ext uri="{FF2B5EF4-FFF2-40B4-BE49-F238E27FC236}">
                <a16:creationId xmlns="" xmlns:a16="http://schemas.microsoft.com/office/drawing/2014/main" id="{D6F806EE-9C64-4223-835C-776EE5798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3771" y="3471579"/>
            <a:ext cx="3611879" cy="295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5" name="TextBox 3">
            <a:extLst>
              <a:ext uri="{FF2B5EF4-FFF2-40B4-BE49-F238E27FC236}">
                <a16:creationId xmlns="" xmlns:a16="http://schemas.microsoft.com/office/drawing/2014/main" id="{FB9F64CD-5BAA-4A42-BAB6-3FF0AE29EF5A}"/>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Responsibilities</a:t>
            </a:r>
          </a:p>
        </p:txBody>
      </p:sp>
      <p:sp>
        <p:nvSpPr>
          <p:cNvPr id="7" name="TextBox 6">
            <a:extLst>
              <a:ext uri="{FF2B5EF4-FFF2-40B4-BE49-F238E27FC236}">
                <a16:creationId xmlns="" xmlns:a16="http://schemas.microsoft.com/office/drawing/2014/main" id="{86FC750F-A279-4FD9-B569-1EEA0A43F9FD}"/>
              </a:ext>
            </a:extLst>
          </p:cNvPr>
          <p:cNvSpPr txBox="1"/>
          <p:nvPr/>
        </p:nvSpPr>
        <p:spPr>
          <a:xfrm>
            <a:off x="2057400" y="1371600"/>
            <a:ext cx="4800600" cy="5324535"/>
          </a:xfrm>
          <a:prstGeom prst="rect">
            <a:avLst/>
          </a:prstGeom>
          <a:noFill/>
        </p:spPr>
        <p:txBody>
          <a:bodyPr>
            <a:spAutoFit/>
          </a:bodyPr>
          <a:lstStyle/>
          <a:p>
            <a:pPr marL="344488" indent="-344488" algn="just">
              <a:buFont typeface="Wingdings" pitchFamily="2" charset="2"/>
              <a:buChar char="Ø"/>
              <a:defRPr/>
            </a:pPr>
            <a:r>
              <a:rPr lang="en-US" sz="2000" dirty="0">
                <a:latin typeface="Tahoma" pitchFamily="34" charset="0"/>
                <a:ea typeface="Tahoma" pitchFamily="34" charset="0"/>
                <a:cs typeface="Tahoma" pitchFamily="34" charset="0"/>
              </a:rPr>
              <a:t>Electrician</a:t>
            </a:r>
          </a:p>
          <a:p>
            <a:pPr algn="just">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Maintain a list (inventory) of power tools</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Carry out preventive maintenance</a:t>
            </a:r>
          </a:p>
          <a:p>
            <a:pPr marL="688975" lvl="1" indent="-344488" algn="just">
              <a:defRPr/>
            </a:pPr>
            <a:r>
              <a:rPr lang="en-US" sz="2000" dirty="0">
                <a:latin typeface="Tahoma" pitchFamily="34" charset="0"/>
                <a:ea typeface="Tahoma" pitchFamily="34" charset="0"/>
                <a:cs typeface="Tahoma" pitchFamily="34" charset="0"/>
              </a:rPr>
              <a:t>	as per schedule.</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Carry out corrective maintenance and repair as required.</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Provide inspection stickers or tags on all power tools, electric cables.</a:t>
            </a:r>
          </a:p>
          <a:p>
            <a:pPr marL="688975" indent="-344488" algn="just">
              <a:buFont typeface="Wingdings" pitchFamily="2" charset="2"/>
              <a:buChar char="ü"/>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ü"/>
              <a:defRPr/>
            </a:pPr>
            <a:r>
              <a:rPr lang="en-US" sz="2000" dirty="0">
                <a:latin typeface="Tahoma" pitchFamily="34" charset="0"/>
                <a:ea typeface="Tahoma" pitchFamily="34" charset="0"/>
                <a:cs typeface="Tahoma" pitchFamily="34" charset="0"/>
              </a:rPr>
              <a:t>Recommend replacement or dis-posal of defective/damaged tools</a:t>
            </a:r>
          </a:p>
          <a:p>
            <a:pPr marL="344488" indent="-344488" algn="just">
              <a:defRPr/>
            </a:pPr>
            <a:endParaRPr lang="en-US" sz="2000" dirty="0">
              <a:latin typeface="Tahoma" pitchFamily="34" charset="0"/>
              <a:ea typeface="Tahoma" pitchFamily="34" charset="0"/>
              <a:cs typeface="Tahoma" pitchFamily="34" charset="0"/>
            </a:endParaRPr>
          </a:p>
        </p:txBody>
      </p:sp>
      <p:pic>
        <p:nvPicPr>
          <p:cNvPr id="24580" name="Picture 6" descr="http://previews.123rf.com/images/auremar/auremar1112/auremar111200971/11457006-portrait-of-an-electrician-Stock-Photo-electrician-safety-glasses.jpg">
            <a:extLst>
              <a:ext uri="{FF2B5EF4-FFF2-40B4-BE49-F238E27FC236}">
                <a16:creationId xmlns="" xmlns:a16="http://schemas.microsoft.com/office/drawing/2014/main" id="{471FA15C-ED2B-45D0-9A67-AF54E1E89C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601" y="1600200"/>
            <a:ext cx="3324225"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4581" name="Picture 8" descr="http://www.trojantechgroup.com.au/wp-content/uploads/2013/12/test-and-tag-equipment.jpg">
            <a:extLst>
              <a:ext uri="{FF2B5EF4-FFF2-40B4-BE49-F238E27FC236}">
                <a16:creationId xmlns="" xmlns:a16="http://schemas.microsoft.com/office/drawing/2014/main" id="{2FF799F0-C23F-482E-99E4-91ECF5835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1" y="4500561"/>
            <a:ext cx="3352800" cy="1824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1026">
            <a:extLst>
              <a:ext uri="{FF2B5EF4-FFF2-40B4-BE49-F238E27FC236}">
                <a16:creationId xmlns="" xmlns:a16="http://schemas.microsoft.com/office/drawing/2014/main" id="{B545B687-85E3-4A13-B7B3-F18FDC54C679}"/>
              </a:ext>
            </a:extLst>
          </p:cNvPr>
          <p:cNvSpPr txBox="1">
            <a:spLocks noChangeArrowheads="1"/>
          </p:cNvSpPr>
          <p:nvPr/>
        </p:nvSpPr>
        <p:spPr>
          <a:xfrm>
            <a:off x="1940442" y="574158"/>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latin typeface="Arial" panose="020B0604020202020204" pitchFamily="34" charset="0"/>
              </a:rPr>
              <a:t>			</a:t>
            </a:r>
            <a:r>
              <a:rPr lang="en-US" altLang="en-US" dirty="0">
                <a:solidFill>
                  <a:schemeClr val="accent1"/>
                </a:solidFill>
                <a:latin typeface="Arial" panose="020B0604020202020204" pitchFamily="34" charset="0"/>
              </a:rPr>
              <a:t>Shoring</a:t>
            </a:r>
          </a:p>
        </p:txBody>
      </p:sp>
      <p:sp>
        <p:nvSpPr>
          <p:cNvPr id="5" name="Rectangle 1027">
            <a:extLst>
              <a:ext uri="{FF2B5EF4-FFF2-40B4-BE49-F238E27FC236}">
                <a16:creationId xmlns="" xmlns:a16="http://schemas.microsoft.com/office/drawing/2014/main" id="{2645F9EA-AC98-491F-9B97-9211E742D581}"/>
              </a:ext>
            </a:extLst>
          </p:cNvPr>
          <p:cNvSpPr txBox="1">
            <a:spLocks noChangeArrowheads="1"/>
          </p:cNvSpPr>
          <p:nvPr/>
        </p:nvSpPr>
        <p:spPr>
          <a:xfrm>
            <a:off x="1864242" y="2098158"/>
            <a:ext cx="81534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altLang="en-US" dirty="0"/>
              <a:t>General</a:t>
            </a:r>
          </a:p>
          <a:p>
            <a:pPr lvl="1">
              <a:spcBef>
                <a:spcPct val="30000"/>
              </a:spcBef>
              <a:buClr>
                <a:srgbClr val="FFCC00"/>
              </a:buClr>
            </a:pPr>
            <a:r>
              <a:rPr lang="en-US" altLang="en-US" dirty="0"/>
              <a:t> Provides a framework to work in</a:t>
            </a:r>
          </a:p>
          <a:p>
            <a:pPr lvl="1">
              <a:spcBef>
                <a:spcPct val="30000"/>
              </a:spcBef>
              <a:buClr>
                <a:srgbClr val="FFCC00"/>
              </a:buClr>
            </a:pPr>
            <a:r>
              <a:rPr lang="en-US" altLang="en-US" dirty="0"/>
              <a:t> Uses Wales, cross braces and uprights</a:t>
            </a:r>
          </a:p>
          <a:p>
            <a:pPr lvl="1">
              <a:spcBef>
                <a:spcPct val="30000"/>
              </a:spcBef>
              <a:buClr>
                <a:srgbClr val="FFCC00"/>
              </a:buClr>
            </a:pPr>
            <a:r>
              <a:rPr lang="en-US" altLang="en-US" dirty="0"/>
              <a:t> Supports excavation walls</a:t>
            </a:r>
          </a:p>
          <a:p>
            <a:pPr marL="457200" lvl="1" indent="0">
              <a:spcBef>
                <a:spcPct val="30000"/>
              </a:spcBef>
              <a:buClr>
                <a:srgbClr val="FFCC00"/>
              </a:buClr>
              <a:buNone/>
            </a:pPr>
            <a:endParaRPr lang="en-US" altLang="en-US" dirty="0"/>
          </a:p>
          <a:p>
            <a:pPr>
              <a:spcBef>
                <a:spcPct val="30000"/>
              </a:spcBef>
              <a:buFontTx/>
              <a:buChar char="•"/>
            </a:pPr>
            <a:r>
              <a:rPr lang="en-US" altLang="en-US" dirty="0"/>
              <a:t>OSHA tables provide shoring data</a:t>
            </a:r>
          </a:p>
          <a:p>
            <a:pPr lvl="1">
              <a:spcBef>
                <a:spcPct val="30000"/>
              </a:spcBef>
              <a:buClr>
                <a:srgbClr val="FFCC00"/>
              </a:buClr>
            </a:pPr>
            <a:r>
              <a:rPr lang="en-US" altLang="en-US" dirty="0"/>
              <a:t> Must know soil type</a:t>
            </a:r>
          </a:p>
          <a:p>
            <a:pPr lvl="1">
              <a:spcBef>
                <a:spcPct val="30000"/>
              </a:spcBef>
              <a:buClr>
                <a:srgbClr val="FFCC00"/>
              </a:buClr>
            </a:pPr>
            <a:r>
              <a:rPr lang="en-US" altLang="en-US" dirty="0"/>
              <a:t> Must know depth and width of excavation</a:t>
            </a:r>
          </a:p>
          <a:p>
            <a:pPr lvl="1">
              <a:spcBef>
                <a:spcPct val="30000"/>
              </a:spcBef>
              <a:buClr>
                <a:srgbClr val="FFCC00"/>
              </a:buClr>
            </a:pPr>
            <a:r>
              <a:rPr lang="en-US" altLang="en-US" dirty="0"/>
              <a:t> Must be familiar with the OSHA Tables</a:t>
            </a:r>
          </a:p>
          <a:p>
            <a:pPr>
              <a:spcBef>
                <a:spcPct val="30000"/>
              </a:spcBef>
              <a:buFontTx/>
              <a:buChar char="•"/>
            </a:pPr>
            <a:endParaRPr lang="en-US" altLang="en-US" dirty="0"/>
          </a:p>
          <a:p>
            <a:pPr>
              <a:buFont typeface="Monotype Sorts" pitchFamily="2" charset="2"/>
              <a:buNone/>
            </a:pPr>
            <a:endParaRPr lang="en-US" altLang="en-US" dirty="0"/>
          </a:p>
        </p:txBody>
      </p:sp>
    </p:spTree>
    <p:extLst>
      <p:ext uri="{BB962C8B-B14F-4D97-AF65-F5344CB8AC3E}">
        <p14:creationId xmlns:p14="http://schemas.microsoft.com/office/powerpoint/2010/main" val="22365734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5" name="TextBox 3">
            <a:extLst>
              <a:ext uri="{FF2B5EF4-FFF2-40B4-BE49-F238E27FC236}">
                <a16:creationId xmlns="" xmlns:a16="http://schemas.microsoft.com/office/drawing/2014/main" id="{5EB60586-2922-426A-B0EE-B6509D2DEE13}"/>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Responsibilities</a:t>
            </a:r>
          </a:p>
        </p:txBody>
      </p:sp>
      <p:sp>
        <p:nvSpPr>
          <p:cNvPr id="7" name="TextBox 6">
            <a:extLst>
              <a:ext uri="{FF2B5EF4-FFF2-40B4-BE49-F238E27FC236}">
                <a16:creationId xmlns="" xmlns:a16="http://schemas.microsoft.com/office/drawing/2014/main" id="{126960CF-E1CC-4A5B-86DA-534039A8D2E2}"/>
              </a:ext>
            </a:extLst>
          </p:cNvPr>
          <p:cNvSpPr txBox="1"/>
          <p:nvPr/>
        </p:nvSpPr>
        <p:spPr>
          <a:xfrm>
            <a:off x="2057400" y="1371601"/>
            <a:ext cx="4572000" cy="5016758"/>
          </a:xfrm>
          <a:prstGeom prst="rect">
            <a:avLst/>
          </a:prstGeom>
          <a:noFill/>
        </p:spPr>
        <p:txBody>
          <a:bodyPr>
            <a:spAutoFit/>
          </a:bodyPr>
          <a:lstStyle/>
          <a:p>
            <a:pPr marL="344488" indent="-344488" algn="just">
              <a:buFont typeface="Wingdings" pitchFamily="2" charset="2"/>
              <a:buChar char="Ø"/>
              <a:defRPr/>
            </a:pPr>
            <a:r>
              <a:rPr lang="en-US" sz="2000" dirty="0">
                <a:latin typeface="Tahoma" pitchFamily="34" charset="0"/>
                <a:ea typeface="Tahoma" pitchFamily="34" charset="0"/>
                <a:cs typeface="Tahoma" pitchFamily="34" charset="0"/>
              </a:rPr>
              <a:t>Worker</a:t>
            </a:r>
          </a:p>
          <a:p>
            <a:pPr algn="just">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Ø"/>
              <a:defRPr/>
            </a:pPr>
            <a:r>
              <a:rPr lang="en-US" sz="2000" dirty="0">
                <a:latin typeface="Tahoma" pitchFamily="34" charset="0"/>
                <a:ea typeface="Tahoma" pitchFamily="34" charset="0"/>
                <a:cs typeface="Tahoma" pitchFamily="34" charset="0"/>
              </a:rPr>
              <a:t>Carry out pre-use inspection of tools</a:t>
            </a:r>
          </a:p>
          <a:p>
            <a:pPr marL="688975"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Ø"/>
              <a:defRPr/>
            </a:pPr>
            <a:r>
              <a:rPr lang="en-US" sz="2000" dirty="0">
                <a:latin typeface="Tahoma" pitchFamily="34" charset="0"/>
                <a:ea typeface="Tahoma" pitchFamily="34" charset="0"/>
                <a:cs typeface="Tahoma" pitchFamily="34" charset="0"/>
              </a:rPr>
              <a:t>Use tools are per design and purpose</a:t>
            </a:r>
          </a:p>
          <a:p>
            <a:pPr marL="688975"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Ø"/>
              <a:defRPr/>
            </a:pPr>
            <a:r>
              <a:rPr lang="en-US" sz="2000" dirty="0">
                <a:latin typeface="Tahoma" pitchFamily="34" charset="0"/>
                <a:ea typeface="Tahoma" pitchFamily="34" charset="0"/>
                <a:cs typeface="Tahoma" pitchFamily="34" charset="0"/>
              </a:rPr>
              <a:t>Return detective or damaged tools to Storekeeper/Material Controller for replacement.</a:t>
            </a:r>
          </a:p>
          <a:p>
            <a:pPr marL="688975"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Ø"/>
              <a:defRPr/>
            </a:pPr>
            <a:r>
              <a:rPr lang="en-US" sz="2000" dirty="0">
                <a:latin typeface="Tahoma" pitchFamily="34" charset="0"/>
                <a:ea typeface="Tahoma" pitchFamily="34" charset="0"/>
                <a:cs typeface="Tahoma" pitchFamily="34" charset="0"/>
              </a:rPr>
              <a:t>Carry out housekeeping at the end of each shift/day.</a:t>
            </a:r>
          </a:p>
          <a:p>
            <a:pPr marL="344488"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344488" indent="-344488" algn="just">
              <a:buFont typeface="Wingdings" pitchFamily="2" charset="2"/>
              <a:buChar char="Ø"/>
              <a:defRPr/>
            </a:pPr>
            <a:endParaRPr lang="en-US" sz="2000" dirty="0">
              <a:latin typeface="Tahoma" pitchFamily="34" charset="0"/>
              <a:ea typeface="Tahoma" pitchFamily="34" charset="0"/>
              <a:cs typeface="Tahoma" pitchFamily="34" charset="0"/>
            </a:endParaRPr>
          </a:p>
        </p:txBody>
      </p:sp>
      <p:grpSp>
        <p:nvGrpSpPr>
          <p:cNvPr id="25604" name="Group 8">
            <a:extLst>
              <a:ext uri="{FF2B5EF4-FFF2-40B4-BE49-F238E27FC236}">
                <a16:creationId xmlns="" xmlns:a16="http://schemas.microsoft.com/office/drawing/2014/main" id="{42F4DA57-306E-485A-8632-4A682A82104B}"/>
              </a:ext>
            </a:extLst>
          </p:cNvPr>
          <p:cNvGrpSpPr>
            <a:grpSpLocks/>
          </p:cNvGrpSpPr>
          <p:nvPr/>
        </p:nvGrpSpPr>
        <p:grpSpPr bwMode="auto">
          <a:xfrm>
            <a:off x="7886700" y="1670180"/>
            <a:ext cx="3429000" cy="4419600"/>
            <a:chOff x="5181600" y="1371600"/>
            <a:chExt cx="3429000" cy="4419600"/>
          </a:xfrm>
        </p:grpSpPr>
        <p:pic>
          <p:nvPicPr>
            <p:cNvPr id="25606" name="Picture 10" descr="http://thumbs.dreamstime.com/z/construction-worker-using-angle-grinder-cutting-tile-renovation-home-cuts-electric-tool-man-tiling-home-site-33979390.jpg">
              <a:extLst>
                <a:ext uri="{FF2B5EF4-FFF2-40B4-BE49-F238E27FC236}">
                  <a16:creationId xmlns="" xmlns:a16="http://schemas.microsoft.com/office/drawing/2014/main" id="{96B90201-2541-4814-94C7-9C0992143E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1371600"/>
              <a:ext cx="3429000" cy="25234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607" name="Picture 8" descr="http://creativesafetypublishing.com/wp-content/uploads/2014/09/man-inspecting-tools.jpg">
              <a:extLst>
                <a:ext uri="{FF2B5EF4-FFF2-40B4-BE49-F238E27FC236}">
                  <a16:creationId xmlns="" xmlns:a16="http://schemas.microsoft.com/office/drawing/2014/main" id="{DEC45AA6-1E38-4A89-9C83-BD2F88266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505200"/>
              <a:ext cx="3429000"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25605" name="Picture 24">
            <a:extLst>
              <a:ext uri="{FF2B5EF4-FFF2-40B4-BE49-F238E27FC236}">
                <a16:creationId xmlns="" xmlns:a16="http://schemas.microsoft.com/office/drawing/2014/main" id="{C7E67157-382C-4EFC-81E8-ED6A3DBD1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2971801"/>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5" name="TextBox 3">
            <a:extLst>
              <a:ext uri="{FF2B5EF4-FFF2-40B4-BE49-F238E27FC236}">
                <a16:creationId xmlns="" xmlns:a16="http://schemas.microsoft.com/office/drawing/2014/main" id="{5994D7C0-18D1-4C74-8635-C26D3BC6F582}"/>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Responsibilities</a:t>
            </a:r>
          </a:p>
        </p:txBody>
      </p:sp>
      <p:sp>
        <p:nvSpPr>
          <p:cNvPr id="7" name="TextBox 6">
            <a:extLst>
              <a:ext uri="{FF2B5EF4-FFF2-40B4-BE49-F238E27FC236}">
                <a16:creationId xmlns="" xmlns:a16="http://schemas.microsoft.com/office/drawing/2014/main" id="{134EE7C9-DC02-4BF0-A833-A1EC1E52DCA4}"/>
              </a:ext>
            </a:extLst>
          </p:cNvPr>
          <p:cNvSpPr txBox="1"/>
          <p:nvPr/>
        </p:nvSpPr>
        <p:spPr>
          <a:xfrm>
            <a:off x="2057400" y="1228397"/>
            <a:ext cx="8077200" cy="4401205"/>
          </a:xfrm>
          <a:prstGeom prst="rect">
            <a:avLst/>
          </a:prstGeom>
          <a:noFill/>
        </p:spPr>
        <p:txBody>
          <a:bodyPr>
            <a:spAutoFit/>
          </a:bodyPr>
          <a:lstStyle/>
          <a:p>
            <a:pPr marL="344488" indent="-344488" algn="just">
              <a:buFont typeface="Wingdings" pitchFamily="2" charset="2"/>
              <a:buChar char="Ø"/>
              <a:defRPr/>
            </a:pPr>
            <a:r>
              <a:rPr lang="en-US" sz="2000" dirty="0">
                <a:latin typeface="Tahoma" pitchFamily="34" charset="0"/>
                <a:ea typeface="Tahoma" pitchFamily="34" charset="0"/>
                <a:cs typeface="Tahoma" pitchFamily="34" charset="0"/>
              </a:rPr>
              <a:t>HSE Advisor</a:t>
            </a:r>
          </a:p>
          <a:p>
            <a:pPr algn="just">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Ø"/>
              <a:defRPr/>
            </a:pPr>
            <a:r>
              <a:rPr lang="en-US" sz="2000" dirty="0">
                <a:latin typeface="Tahoma" pitchFamily="34" charset="0"/>
                <a:ea typeface="Tahoma" pitchFamily="34" charset="0"/>
                <a:cs typeface="Tahoma" pitchFamily="34" charset="0"/>
              </a:rPr>
              <a:t>Monitor workplace activity and rectify any near miss, unsafe act  or condition.</a:t>
            </a:r>
          </a:p>
          <a:p>
            <a:pPr marL="688975"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Ø"/>
              <a:defRPr/>
            </a:pPr>
            <a:r>
              <a:rPr lang="en-US" sz="2000" dirty="0">
                <a:latin typeface="Tahoma" pitchFamily="34" charset="0"/>
                <a:ea typeface="Tahoma" pitchFamily="34" charset="0"/>
                <a:cs typeface="Tahoma" pitchFamily="34" charset="0"/>
              </a:rPr>
              <a:t>Carry our random inspection of tools and work area.</a:t>
            </a:r>
          </a:p>
          <a:p>
            <a:pPr marL="688975"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Ø"/>
              <a:defRPr/>
            </a:pPr>
            <a:r>
              <a:rPr lang="en-US" sz="2000" dirty="0">
                <a:latin typeface="Tahoma" pitchFamily="34" charset="0"/>
                <a:ea typeface="Tahoma" pitchFamily="34" charset="0"/>
                <a:cs typeface="Tahoma" pitchFamily="34" charset="0"/>
              </a:rPr>
              <a:t>Ensure workers are provided with, and are using/wearing, the personal protective equipment appropriate for the job.</a:t>
            </a:r>
          </a:p>
          <a:p>
            <a:pPr marL="688975"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688975" indent="-344488" algn="just">
              <a:buFont typeface="Wingdings" pitchFamily="2" charset="2"/>
              <a:buChar char="Ø"/>
              <a:defRPr/>
            </a:pPr>
            <a:r>
              <a:rPr lang="en-US" sz="2000" dirty="0">
                <a:latin typeface="Tahoma" pitchFamily="34" charset="0"/>
                <a:ea typeface="Tahoma" pitchFamily="34" charset="0"/>
                <a:cs typeface="Tahoma" pitchFamily="34" charset="0"/>
              </a:rPr>
              <a:t>Instruct Worker to return detective or damaged tools to Storekeeper/Material Controller for replacement.</a:t>
            </a:r>
          </a:p>
          <a:p>
            <a:pPr marL="344488" indent="-344488" algn="just">
              <a:buFont typeface="Wingdings" pitchFamily="2" charset="2"/>
              <a:buChar char="Ø"/>
              <a:defRPr/>
            </a:pPr>
            <a:endParaRPr lang="en-US" sz="2000" dirty="0">
              <a:latin typeface="Tahoma" pitchFamily="34" charset="0"/>
              <a:ea typeface="Tahoma" pitchFamily="34" charset="0"/>
              <a:cs typeface="Tahoma" pitchFamily="34" charset="0"/>
            </a:endParaRPr>
          </a:p>
          <a:p>
            <a:pPr marL="344488" indent="-344488" algn="just">
              <a:buFont typeface="Wingdings" pitchFamily="2" charset="2"/>
              <a:buChar char="Ø"/>
              <a:defRPr/>
            </a:pPr>
            <a:endParaRPr lang="en-US" sz="2000" dirty="0">
              <a:latin typeface="Tahoma" pitchFamily="34" charset="0"/>
              <a:ea typeface="Tahoma" pitchFamily="34" charset="0"/>
              <a:cs typeface="Tahoma" pitchFamily="34" charset="0"/>
            </a:endParaRPr>
          </a:p>
        </p:txBody>
      </p:sp>
      <p:pic>
        <p:nvPicPr>
          <p:cNvPr id="26628" name="Picture 5">
            <a:extLst>
              <a:ext uri="{FF2B5EF4-FFF2-40B4-BE49-F238E27FC236}">
                <a16:creationId xmlns="" xmlns:a16="http://schemas.microsoft.com/office/drawing/2014/main" id="{D96FAB20-5115-46C6-89F0-2F4B76F64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8270" y="5014434"/>
            <a:ext cx="4356100" cy="1752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3" name="TextBox 3">
            <a:extLst>
              <a:ext uri="{FF2B5EF4-FFF2-40B4-BE49-F238E27FC236}">
                <a16:creationId xmlns="" xmlns:a16="http://schemas.microsoft.com/office/drawing/2014/main" id="{BC46C6E7-1F89-4ACF-899B-F5D29F3A4638}"/>
              </a:ext>
            </a:extLst>
          </p:cNvPr>
          <p:cNvSpPr txBox="1">
            <a:spLocks noChangeArrowheads="1"/>
          </p:cNvSpPr>
          <p:nvPr/>
        </p:nvSpPr>
        <p:spPr bwMode="auto">
          <a:xfrm>
            <a:off x="1828800" y="2814638"/>
            <a:ext cx="8610600" cy="769441"/>
          </a:xfrm>
          <a:prstGeom prst="rect">
            <a:avLst/>
          </a:prstGeom>
          <a:noFill/>
          <a:ln w="9525">
            <a:noFill/>
            <a:miter lim="800000"/>
            <a:headEnd/>
            <a:tailEnd/>
          </a:ln>
        </p:spPr>
        <p:txBody>
          <a:bodyPr>
            <a:spAutoFit/>
          </a:bodyPr>
          <a:lstStyle/>
          <a:p>
            <a:pPr algn="ctr" eaLnBrk="1" hangingPunct="1">
              <a:defRPr/>
            </a:pPr>
            <a:r>
              <a:rPr lang="en-US" sz="4400" dirty="0">
                <a:solidFill>
                  <a:srgbClr val="0000FF"/>
                </a:solidFill>
                <a:effectLst>
                  <a:outerShdw blurRad="38100" dist="38100" dir="2700000" algn="tl">
                    <a:srgbClr val="000000">
                      <a:alpha val="43137"/>
                    </a:srgbClr>
                  </a:outerShdw>
                </a:effectLst>
                <a:latin typeface="Tahoma" pitchFamily="34" charset="0"/>
                <a:cs typeface="Tahoma" pitchFamily="34" charset="0"/>
              </a:rPr>
              <a:t>Pictorial Do’s and Don’ts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8674" name="Picture 4">
            <a:extLst>
              <a:ext uri="{FF2B5EF4-FFF2-40B4-BE49-F238E27FC236}">
                <a16:creationId xmlns="" xmlns:a16="http://schemas.microsoft.com/office/drawing/2014/main" id="{F8379DAC-AD6C-4A35-A2D3-C2053A24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57200"/>
            <a:ext cx="4267200" cy="2590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 xmlns:a16="http://schemas.microsoft.com/office/drawing/2014/main" id="{6042B8FC-BE79-4B66-8B7A-AE0BBCD7EED0}"/>
              </a:ext>
            </a:extLst>
          </p:cNvPr>
          <p:cNvCxnSpPr/>
          <p:nvPr/>
        </p:nvCxnSpPr>
        <p:spPr>
          <a:xfrm>
            <a:off x="5715000" y="914400"/>
            <a:ext cx="0" cy="838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676" name="TextBox 8">
            <a:extLst>
              <a:ext uri="{FF2B5EF4-FFF2-40B4-BE49-F238E27FC236}">
                <a16:creationId xmlns="" xmlns:a16="http://schemas.microsoft.com/office/drawing/2014/main" id="{BE076000-93B4-401D-BC88-A1A9ABE99897}"/>
              </a:ext>
            </a:extLst>
          </p:cNvPr>
          <p:cNvSpPr txBox="1">
            <a:spLocks noChangeArrowheads="1"/>
          </p:cNvSpPr>
          <p:nvPr/>
        </p:nvSpPr>
        <p:spPr bwMode="auto">
          <a:xfrm>
            <a:off x="4267200" y="533401"/>
            <a:ext cx="1981200" cy="276225"/>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Bolt Size 27mm</a:t>
            </a:r>
          </a:p>
        </p:txBody>
      </p:sp>
      <p:cxnSp>
        <p:nvCxnSpPr>
          <p:cNvPr id="10" name="Straight Arrow Connector 9">
            <a:extLst>
              <a:ext uri="{FF2B5EF4-FFF2-40B4-BE49-F238E27FC236}">
                <a16:creationId xmlns="" xmlns:a16="http://schemas.microsoft.com/office/drawing/2014/main" id="{1329291B-BA1D-446F-98AF-8C8FF9D5A2A1}"/>
              </a:ext>
            </a:extLst>
          </p:cNvPr>
          <p:cNvCxnSpPr/>
          <p:nvPr/>
        </p:nvCxnSpPr>
        <p:spPr>
          <a:xfrm>
            <a:off x="3200400" y="914400"/>
            <a:ext cx="0" cy="7620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ADFF2DC4-9F0D-46DD-92A0-3D5C5D6DB88A}"/>
              </a:ext>
            </a:extLst>
          </p:cNvPr>
          <p:cNvSpPr/>
          <p:nvPr/>
        </p:nvSpPr>
        <p:spPr>
          <a:xfrm>
            <a:off x="2819400" y="1676400"/>
            <a:ext cx="7620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8679" name="TextBox 12">
            <a:extLst>
              <a:ext uri="{FF2B5EF4-FFF2-40B4-BE49-F238E27FC236}">
                <a16:creationId xmlns="" xmlns:a16="http://schemas.microsoft.com/office/drawing/2014/main" id="{03370C81-32DC-4E01-8AFF-537456768953}"/>
              </a:ext>
            </a:extLst>
          </p:cNvPr>
          <p:cNvSpPr txBox="1">
            <a:spLocks noChangeArrowheads="1"/>
          </p:cNvSpPr>
          <p:nvPr/>
        </p:nvSpPr>
        <p:spPr bwMode="auto">
          <a:xfrm>
            <a:off x="1981200" y="533401"/>
            <a:ext cx="2286000" cy="276225"/>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Spanner Size 11/16 inch</a:t>
            </a:r>
          </a:p>
        </p:txBody>
      </p:sp>
      <p:pic>
        <p:nvPicPr>
          <p:cNvPr id="28680" name="Picture 5">
            <a:extLst>
              <a:ext uri="{FF2B5EF4-FFF2-40B4-BE49-F238E27FC236}">
                <a16:creationId xmlns="" xmlns:a16="http://schemas.microsoft.com/office/drawing/2014/main" id="{D8E72DA4-0C8E-400B-BD4A-1FE861E2A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457200"/>
            <a:ext cx="4084638" cy="2590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 xmlns:a16="http://schemas.microsoft.com/office/drawing/2014/main" id="{41C99D37-C766-4D0B-85E0-E32C55EA5F23}"/>
              </a:ext>
            </a:extLst>
          </p:cNvPr>
          <p:cNvSpPr/>
          <p:nvPr/>
        </p:nvSpPr>
        <p:spPr>
          <a:xfrm>
            <a:off x="6781800" y="1371600"/>
            <a:ext cx="762000" cy="457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cxnSp>
        <p:nvCxnSpPr>
          <p:cNvPr id="53" name="Straight Arrow Connector 52">
            <a:extLst>
              <a:ext uri="{FF2B5EF4-FFF2-40B4-BE49-F238E27FC236}">
                <a16:creationId xmlns="" xmlns:a16="http://schemas.microsoft.com/office/drawing/2014/main" id="{BE2C38B8-2DB8-40B5-8A59-40B47B02F759}"/>
              </a:ext>
            </a:extLst>
          </p:cNvPr>
          <p:cNvCxnSpPr/>
          <p:nvPr/>
        </p:nvCxnSpPr>
        <p:spPr>
          <a:xfrm>
            <a:off x="7162800" y="914400"/>
            <a:ext cx="0" cy="4572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8683" name="TextBox 54">
            <a:extLst>
              <a:ext uri="{FF2B5EF4-FFF2-40B4-BE49-F238E27FC236}">
                <a16:creationId xmlns="" xmlns:a16="http://schemas.microsoft.com/office/drawing/2014/main" id="{CE6DE330-F5FD-4558-ADBE-8843189D623E}"/>
              </a:ext>
            </a:extLst>
          </p:cNvPr>
          <p:cNvSpPr txBox="1">
            <a:spLocks noChangeArrowheads="1"/>
          </p:cNvSpPr>
          <p:nvPr/>
        </p:nvSpPr>
        <p:spPr bwMode="auto">
          <a:xfrm>
            <a:off x="6248400" y="533401"/>
            <a:ext cx="2209800" cy="276225"/>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Tahoma" panose="020B0604030504040204" pitchFamily="34" charset="0"/>
                <a:cs typeface="Tahoma" panose="020B0604030504040204" pitchFamily="34" charset="0"/>
              </a:rPr>
              <a:t>Spanner Size 27mm</a:t>
            </a:r>
          </a:p>
        </p:txBody>
      </p:sp>
      <p:sp>
        <p:nvSpPr>
          <p:cNvPr id="28684" name="TextBox 56">
            <a:extLst>
              <a:ext uri="{FF2B5EF4-FFF2-40B4-BE49-F238E27FC236}">
                <a16:creationId xmlns="" xmlns:a16="http://schemas.microsoft.com/office/drawing/2014/main" id="{F7E169BA-5737-4488-BF5C-EBBD366A442E}"/>
              </a:ext>
            </a:extLst>
          </p:cNvPr>
          <p:cNvSpPr txBox="1">
            <a:spLocks noChangeArrowheads="1"/>
          </p:cNvSpPr>
          <p:nvPr/>
        </p:nvSpPr>
        <p:spPr bwMode="auto">
          <a:xfrm>
            <a:off x="8458200" y="533401"/>
            <a:ext cx="1447800" cy="276225"/>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Tahoma" panose="020B0604030504040204" pitchFamily="34" charset="0"/>
                <a:cs typeface="Tahoma" panose="020B0604030504040204" pitchFamily="34" charset="0"/>
              </a:rPr>
              <a:t>Bolt Size 27mm</a:t>
            </a:r>
          </a:p>
        </p:txBody>
      </p:sp>
      <p:cxnSp>
        <p:nvCxnSpPr>
          <p:cNvPr id="58" name="Straight Arrow Connector 57">
            <a:extLst>
              <a:ext uri="{FF2B5EF4-FFF2-40B4-BE49-F238E27FC236}">
                <a16:creationId xmlns="" xmlns:a16="http://schemas.microsoft.com/office/drawing/2014/main" id="{556265BD-229C-4910-99ED-9698AE76D0E6}"/>
              </a:ext>
            </a:extLst>
          </p:cNvPr>
          <p:cNvCxnSpPr/>
          <p:nvPr/>
        </p:nvCxnSpPr>
        <p:spPr>
          <a:xfrm>
            <a:off x="9525000" y="838200"/>
            <a:ext cx="457200" cy="3810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8686" name="Picture 6">
            <a:extLst>
              <a:ext uri="{FF2B5EF4-FFF2-40B4-BE49-F238E27FC236}">
                <a16:creationId xmlns="" xmlns:a16="http://schemas.microsoft.com/office/drawing/2014/main" id="{1B18BEDD-2309-4232-A86A-74A05692C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1242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3" name="Straight Arrow Connector 72">
            <a:extLst>
              <a:ext uri="{FF2B5EF4-FFF2-40B4-BE49-F238E27FC236}">
                <a16:creationId xmlns="" xmlns:a16="http://schemas.microsoft.com/office/drawing/2014/main" id="{D16294AC-B0A1-499A-B015-E4CE34CC9355}"/>
              </a:ext>
            </a:extLst>
          </p:cNvPr>
          <p:cNvCxnSpPr/>
          <p:nvPr/>
        </p:nvCxnSpPr>
        <p:spPr>
          <a:xfrm flipV="1">
            <a:off x="8610600" y="4495800"/>
            <a:ext cx="0" cy="9906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8688" name="TextBox 73">
            <a:extLst>
              <a:ext uri="{FF2B5EF4-FFF2-40B4-BE49-F238E27FC236}">
                <a16:creationId xmlns="" xmlns:a16="http://schemas.microsoft.com/office/drawing/2014/main" id="{07E529F8-1B87-4B9A-BEBF-3B015A9E3FF6}"/>
              </a:ext>
            </a:extLst>
          </p:cNvPr>
          <p:cNvSpPr txBox="1">
            <a:spLocks noChangeArrowheads="1"/>
          </p:cNvSpPr>
          <p:nvPr/>
        </p:nvSpPr>
        <p:spPr bwMode="auto">
          <a:xfrm>
            <a:off x="6324600" y="5486401"/>
            <a:ext cx="2743200" cy="276225"/>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Arial" panose="020B0604020202020204" pitchFamily="34" charset="0"/>
              </a:rPr>
              <a:t>Periodic inspection of power tools</a:t>
            </a:r>
          </a:p>
        </p:txBody>
      </p:sp>
      <p:pic>
        <p:nvPicPr>
          <p:cNvPr id="28689" name="Picture 8">
            <a:extLst>
              <a:ext uri="{FF2B5EF4-FFF2-40B4-BE49-F238E27FC236}">
                <a16:creationId xmlns="" xmlns:a16="http://schemas.microsoft.com/office/drawing/2014/main" id="{2BE141F8-94BA-4BA0-B115-BCA4E12BF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124200"/>
            <a:ext cx="4267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90" name="TextBox 76">
            <a:extLst>
              <a:ext uri="{FF2B5EF4-FFF2-40B4-BE49-F238E27FC236}">
                <a16:creationId xmlns="" xmlns:a16="http://schemas.microsoft.com/office/drawing/2014/main" id="{DEC608E1-20CC-483C-9A85-A79AE8F6F480}"/>
              </a:ext>
            </a:extLst>
          </p:cNvPr>
          <p:cNvSpPr txBox="1">
            <a:spLocks noChangeArrowheads="1"/>
          </p:cNvSpPr>
          <p:nvPr/>
        </p:nvSpPr>
        <p:spPr bwMode="auto">
          <a:xfrm>
            <a:off x="1981200" y="5486401"/>
            <a:ext cx="3200400" cy="276225"/>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No periodic inspection of power tools</a:t>
            </a:r>
          </a:p>
        </p:txBody>
      </p:sp>
      <p:cxnSp>
        <p:nvCxnSpPr>
          <p:cNvPr id="78" name="Straight Arrow Connector 77">
            <a:extLst>
              <a:ext uri="{FF2B5EF4-FFF2-40B4-BE49-F238E27FC236}">
                <a16:creationId xmlns="" xmlns:a16="http://schemas.microsoft.com/office/drawing/2014/main" id="{5AD6E6B7-FC76-494A-8905-CB5F29309327}"/>
              </a:ext>
            </a:extLst>
          </p:cNvPr>
          <p:cNvCxnSpPr/>
          <p:nvPr/>
        </p:nvCxnSpPr>
        <p:spPr>
          <a:xfrm flipV="1">
            <a:off x="3352800" y="4800600"/>
            <a:ext cx="0" cy="609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8692" name="Picture 31">
            <a:extLst>
              <a:ext uri="{FF2B5EF4-FFF2-40B4-BE49-F238E27FC236}">
                <a16:creationId xmlns="" xmlns:a16="http://schemas.microsoft.com/office/drawing/2014/main" id="{FEF9F5EE-3E47-436B-A189-CDB48E36B2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50" y="2590801"/>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3" name="Picture 32">
            <a:extLst>
              <a:ext uri="{FF2B5EF4-FFF2-40B4-BE49-F238E27FC236}">
                <a16:creationId xmlns="" xmlns:a16="http://schemas.microsoft.com/office/drawing/2014/main" id="{86826A4E-8735-4AC5-A546-379DF64BD6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50" y="53244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4" name="Picture 33">
            <a:extLst>
              <a:ext uri="{FF2B5EF4-FFF2-40B4-BE49-F238E27FC236}">
                <a16:creationId xmlns="" xmlns:a16="http://schemas.microsoft.com/office/drawing/2014/main" id="{FADDE8EC-78DD-493A-9F18-A114F67C29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9801" y="26003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34">
            <a:extLst>
              <a:ext uri="{FF2B5EF4-FFF2-40B4-BE49-F238E27FC236}">
                <a16:creationId xmlns="" xmlns:a16="http://schemas.microsoft.com/office/drawing/2014/main" id="{63C4873E-ADB2-4CB9-9886-566BDE2C99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9801" y="53435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9698" name="Picture 2">
            <a:extLst>
              <a:ext uri="{FF2B5EF4-FFF2-40B4-BE49-F238E27FC236}">
                <a16:creationId xmlns="" xmlns:a16="http://schemas.microsoft.com/office/drawing/2014/main" id="{EA9D495F-1CFA-4AA8-B466-5E0FFCCE4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1000"/>
            <a:ext cx="4267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Oval Callout 3">
            <a:extLst>
              <a:ext uri="{FF2B5EF4-FFF2-40B4-BE49-F238E27FC236}">
                <a16:creationId xmlns="" xmlns:a16="http://schemas.microsoft.com/office/drawing/2014/main" id="{74CCD7C0-92ED-4B3B-A03C-ECD72DFE01E9}"/>
              </a:ext>
            </a:extLst>
          </p:cNvPr>
          <p:cNvSpPr/>
          <p:nvPr/>
        </p:nvSpPr>
        <p:spPr>
          <a:xfrm>
            <a:off x="4267200" y="914400"/>
            <a:ext cx="914400" cy="914400"/>
          </a:xfrm>
          <a:prstGeom prst="wedgeEllipseCallout">
            <a:avLst>
              <a:gd name="adj1" fmla="val -91410"/>
              <a:gd name="adj2" fmla="val -6702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9700" name="TextBox 4">
            <a:extLst>
              <a:ext uri="{FF2B5EF4-FFF2-40B4-BE49-F238E27FC236}">
                <a16:creationId xmlns="" xmlns:a16="http://schemas.microsoft.com/office/drawing/2014/main" id="{076A56DD-CFC2-4DF2-8D6F-2C9B407A099F}"/>
              </a:ext>
            </a:extLst>
          </p:cNvPr>
          <p:cNvSpPr txBox="1">
            <a:spLocks noChangeArrowheads="1"/>
          </p:cNvSpPr>
          <p:nvPr/>
        </p:nvSpPr>
        <p:spPr bwMode="auto">
          <a:xfrm>
            <a:off x="2667000" y="457201"/>
            <a:ext cx="2057400" cy="2762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Missing Handle</a:t>
            </a:r>
          </a:p>
        </p:txBody>
      </p:sp>
      <p:pic>
        <p:nvPicPr>
          <p:cNvPr id="29701" name="Picture 3">
            <a:extLst>
              <a:ext uri="{FF2B5EF4-FFF2-40B4-BE49-F238E27FC236}">
                <a16:creationId xmlns="" xmlns:a16="http://schemas.microsoft.com/office/drawing/2014/main" id="{60F73F13-BBF2-430C-9257-6FEC7DFBF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810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702" name="TextBox 10">
            <a:extLst>
              <a:ext uri="{FF2B5EF4-FFF2-40B4-BE49-F238E27FC236}">
                <a16:creationId xmlns="" xmlns:a16="http://schemas.microsoft.com/office/drawing/2014/main" id="{18090D49-1CAF-4061-A224-63734E9EBEE4}"/>
              </a:ext>
            </a:extLst>
          </p:cNvPr>
          <p:cNvSpPr txBox="1">
            <a:spLocks noChangeArrowheads="1"/>
          </p:cNvSpPr>
          <p:nvPr/>
        </p:nvSpPr>
        <p:spPr bwMode="auto">
          <a:xfrm>
            <a:off x="6400800" y="457201"/>
            <a:ext cx="1828800" cy="276225"/>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Arial" panose="020B0604020202020204" pitchFamily="34" charset="0"/>
              </a:rPr>
              <a:t>Handle In Place </a:t>
            </a:r>
          </a:p>
        </p:txBody>
      </p:sp>
      <p:pic>
        <p:nvPicPr>
          <p:cNvPr id="29703" name="Picture 4">
            <a:extLst>
              <a:ext uri="{FF2B5EF4-FFF2-40B4-BE49-F238E27FC236}">
                <a16:creationId xmlns="" xmlns:a16="http://schemas.microsoft.com/office/drawing/2014/main" id="{210D4302-856D-4C4B-82A0-5DCBE4E60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124200"/>
            <a:ext cx="4267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9704" name="Picture 5">
            <a:extLst>
              <a:ext uri="{FF2B5EF4-FFF2-40B4-BE49-F238E27FC236}">
                <a16:creationId xmlns="" xmlns:a16="http://schemas.microsoft.com/office/drawing/2014/main" id="{A89D2FD4-A352-415E-B57A-836411A55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1242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705" name="TextBox 20">
            <a:extLst>
              <a:ext uri="{FF2B5EF4-FFF2-40B4-BE49-F238E27FC236}">
                <a16:creationId xmlns="" xmlns:a16="http://schemas.microsoft.com/office/drawing/2014/main" id="{A5F76D4D-6E91-4794-955A-A208B6E272FA}"/>
              </a:ext>
            </a:extLst>
          </p:cNvPr>
          <p:cNvSpPr txBox="1">
            <a:spLocks noChangeArrowheads="1"/>
          </p:cNvSpPr>
          <p:nvPr/>
        </p:nvSpPr>
        <p:spPr bwMode="auto">
          <a:xfrm>
            <a:off x="6400800" y="3200401"/>
            <a:ext cx="2133600" cy="276225"/>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Arial" panose="020B0604020202020204" pitchFamily="34" charset="0"/>
              </a:rPr>
              <a:t>Guard In Place</a:t>
            </a:r>
          </a:p>
        </p:txBody>
      </p:sp>
      <p:pic>
        <p:nvPicPr>
          <p:cNvPr id="29706" name="Picture 24">
            <a:extLst>
              <a:ext uri="{FF2B5EF4-FFF2-40B4-BE49-F238E27FC236}">
                <a16:creationId xmlns="" xmlns:a16="http://schemas.microsoft.com/office/drawing/2014/main" id="{E6CD6E0E-E9D0-44D0-9596-2C0D7B1D11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9801" y="26003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25">
            <a:extLst>
              <a:ext uri="{FF2B5EF4-FFF2-40B4-BE49-F238E27FC236}">
                <a16:creationId xmlns="" xmlns:a16="http://schemas.microsoft.com/office/drawing/2014/main" id="{BDEFE61C-6DA4-476E-9ED4-A325790CCC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9801" y="5334001"/>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Picture 26">
            <a:extLst>
              <a:ext uri="{FF2B5EF4-FFF2-40B4-BE49-F238E27FC236}">
                <a16:creationId xmlns="" xmlns:a16="http://schemas.microsoft.com/office/drawing/2014/main" id="{8ECDDA5B-9EA7-4CD8-AF8C-43AB1FC171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5812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Picture 27">
            <a:extLst>
              <a:ext uri="{FF2B5EF4-FFF2-40B4-BE49-F238E27FC236}">
                <a16:creationId xmlns="" xmlns:a16="http://schemas.microsoft.com/office/drawing/2014/main" id="{82F8B078-6AC4-4CA5-B999-01302E529E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53244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0" name="TextBox 4">
            <a:extLst>
              <a:ext uri="{FF2B5EF4-FFF2-40B4-BE49-F238E27FC236}">
                <a16:creationId xmlns="" xmlns:a16="http://schemas.microsoft.com/office/drawing/2014/main" id="{D3EAB807-CFE9-4B52-8EBE-BFF7A0238994}"/>
              </a:ext>
            </a:extLst>
          </p:cNvPr>
          <p:cNvSpPr txBox="1">
            <a:spLocks noChangeArrowheads="1"/>
          </p:cNvSpPr>
          <p:nvPr/>
        </p:nvSpPr>
        <p:spPr bwMode="auto">
          <a:xfrm>
            <a:off x="2667000" y="3200401"/>
            <a:ext cx="2057400" cy="2762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Missing Guard</a:t>
            </a:r>
          </a:p>
        </p:txBody>
      </p:sp>
      <p:sp>
        <p:nvSpPr>
          <p:cNvPr id="30" name="Oval Callout 29">
            <a:extLst>
              <a:ext uri="{FF2B5EF4-FFF2-40B4-BE49-F238E27FC236}">
                <a16:creationId xmlns="" xmlns:a16="http://schemas.microsoft.com/office/drawing/2014/main" id="{ADA7B4C3-56FE-4B8E-B026-7D05F8C2218E}"/>
              </a:ext>
            </a:extLst>
          </p:cNvPr>
          <p:cNvSpPr/>
          <p:nvPr/>
        </p:nvSpPr>
        <p:spPr>
          <a:xfrm>
            <a:off x="4419600" y="3886200"/>
            <a:ext cx="914400" cy="914400"/>
          </a:xfrm>
          <a:prstGeom prst="wedgeEllipseCallout">
            <a:avLst>
              <a:gd name="adj1" fmla="val -91410"/>
              <a:gd name="adj2" fmla="val -6702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1" name="Oval Callout 30">
            <a:extLst>
              <a:ext uri="{FF2B5EF4-FFF2-40B4-BE49-F238E27FC236}">
                <a16:creationId xmlns="" xmlns:a16="http://schemas.microsoft.com/office/drawing/2014/main" id="{8CC60D94-A042-441E-9943-A9E34E855F35}"/>
              </a:ext>
            </a:extLst>
          </p:cNvPr>
          <p:cNvSpPr/>
          <p:nvPr/>
        </p:nvSpPr>
        <p:spPr>
          <a:xfrm>
            <a:off x="8534400" y="838200"/>
            <a:ext cx="914400" cy="914400"/>
          </a:xfrm>
          <a:prstGeom prst="wedgeEllipseCallout">
            <a:avLst>
              <a:gd name="adj1" fmla="val -91410"/>
              <a:gd name="adj2" fmla="val -6702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2" name="Oval Callout 31">
            <a:extLst>
              <a:ext uri="{FF2B5EF4-FFF2-40B4-BE49-F238E27FC236}">
                <a16:creationId xmlns="" xmlns:a16="http://schemas.microsoft.com/office/drawing/2014/main" id="{F8D57D5E-DEC1-4B35-AE0C-7AD394419381}"/>
              </a:ext>
            </a:extLst>
          </p:cNvPr>
          <p:cNvSpPr/>
          <p:nvPr/>
        </p:nvSpPr>
        <p:spPr>
          <a:xfrm>
            <a:off x="8305800" y="4800600"/>
            <a:ext cx="914400" cy="914400"/>
          </a:xfrm>
          <a:prstGeom prst="wedgeEllipseCallout">
            <a:avLst>
              <a:gd name="adj1" fmla="val -106164"/>
              <a:gd name="adj2" fmla="val -16538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0722" name="Picture 3">
            <a:extLst>
              <a:ext uri="{FF2B5EF4-FFF2-40B4-BE49-F238E27FC236}">
                <a16:creationId xmlns="" xmlns:a16="http://schemas.microsoft.com/office/drawing/2014/main" id="{CC2918C1-597C-419C-8CAC-65C12CAB9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1000"/>
            <a:ext cx="4191000" cy="2655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Explosion 1 4">
            <a:extLst>
              <a:ext uri="{FF2B5EF4-FFF2-40B4-BE49-F238E27FC236}">
                <a16:creationId xmlns="" xmlns:a16="http://schemas.microsoft.com/office/drawing/2014/main" id="{CD791176-CAC3-4437-BE8A-1770185F6D55}"/>
              </a:ext>
            </a:extLst>
          </p:cNvPr>
          <p:cNvSpPr/>
          <p:nvPr/>
        </p:nvSpPr>
        <p:spPr>
          <a:xfrm>
            <a:off x="4724400" y="838200"/>
            <a:ext cx="838200" cy="838200"/>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0724" name="TextBox 6">
            <a:extLst>
              <a:ext uri="{FF2B5EF4-FFF2-40B4-BE49-F238E27FC236}">
                <a16:creationId xmlns="" xmlns:a16="http://schemas.microsoft.com/office/drawing/2014/main" id="{0E3672B4-A276-427B-8D97-8EA315CCEEA0}"/>
              </a:ext>
            </a:extLst>
          </p:cNvPr>
          <p:cNvSpPr txBox="1">
            <a:spLocks noChangeArrowheads="1"/>
          </p:cNvSpPr>
          <p:nvPr/>
        </p:nvSpPr>
        <p:spPr bwMode="auto">
          <a:xfrm>
            <a:off x="1981200" y="409576"/>
            <a:ext cx="2743200" cy="276225"/>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Arial" panose="020B0604020202020204" pitchFamily="34" charset="0"/>
              </a:rPr>
              <a:t>Grinding Wheel with Cracks</a:t>
            </a:r>
          </a:p>
        </p:txBody>
      </p:sp>
      <p:pic>
        <p:nvPicPr>
          <p:cNvPr id="30725" name="Picture 4">
            <a:extLst>
              <a:ext uri="{FF2B5EF4-FFF2-40B4-BE49-F238E27FC236}">
                <a16:creationId xmlns="" xmlns:a16="http://schemas.microsoft.com/office/drawing/2014/main" id="{9CDC92DE-6276-43DF-B2D8-E937A20C6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81000"/>
            <a:ext cx="41910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726" name="TextBox 11">
            <a:extLst>
              <a:ext uri="{FF2B5EF4-FFF2-40B4-BE49-F238E27FC236}">
                <a16:creationId xmlns="" xmlns:a16="http://schemas.microsoft.com/office/drawing/2014/main" id="{A3B7C543-D875-4112-A9B9-80DD044499EC}"/>
              </a:ext>
            </a:extLst>
          </p:cNvPr>
          <p:cNvSpPr txBox="1">
            <a:spLocks noChangeArrowheads="1"/>
          </p:cNvSpPr>
          <p:nvPr/>
        </p:nvSpPr>
        <p:spPr bwMode="auto">
          <a:xfrm>
            <a:off x="6248400" y="457201"/>
            <a:ext cx="26670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Arial" panose="020B0604020202020204" pitchFamily="34" charset="0"/>
              </a:rPr>
              <a:t>Grinding wheel in good condition</a:t>
            </a:r>
          </a:p>
        </p:txBody>
      </p:sp>
      <p:pic>
        <p:nvPicPr>
          <p:cNvPr id="30727" name="Picture 5">
            <a:extLst>
              <a:ext uri="{FF2B5EF4-FFF2-40B4-BE49-F238E27FC236}">
                <a16:creationId xmlns="" xmlns:a16="http://schemas.microsoft.com/office/drawing/2014/main" id="{F9D6A53C-2FAA-4C4E-B696-468C68C0A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124200"/>
            <a:ext cx="41910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728" name="TextBox 18">
            <a:extLst>
              <a:ext uri="{FF2B5EF4-FFF2-40B4-BE49-F238E27FC236}">
                <a16:creationId xmlns="" xmlns:a16="http://schemas.microsoft.com/office/drawing/2014/main" id="{53CB5F18-640A-45C0-91B6-57D87317B51C}"/>
              </a:ext>
            </a:extLst>
          </p:cNvPr>
          <p:cNvSpPr txBox="1">
            <a:spLocks noChangeArrowheads="1"/>
          </p:cNvSpPr>
          <p:nvPr/>
        </p:nvSpPr>
        <p:spPr bwMode="auto">
          <a:xfrm>
            <a:off x="6248400" y="3195638"/>
            <a:ext cx="2819400" cy="461962"/>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Arial" panose="020B0604020202020204" pitchFamily="34" charset="0"/>
              </a:rPr>
              <a:t>RPM range of the wheel is more than the RPM range of the machine</a:t>
            </a:r>
          </a:p>
        </p:txBody>
      </p:sp>
      <p:pic>
        <p:nvPicPr>
          <p:cNvPr id="30729" name="Picture 6">
            <a:extLst>
              <a:ext uri="{FF2B5EF4-FFF2-40B4-BE49-F238E27FC236}">
                <a16:creationId xmlns="" xmlns:a16="http://schemas.microsoft.com/office/drawing/2014/main" id="{DE5648FC-E0DA-4B92-AA3C-7F5A98ADF1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124200"/>
            <a:ext cx="42037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730" name="TextBox 20">
            <a:extLst>
              <a:ext uri="{FF2B5EF4-FFF2-40B4-BE49-F238E27FC236}">
                <a16:creationId xmlns="" xmlns:a16="http://schemas.microsoft.com/office/drawing/2014/main" id="{F52158F4-0946-47FE-946C-93226378D556}"/>
              </a:ext>
            </a:extLst>
          </p:cNvPr>
          <p:cNvSpPr txBox="1">
            <a:spLocks noChangeArrowheads="1"/>
          </p:cNvSpPr>
          <p:nvPr/>
        </p:nvSpPr>
        <p:spPr bwMode="auto">
          <a:xfrm>
            <a:off x="1981200" y="3200401"/>
            <a:ext cx="2743200" cy="461963"/>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Arial" panose="020B0604020202020204" pitchFamily="34" charset="0"/>
              </a:rPr>
              <a:t>RPM range of the wheel is less than the RPM range of the machine</a:t>
            </a:r>
          </a:p>
        </p:txBody>
      </p:sp>
      <p:pic>
        <p:nvPicPr>
          <p:cNvPr id="30731" name="Picture 24">
            <a:extLst>
              <a:ext uri="{FF2B5EF4-FFF2-40B4-BE49-F238E27FC236}">
                <a16:creationId xmlns="" xmlns:a16="http://schemas.microsoft.com/office/drawing/2014/main" id="{B6EDBE98-E5F4-45FE-8C45-C509F8D54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25812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2" name="Picture 27">
            <a:extLst>
              <a:ext uri="{FF2B5EF4-FFF2-40B4-BE49-F238E27FC236}">
                <a16:creationId xmlns="" xmlns:a16="http://schemas.microsoft.com/office/drawing/2014/main" id="{C90ACA19-A3BA-475D-94D7-906C89BD8A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53244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3" name="Picture 28">
            <a:extLst>
              <a:ext uri="{FF2B5EF4-FFF2-40B4-BE49-F238E27FC236}">
                <a16:creationId xmlns="" xmlns:a16="http://schemas.microsoft.com/office/drawing/2014/main" id="{BDEF923D-E4B0-483C-A172-45B6D92E02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9801" y="26003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4" name="Picture 29">
            <a:extLst>
              <a:ext uri="{FF2B5EF4-FFF2-40B4-BE49-F238E27FC236}">
                <a16:creationId xmlns="" xmlns:a16="http://schemas.microsoft.com/office/drawing/2014/main" id="{15A7450F-632B-40E4-9BEF-3F579B16A5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9801" y="52673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1746" name="Picture 3">
            <a:extLst>
              <a:ext uri="{FF2B5EF4-FFF2-40B4-BE49-F238E27FC236}">
                <a16:creationId xmlns="" xmlns:a16="http://schemas.microsoft.com/office/drawing/2014/main" id="{7590B025-61DE-4C99-88A2-4A7449BA9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81000"/>
            <a:ext cx="4267200" cy="2743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47" name="Picture 4">
            <a:extLst>
              <a:ext uri="{FF2B5EF4-FFF2-40B4-BE49-F238E27FC236}">
                <a16:creationId xmlns="" xmlns:a16="http://schemas.microsoft.com/office/drawing/2014/main" id="{7668A5A9-2F7E-474C-9321-428D36189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81000"/>
            <a:ext cx="4114800" cy="2743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48" name="TextBox 4">
            <a:extLst>
              <a:ext uri="{FF2B5EF4-FFF2-40B4-BE49-F238E27FC236}">
                <a16:creationId xmlns="" xmlns:a16="http://schemas.microsoft.com/office/drawing/2014/main" id="{49312E4A-D740-40B6-B0C9-4D2E411D0B22}"/>
              </a:ext>
            </a:extLst>
          </p:cNvPr>
          <p:cNvSpPr txBox="1">
            <a:spLocks noChangeArrowheads="1"/>
          </p:cNvSpPr>
          <p:nvPr/>
        </p:nvSpPr>
        <p:spPr bwMode="auto">
          <a:xfrm>
            <a:off x="4038600" y="457201"/>
            <a:ext cx="1905000" cy="461963"/>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Arial" panose="020B0604020202020204" pitchFamily="34" charset="0"/>
              </a:rPr>
              <a:t>Grinding without wearing face shield</a:t>
            </a:r>
          </a:p>
        </p:txBody>
      </p:sp>
      <p:sp>
        <p:nvSpPr>
          <p:cNvPr id="31749" name="TextBox 8">
            <a:extLst>
              <a:ext uri="{FF2B5EF4-FFF2-40B4-BE49-F238E27FC236}">
                <a16:creationId xmlns="" xmlns:a16="http://schemas.microsoft.com/office/drawing/2014/main" id="{C9B4BEAD-BFC2-44EA-BEA2-F89404433140}"/>
              </a:ext>
            </a:extLst>
          </p:cNvPr>
          <p:cNvSpPr txBox="1">
            <a:spLocks noChangeArrowheads="1"/>
          </p:cNvSpPr>
          <p:nvPr/>
        </p:nvSpPr>
        <p:spPr bwMode="auto">
          <a:xfrm>
            <a:off x="8610600" y="457201"/>
            <a:ext cx="1676400" cy="461963"/>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Arial" panose="020B0604020202020204" pitchFamily="34" charset="0"/>
              </a:rPr>
              <a:t>Grinding and wearing proper PPE </a:t>
            </a:r>
          </a:p>
        </p:txBody>
      </p:sp>
      <p:pic>
        <p:nvPicPr>
          <p:cNvPr id="31750" name="Picture 5">
            <a:extLst>
              <a:ext uri="{FF2B5EF4-FFF2-40B4-BE49-F238E27FC236}">
                <a16:creationId xmlns="" xmlns:a16="http://schemas.microsoft.com/office/drawing/2014/main" id="{4281819C-9F4E-4DDF-A989-1206F4131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200400"/>
            <a:ext cx="4114800" cy="2590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 name="Oval Callout 13">
            <a:extLst>
              <a:ext uri="{FF2B5EF4-FFF2-40B4-BE49-F238E27FC236}">
                <a16:creationId xmlns="" xmlns:a16="http://schemas.microsoft.com/office/drawing/2014/main" id="{65A0BF33-6A5E-4742-A8A4-D4A942A25190}"/>
              </a:ext>
            </a:extLst>
          </p:cNvPr>
          <p:cNvSpPr/>
          <p:nvPr/>
        </p:nvSpPr>
        <p:spPr>
          <a:xfrm>
            <a:off x="4572000" y="3886200"/>
            <a:ext cx="762000" cy="685800"/>
          </a:xfrm>
          <a:prstGeom prst="wedgeEllipseCallout">
            <a:avLst>
              <a:gd name="adj1" fmla="val -63077"/>
              <a:gd name="adj2" fmla="val -6939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1752" name="TextBox 14">
            <a:extLst>
              <a:ext uri="{FF2B5EF4-FFF2-40B4-BE49-F238E27FC236}">
                <a16:creationId xmlns="" xmlns:a16="http://schemas.microsoft.com/office/drawing/2014/main" id="{5ED84D50-5CE1-4DE7-9B4E-0ABF2C101FFE}"/>
              </a:ext>
            </a:extLst>
          </p:cNvPr>
          <p:cNvSpPr txBox="1">
            <a:spLocks noChangeArrowheads="1"/>
          </p:cNvSpPr>
          <p:nvPr/>
        </p:nvSpPr>
        <p:spPr bwMode="auto">
          <a:xfrm>
            <a:off x="1981200" y="3276601"/>
            <a:ext cx="2362200" cy="646113"/>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Arial" panose="020B0604020202020204" pitchFamily="34" charset="0"/>
              </a:rPr>
              <a:t>Pneumatic gun operation without wearing ear plug (noisy operation)  </a:t>
            </a:r>
          </a:p>
        </p:txBody>
      </p:sp>
      <p:pic>
        <p:nvPicPr>
          <p:cNvPr id="31753" name="Picture 6">
            <a:extLst>
              <a:ext uri="{FF2B5EF4-FFF2-40B4-BE49-F238E27FC236}">
                <a16:creationId xmlns="" xmlns:a16="http://schemas.microsoft.com/office/drawing/2014/main" id="{554DCA87-6385-4929-8C51-DD715EC29F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200400"/>
            <a:ext cx="4267200" cy="2590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54" name="TextBox 21">
            <a:extLst>
              <a:ext uri="{FF2B5EF4-FFF2-40B4-BE49-F238E27FC236}">
                <a16:creationId xmlns="" xmlns:a16="http://schemas.microsoft.com/office/drawing/2014/main" id="{7494A15A-1BCB-4FD0-B955-8C6C2E446104}"/>
              </a:ext>
            </a:extLst>
          </p:cNvPr>
          <p:cNvSpPr txBox="1">
            <a:spLocks noChangeArrowheads="1"/>
          </p:cNvSpPr>
          <p:nvPr/>
        </p:nvSpPr>
        <p:spPr bwMode="auto">
          <a:xfrm>
            <a:off x="6172200" y="3271838"/>
            <a:ext cx="2362200" cy="461962"/>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Arial" panose="020B0604020202020204" pitchFamily="34" charset="0"/>
              </a:rPr>
              <a:t>Wearing ear protection(noisy operation)  </a:t>
            </a:r>
          </a:p>
        </p:txBody>
      </p:sp>
      <p:pic>
        <p:nvPicPr>
          <p:cNvPr id="31755" name="Picture 20">
            <a:extLst>
              <a:ext uri="{FF2B5EF4-FFF2-40B4-BE49-F238E27FC236}">
                <a16:creationId xmlns="" xmlns:a16="http://schemas.microsoft.com/office/drawing/2014/main" id="{FAEABBB6-79DA-4870-AEB9-9860B0F156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9250" y="26574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6" name="Picture 21">
            <a:extLst>
              <a:ext uri="{FF2B5EF4-FFF2-40B4-BE49-F238E27FC236}">
                <a16:creationId xmlns="" xmlns:a16="http://schemas.microsoft.com/office/drawing/2014/main" id="{5528E9B3-30B7-4D0A-8933-5960CBA2EF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9250" y="53244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Callout 22">
            <a:extLst>
              <a:ext uri="{FF2B5EF4-FFF2-40B4-BE49-F238E27FC236}">
                <a16:creationId xmlns="" xmlns:a16="http://schemas.microsoft.com/office/drawing/2014/main" id="{6992652F-B571-4241-B2D2-4BF85446E71B}"/>
              </a:ext>
            </a:extLst>
          </p:cNvPr>
          <p:cNvSpPr/>
          <p:nvPr/>
        </p:nvSpPr>
        <p:spPr>
          <a:xfrm>
            <a:off x="8458200" y="3962400"/>
            <a:ext cx="762000" cy="685800"/>
          </a:xfrm>
          <a:prstGeom prst="wedgeEllipseCallout">
            <a:avLst>
              <a:gd name="adj1" fmla="val -63077"/>
              <a:gd name="adj2" fmla="val -6939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31758" name="Picture 23">
            <a:extLst>
              <a:ext uri="{FF2B5EF4-FFF2-40B4-BE49-F238E27FC236}">
                <a16:creationId xmlns="" xmlns:a16="http://schemas.microsoft.com/office/drawing/2014/main" id="{9D817AD5-751C-4374-966B-C2ED0872DF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9801" y="26765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9" name="Picture 24">
            <a:extLst>
              <a:ext uri="{FF2B5EF4-FFF2-40B4-BE49-F238E27FC236}">
                <a16:creationId xmlns="" xmlns:a16="http://schemas.microsoft.com/office/drawing/2014/main" id="{2AB99931-E794-47C4-AC90-834FAEE6C8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1226" y="53435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2770" name="Picture 2">
            <a:extLst>
              <a:ext uri="{FF2B5EF4-FFF2-40B4-BE49-F238E27FC236}">
                <a16:creationId xmlns="" xmlns:a16="http://schemas.microsoft.com/office/drawing/2014/main" id="{A9817C60-3CF3-42C0-A4B1-C4B58D45C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1001"/>
            <a:ext cx="4191000" cy="26654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771" name="TextBox 2">
            <a:extLst>
              <a:ext uri="{FF2B5EF4-FFF2-40B4-BE49-F238E27FC236}">
                <a16:creationId xmlns="" xmlns:a16="http://schemas.microsoft.com/office/drawing/2014/main" id="{5E573034-2956-4F15-9FB3-9BEADEDA83CC}"/>
              </a:ext>
            </a:extLst>
          </p:cNvPr>
          <p:cNvSpPr txBox="1">
            <a:spLocks noChangeArrowheads="1"/>
          </p:cNvSpPr>
          <p:nvPr/>
        </p:nvSpPr>
        <p:spPr bwMode="auto">
          <a:xfrm>
            <a:off x="1981200" y="452438"/>
            <a:ext cx="2743200" cy="461962"/>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Hammers with chipped head edge and mushroom head </a:t>
            </a:r>
          </a:p>
        </p:txBody>
      </p:sp>
      <p:pic>
        <p:nvPicPr>
          <p:cNvPr id="32772" name="Picture 3">
            <a:extLst>
              <a:ext uri="{FF2B5EF4-FFF2-40B4-BE49-F238E27FC236}">
                <a16:creationId xmlns="" xmlns:a16="http://schemas.microsoft.com/office/drawing/2014/main" id="{594ED672-5DF6-4D60-8602-4027BC0E8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381000"/>
            <a:ext cx="417195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773" name="TextBox 7">
            <a:extLst>
              <a:ext uri="{FF2B5EF4-FFF2-40B4-BE49-F238E27FC236}">
                <a16:creationId xmlns="" xmlns:a16="http://schemas.microsoft.com/office/drawing/2014/main" id="{3D8C1870-BE35-4F32-9FF1-3BF71923DC03}"/>
              </a:ext>
            </a:extLst>
          </p:cNvPr>
          <p:cNvSpPr txBox="1">
            <a:spLocks noChangeArrowheads="1"/>
          </p:cNvSpPr>
          <p:nvPr/>
        </p:nvSpPr>
        <p:spPr bwMode="auto">
          <a:xfrm>
            <a:off x="6248400" y="409576"/>
            <a:ext cx="2362200" cy="276225"/>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Arial" panose="020B0604020202020204" pitchFamily="34" charset="0"/>
              </a:rPr>
              <a:t>Hammer in good condition </a:t>
            </a:r>
          </a:p>
        </p:txBody>
      </p:sp>
      <p:pic>
        <p:nvPicPr>
          <p:cNvPr id="32774" name="Picture 4">
            <a:extLst>
              <a:ext uri="{FF2B5EF4-FFF2-40B4-BE49-F238E27FC236}">
                <a16:creationId xmlns="" xmlns:a16="http://schemas.microsoft.com/office/drawing/2014/main" id="{EB94C29D-F5F3-4B77-8A97-C4E0DE0915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124200"/>
            <a:ext cx="4191000" cy="2743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775" name="TextBox 15">
            <a:extLst>
              <a:ext uri="{FF2B5EF4-FFF2-40B4-BE49-F238E27FC236}">
                <a16:creationId xmlns="" xmlns:a16="http://schemas.microsoft.com/office/drawing/2014/main" id="{0DD54D69-4958-4466-AABA-00E78880FA09}"/>
              </a:ext>
            </a:extLst>
          </p:cNvPr>
          <p:cNvSpPr txBox="1">
            <a:spLocks noChangeArrowheads="1"/>
          </p:cNvSpPr>
          <p:nvPr/>
        </p:nvSpPr>
        <p:spPr bwMode="auto">
          <a:xfrm>
            <a:off x="1981200" y="3200401"/>
            <a:ext cx="2286000" cy="276225"/>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Loose hammer handle </a:t>
            </a:r>
          </a:p>
        </p:txBody>
      </p:sp>
      <p:sp>
        <p:nvSpPr>
          <p:cNvPr id="17" name="Oval Callout 16">
            <a:extLst>
              <a:ext uri="{FF2B5EF4-FFF2-40B4-BE49-F238E27FC236}">
                <a16:creationId xmlns="" xmlns:a16="http://schemas.microsoft.com/office/drawing/2014/main" id="{CCF60DC3-47B9-46D3-A254-08E6B1B638C1}"/>
              </a:ext>
            </a:extLst>
          </p:cNvPr>
          <p:cNvSpPr/>
          <p:nvPr/>
        </p:nvSpPr>
        <p:spPr>
          <a:xfrm>
            <a:off x="3276600" y="4419600"/>
            <a:ext cx="1143000" cy="838200"/>
          </a:xfrm>
          <a:prstGeom prst="wedgeEllipseCallout">
            <a:avLst>
              <a:gd name="adj1" fmla="val -71499"/>
              <a:gd name="adj2" fmla="val -12859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32777" name="Picture 5">
            <a:extLst>
              <a:ext uri="{FF2B5EF4-FFF2-40B4-BE49-F238E27FC236}">
                <a16:creationId xmlns="" xmlns:a16="http://schemas.microsoft.com/office/drawing/2014/main" id="{F2FBF8ED-2E84-4496-BD5B-B27D2733E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124200"/>
            <a:ext cx="4191000" cy="2743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778" name="TextBox 18">
            <a:extLst>
              <a:ext uri="{FF2B5EF4-FFF2-40B4-BE49-F238E27FC236}">
                <a16:creationId xmlns="" xmlns:a16="http://schemas.microsoft.com/office/drawing/2014/main" id="{C985ACFE-1C5F-409F-B580-2882CBA2FE6E}"/>
              </a:ext>
            </a:extLst>
          </p:cNvPr>
          <p:cNvSpPr txBox="1">
            <a:spLocks noChangeArrowheads="1"/>
          </p:cNvSpPr>
          <p:nvPr/>
        </p:nvSpPr>
        <p:spPr bwMode="auto">
          <a:xfrm>
            <a:off x="6248400" y="3152776"/>
            <a:ext cx="3352800" cy="276225"/>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Tahoma" panose="020B0604030504040204" pitchFamily="34" charset="0"/>
                <a:cs typeface="Tahoma" panose="020B0604030504040204" pitchFamily="34" charset="0"/>
              </a:rPr>
              <a:t>Hammer handle in good condition 	</a:t>
            </a:r>
          </a:p>
        </p:txBody>
      </p:sp>
      <p:pic>
        <p:nvPicPr>
          <p:cNvPr id="32779" name="Picture 25">
            <a:extLst>
              <a:ext uri="{FF2B5EF4-FFF2-40B4-BE49-F238E27FC236}">
                <a16:creationId xmlns="" xmlns:a16="http://schemas.microsoft.com/office/drawing/2014/main" id="{BD9B1C5E-BA0F-49E8-8466-6E2ED9621D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650" y="2590801"/>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0" name="Picture 26">
            <a:extLst>
              <a:ext uri="{FF2B5EF4-FFF2-40B4-BE49-F238E27FC236}">
                <a16:creationId xmlns="" xmlns:a16="http://schemas.microsoft.com/office/drawing/2014/main" id="{24BD77E7-8BC9-43F2-84B7-5909520F20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650" y="54006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1" name="Picture 27">
            <a:extLst>
              <a:ext uri="{FF2B5EF4-FFF2-40B4-BE49-F238E27FC236}">
                <a16:creationId xmlns="" xmlns:a16="http://schemas.microsoft.com/office/drawing/2014/main" id="{3D0CE740-5574-4701-8452-93370D6160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7426" y="26003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2" name="Picture 28">
            <a:extLst>
              <a:ext uri="{FF2B5EF4-FFF2-40B4-BE49-F238E27FC236}">
                <a16:creationId xmlns="" xmlns:a16="http://schemas.microsoft.com/office/drawing/2014/main" id="{59620E8E-0A8F-4728-B9D5-F367492737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7426" y="54197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3794" name="Picture 2">
            <a:extLst>
              <a:ext uri="{FF2B5EF4-FFF2-40B4-BE49-F238E27FC236}">
                <a16:creationId xmlns="" xmlns:a16="http://schemas.microsoft.com/office/drawing/2014/main" id="{FAF7B512-D52C-40CF-B706-2ACB463CB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57200"/>
            <a:ext cx="4267200"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795" name="TextBox 2">
            <a:extLst>
              <a:ext uri="{FF2B5EF4-FFF2-40B4-BE49-F238E27FC236}">
                <a16:creationId xmlns="" xmlns:a16="http://schemas.microsoft.com/office/drawing/2014/main" id="{4D7F858A-DD6D-4FC3-BD05-A99557F43136}"/>
              </a:ext>
            </a:extLst>
          </p:cNvPr>
          <p:cNvSpPr txBox="1">
            <a:spLocks noChangeArrowheads="1"/>
          </p:cNvSpPr>
          <p:nvPr/>
        </p:nvSpPr>
        <p:spPr bwMode="auto">
          <a:xfrm>
            <a:off x="1981200" y="533401"/>
            <a:ext cx="2133600" cy="276225"/>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Arial" panose="020B0604020202020204" pitchFamily="34" charset="0"/>
              </a:rPr>
              <a:t>Damaged bar bending tool </a:t>
            </a:r>
          </a:p>
        </p:txBody>
      </p:sp>
      <p:pic>
        <p:nvPicPr>
          <p:cNvPr id="33796" name="Picture 3">
            <a:extLst>
              <a:ext uri="{FF2B5EF4-FFF2-40B4-BE49-F238E27FC236}">
                <a16:creationId xmlns="" xmlns:a16="http://schemas.microsoft.com/office/drawing/2014/main" id="{342945CD-AC95-4AD1-B90C-4655EA96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457200"/>
            <a:ext cx="4038600"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797" name="TextBox 8">
            <a:extLst>
              <a:ext uri="{FF2B5EF4-FFF2-40B4-BE49-F238E27FC236}">
                <a16:creationId xmlns="" xmlns:a16="http://schemas.microsoft.com/office/drawing/2014/main" id="{11A50734-299A-4F7B-B079-F75FDC92D8CA}"/>
              </a:ext>
            </a:extLst>
          </p:cNvPr>
          <p:cNvSpPr txBox="1">
            <a:spLocks noChangeArrowheads="1"/>
          </p:cNvSpPr>
          <p:nvPr/>
        </p:nvSpPr>
        <p:spPr bwMode="auto">
          <a:xfrm>
            <a:off x="6324600" y="533401"/>
            <a:ext cx="2895600" cy="276225"/>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Tahoma" panose="020B0604030504040204" pitchFamily="34" charset="0"/>
                <a:cs typeface="Tahoma" panose="020B0604030504040204" pitchFamily="34" charset="0"/>
              </a:rPr>
              <a:t>Bar bending tool in good condition</a:t>
            </a:r>
          </a:p>
        </p:txBody>
      </p:sp>
      <p:pic>
        <p:nvPicPr>
          <p:cNvPr id="33798" name="Picture 4">
            <a:extLst>
              <a:ext uri="{FF2B5EF4-FFF2-40B4-BE49-F238E27FC236}">
                <a16:creationId xmlns="" xmlns:a16="http://schemas.microsoft.com/office/drawing/2014/main" id="{6B1B73E2-C6A0-4291-9B0D-3034BA73AA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048000"/>
            <a:ext cx="4267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799" name="TextBox 13">
            <a:extLst>
              <a:ext uri="{FF2B5EF4-FFF2-40B4-BE49-F238E27FC236}">
                <a16:creationId xmlns="" xmlns:a16="http://schemas.microsoft.com/office/drawing/2014/main" id="{CAE02804-6CD2-4CCB-95BA-C5EC804764AC}"/>
              </a:ext>
            </a:extLst>
          </p:cNvPr>
          <p:cNvSpPr txBox="1">
            <a:spLocks noChangeArrowheads="1"/>
          </p:cNvSpPr>
          <p:nvPr/>
        </p:nvSpPr>
        <p:spPr bwMode="auto">
          <a:xfrm>
            <a:off x="2667000" y="3076576"/>
            <a:ext cx="3429000" cy="276225"/>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Wood cutting saw with damaged handle</a:t>
            </a:r>
          </a:p>
        </p:txBody>
      </p:sp>
      <p:pic>
        <p:nvPicPr>
          <p:cNvPr id="33800" name="Picture 5">
            <a:extLst>
              <a:ext uri="{FF2B5EF4-FFF2-40B4-BE49-F238E27FC236}">
                <a16:creationId xmlns="" xmlns:a16="http://schemas.microsoft.com/office/drawing/2014/main" id="{3B916EE6-C729-41CE-B943-7FEC1FD73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048000"/>
            <a:ext cx="40386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801" name="TextBox 18">
            <a:extLst>
              <a:ext uri="{FF2B5EF4-FFF2-40B4-BE49-F238E27FC236}">
                <a16:creationId xmlns="" xmlns:a16="http://schemas.microsoft.com/office/drawing/2014/main" id="{89A1A18D-0838-4006-BDC9-DC3290EE3F86}"/>
              </a:ext>
            </a:extLst>
          </p:cNvPr>
          <p:cNvSpPr txBox="1">
            <a:spLocks noChangeArrowheads="1"/>
          </p:cNvSpPr>
          <p:nvPr/>
        </p:nvSpPr>
        <p:spPr bwMode="auto">
          <a:xfrm>
            <a:off x="7315200" y="3048001"/>
            <a:ext cx="2895600" cy="276225"/>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Arial" panose="020B0604020202020204" pitchFamily="34" charset="0"/>
              </a:rPr>
              <a:t>Wood cutting saw in good condition </a:t>
            </a:r>
          </a:p>
        </p:txBody>
      </p:sp>
      <p:pic>
        <p:nvPicPr>
          <p:cNvPr id="33802" name="Picture 22">
            <a:extLst>
              <a:ext uri="{FF2B5EF4-FFF2-40B4-BE49-F238E27FC236}">
                <a16:creationId xmlns="" xmlns:a16="http://schemas.microsoft.com/office/drawing/2014/main" id="{2830D5AF-8A5F-4C48-B895-7C63946F6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50" y="25050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23">
            <a:extLst>
              <a:ext uri="{FF2B5EF4-FFF2-40B4-BE49-F238E27FC236}">
                <a16:creationId xmlns="" xmlns:a16="http://schemas.microsoft.com/office/drawing/2014/main" id="{1816F03A-0697-401F-884C-E9CE3A5804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50" y="52482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24">
            <a:extLst>
              <a:ext uri="{FF2B5EF4-FFF2-40B4-BE49-F238E27FC236}">
                <a16:creationId xmlns="" xmlns:a16="http://schemas.microsoft.com/office/drawing/2014/main" id="{4725E403-B594-4BF9-86B6-689FC93CB7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9801" y="2514601"/>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5" name="Picture 25">
            <a:extLst>
              <a:ext uri="{FF2B5EF4-FFF2-40B4-BE49-F238E27FC236}">
                <a16:creationId xmlns="" xmlns:a16="http://schemas.microsoft.com/office/drawing/2014/main" id="{943EABB2-675B-407F-B024-4E2C6E92FE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9801" y="52673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4818" name="Picture 3">
            <a:extLst>
              <a:ext uri="{FF2B5EF4-FFF2-40B4-BE49-F238E27FC236}">
                <a16:creationId xmlns="" xmlns:a16="http://schemas.microsoft.com/office/drawing/2014/main" id="{6599E7CC-78E2-44E3-B1D3-29EEEB26B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1000"/>
            <a:ext cx="4267200" cy="297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Explosion 1 3">
            <a:extLst>
              <a:ext uri="{FF2B5EF4-FFF2-40B4-BE49-F238E27FC236}">
                <a16:creationId xmlns="" xmlns:a16="http://schemas.microsoft.com/office/drawing/2014/main" id="{26A525FB-AF8A-47A7-B926-85B57B3CB27F}"/>
              </a:ext>
            </a:extLst>
          </p:cNvPr>
          <p:cNvSpPr/>
          <p:nvPr/>
        </p:nvSpPr>
        <p:spPr>
          <a:xfrm>
            <a:off x="2438400" y="1600200"/>
            <a:ext cx="1371600" cy="1371600"/>
          </a:xfrm>
          <a:prstGeom prst="irregularSeal1">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4820" name="TextBox 4">
            <a:extLst>
              <a:ext uri="{FF2B5EF4-FFF2-40B4-BE49-F238E27FC236}">
                <a16:creationId xmlns="" xmlns:a16="http://schemas.microsoft.com/office/drawing/2014/main" id="{D6F3AB3D-280C-4F15-AB10-871B44DDC109}"/>
              </a:ext>
            </a:extLst>
          </p:cNvPr>
          <p:cNvSpPr txBox="1">
            <a:spLocks noChangeArrowheads="1"/>
          </p:cNvSpPr>
          <p:nvPr/>
        </p:nvSpPr>
        <p:spPr bwMode="auto">
          <a:xfrm>
            <a:off x="4572000" y="409576"/>
            <a:ext cx="1524000" cy="276225"/>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Damaged hoses </a:t>
            </a:r>
          </a:p>
        </p:txBody>
      </p:sp>
      <p:pic>
        <p:nvPicPr>
          <p:cNvPr id="34821" name="Picture 4">
            <a:extLst>
              <a:ext uri="{FF2B5EF4-FFF2-40B4-BE49-F238E27FC236}">
                <a16:creationId xmlns="" xmlns:a16="http://schemas.microsoft.com/office/drawing/2014/main" id="{1F7C0F44-95DC-4421-905E-37559AB67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81000"/>
            <a:ext cx="4114800" cy="297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4822" name="TextBox 6">
            <a:extLst>
              <a:ext uri="{FF2B5EF4-FFF2-40B4-BE49-F238E27FC236}">
                <a16:creationId xmlns="" xmlns:a16="http://schemas.microsoft.com/office/drawing/2014/main" id="{D7CD2667-7D40-4BEF-9D13-B32512C12890}"/>
              </a:ext>
            </a:extLst>
          </p:cNvPr>
          <p:cNvSpPr txBox="1">
            <a:spLocks noChangeArrowheads="1"/>
          </p:cNvSpPr>
          <p:nvPr/>
        </p:nvSpPr>
        <p:spPr bwMode="auto">
          <a:xfrm>
            <a:off x="8763000" y="457201"/>
            <a:ext cx="1524000" cy="461963"/>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Tahoma" panose="020B0604030504040204" pitchFamily="34" charset="0"/>
                <a:cs typeface="Tahoma" panose="020B0604030504040204" pitchFamily="34" charset="0"/>
              </a:rPr>
              <a:t>Hose in good condition </a:t>
            </a:r>
          </a:p>
        </p:txBody>
      </p:sp>
      <p:pic>
        <p:nvPicPr>
          <p:cNvPr id="34823" name="Picture 5">
            <a:extLst>
              <a:ext uri="{FF2B5EF4-FFF2-40B4-BE49-F238E27FC236}">
                <a16:creationId xmlns="" xmlns:a16="http://schemas.microsoft.com/office/drawing/2014/main" id="{92DFA121-D816-453A-AC7D-98BB0665C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429000"/>
            <a:ext cx="4267200"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Explosion 1 14">
            <a:extLst>
              <a:ext uri="{FF2B5EF4-FFF2-40B4-BE49-F238E27FC236}">
                <a16:creationId xmlns="" xmlns:a16="http://schemas.microsoft.com/office/drawing/2014/main" id="{A10B35EA-F863-43BB-86AD-86516505B437}"/>
              </a:ext>
            </a:extLst>
          </p:cNvPr>
          <p:cNvSpPr/>
          <p:nvPr/>
        </p:nvSpPr>
        <p:spPr>
          <a:xfrm>
            <a:off x="3810000" y="3657600"/>
            <a:ext cx="1600200" cy="1295400"/>
          </a:xfrm>
          <a:prstGeom prst="irregularSeal1">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4825" name="TextBox 15">
            <a:extLst>
              <a:ext uri="{FF2B5EF4-FFF2-40B4-BE49-F238E27FC236}">
                <a16:creationId xmlns="" xmlns:a16="http://schemas.microsoft.com/office/drawing/2014/main" id="{AB175C9A-3FC3-4E05-B1A1-E65572CC7815}"/>
              </a:ext>
            </a:extLst>
          </p:cNvPr>
          <p:cNvSpPr txBox="1">
            <a:spLocks noChangeArrowheads="1"/>
          </p:cNvSpPr>
          <p:nvPr/>
        </p:nvSpPr>
        <p:spPr bwMode="auto">
          <a:xfrm>
            <a:off x="1905000" y="3505201"/>
            <a:ext cx="1676400" cy="461963"/>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Arial" panose="020B0604020202020204" pitchFamily="34" charset="0"/>
              </a:rPr>
              <a:t>Flash back arrestor not available </a:t>
            </a:r>
          </a:p>
        </p:txBody>
      </p:sp>
      <p:pic>
        <p:nvPicPr>
          <p:cNvPr id="34826" name="Picture 6">
            <a:extLst>
              <a:ext uri="{FF2B5EF4-FFF2-40B4-BE49-F238E27FC236}">
                <a16:creationId xmlns="" xmlns:a16="http://schemas.microsoft.com/office/drawing/2014/main" id="{15D18968-44EF-4D8E-A3CB-FD49E2DE7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429000"/>
            <a:ext cx="4114800"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4827" name="TextBox 20">
            <a:extLst>
              <a:ext uri="{FF2B5EF4-FFF2-40B4-BE49-F238E27FC236}">
                <a16:creationId xmlns="" xmlns:a16="http://schemas.microsoft.com/office/drawing/2014/main" id="{77F9B175-EE0E-4B19-A6E7-67814D18F9E1}"/>
              </a:ext>
            </a:extLst>
          </p:cNvPr>
          <p:cNvSpPr txBox="1">
            <a:spLocks noChangeArrowheads="1"/>
          </p:cNvSpPr>
          <p:nvPr/>
        </p:nvSpPr>
        <p:spPr bwMode="auto">
          <a:xfrm>
            <a:off x="6324600" y="3505201"/>
            <a:ext cx="1676400" cy="461963"/>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Arial" panose="020B0604020202020204" pitchFamily="34" charset="0"/>
              </a:rPr>
              <a:t>Flash back arrestor  available </a:t>
            </a:r>
          </a:p>
        </p:txBody>
      </p:sp>
      <p:sp>
        <p:nvSpPr>
          <p:cNvPr id="22" name="Explosion 1 21">
            <a:extLst>
              <a:ext uri="{FF2B5EF4-FFF2-40B4-BE49-F238E27FC236}">
                <a16:creationId xmlns="" xmlns:a16="http://schemas.microsoft.com/office/drawing/2014/main" id="{5BBBB1C9-33A7-4224-BB81-539FEBEF6E53}"/>
              </a:ext>
            </a:extLst>
          </p:cNvPr>
          <p:cNvSpPr/>
          <p:nvPr/>
        </p:nvSpPr>
        <p:spPr>
          <a:xfrm>
            <a:off x="8305800" y="3505200"/>
            <a:ext cx="1371600" cy="1143000"/>
          </a:xfrm>
          <a:prstGeom prst="irregularSeal1">
            <a:avLst/>
          </a:prstGeom>
          <a:noFill/>
          <a:ln>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34829" name="Picture 25">
            <a:extLst>
              <a:ext uri="{FF2B5EF4-FFF2-40B4-BE49-F238E27FC236}">
                <a16:creationId xmlns="" xmlns:a16="http://schemas.microsoft.com/office/drawing/2014/main" id="{03B39654-E04C-4877-8163-7A7CB89819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50" y="28860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0" name="Picture 26">
            <a:extLst>
              <a:ext uri="{FF2B5EF4-FFF2-40B4-BE49-F238E27FC236}">
                <a16:creationId xmlns="" xmlns:a16="http://schemas.microsoft.com/office/drawing/2014/main" id="{BB8C3620-9BC9-4374-A2D1-C2FC9B754C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50" y="54768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1" name="Picture 27">
            <a:extLst>
              <a:ext uri="{FF2B5EF4-FFF2-40B4-BE49-F238E27FC236}">
                <a16:creationId xmlns="" xmlns:a16="http://schemas.microsoft.com/office/drawing/2014/main" id="{CA79807E-76DF-4587-B32B-21E89219BD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7426" y="29051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2" name="Picture 28">
            <a:extLst>
              <a:ext uri="{FF2B5EF4-FFF2-40B4-BE49-F238E27FC236}">
                <a16:creationId xmlns="" xmlns:a16="http://schemas.microsoft.com/office/drawing/2014/main" id="{24FCFAE6-C7A4-4C11-98E7-DDE493F43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7426" y="54959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A6142D23-238C-4618-BA51-79AB73C8BC0D}"/>
              </a:ext>
            </a:extLst>
          </p:cNvPr>
          <p:cNvSpPr txBox="1">
            <a:spLocks noChangeArrowheads="1"/>
          </p:cNvSpPr>
          <p:nvPr/>
        </p:nvSpPr>
        <p:spPr>
          <a:xfrm>
            <a:off x="2427287" y="303028"/>
            <a:ext cx="7772400" cy="971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dirty="0">
                <a:solidFill>
                  <a:schemeClr val="accent1"/>
                </a:solidFill>
                <a:latin typeface="Arial" panose="020B0604020202020204" pitchFamily="34" charset="0"/>
              </a:rPr>
              <a:t>Trench Shield</a:t>
            </a:r>
          </a:p>
        </p:txBody>
      </p:sp>
      <p:sp>
        <p:nvSpPr>
          <p:cNvPr id="3" name="Rectangle 4">
            <a:extLst>
              <a:ext uri="{FF2B5EF4-FFF2-40B4-BE49-F238E27FC236}">
                <a16:creationId xmlns="" xmlns:a16="http://schemas.microsoft.com/office/drawing/2014/main" id="{4E2045D0-C0D9-444F-8B4D-98E8EBB9E9E6}"/>
              </a:ext>
            </a:extLst>
          </p:cNvPr>
          <p:cNvSpPr txBox="1">
            <a:spLocks noChangeArrowheads="1"/>
          </p:cNvSpPr>
          <p:nvPr/>
        </p:nvSpPr>
        <p:spPr>
          <a:xfrm>
            <a:off x="6789737" y="2360428"/>
            <a:ext cx="3448050" cy="26479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en-US" dirty="0"/>
              <a:t>A trench shield was built around this work area</a:t>
            </a:r>
          </a:p>
        </p:txBody>
      </p:sp>
      <p:pic>
        <p:nvPicPr>
          <p:cNvPr id="4" name="Picture 8">
            <a:extLst>
              <a:ext uri="{FF2B5EF4-FFF2-40B4-BE49-F238E27FC236}">
                <a16:creationId xmlns="" xmlns:a16="http://schemas.microsoft.com/office/drawing/2014/main" id="{8FD06477-7867-4FE0-BF25-59762E81C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889" t="14815" r="23334" b="15555"/>
          <a:stretch>
            <a:fillRect/>
          </a:stretch>
        </p:blipFill>
        <p:spPr bwMode="auto">
          <a:xfrm>
            <a:off x="1817687" y="1522228"/>
            <a:ext cx="4278313"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1898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5842" name="Picture 2">
            <a:extLst>
              <a:ext uri="{FF2B5EF4-FFF2-40B4-BE49-F238E27FC236}">
                <a16:creationId xmlns="" xmlns:a16="http://schemas.microsoft.com/office/drawing/2014/main" id="{9EA4C958-9E0D-4745-8B78-65D18AB44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1001"/>
            <a:ext cx="4191000" cy="2790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Explosion 1 2">
            <a:extLst>
              <a:ext uri="{FF2B5EF4-FFF2-40B4-BE49-F238E27FC236}">
                <a16:creationId xmlns="" xmlns:a16="http://schemas.microsoft.com/office/drawing/2014/main" id="{13D44020-9234-4859-9CD2-DF04666559BC}"/>
              </a:ext>
            </a:extLst>
          </p:cNvPr>
          <p:cNvSpPr/>
          <p:nvPr/>
        </p:nvSpPr>
        <p:spPr>
          <a:xfrm>
            <a:off x="2667000" y="381000"/>
            <a:ext cx="1828800" cy="1447800"/>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5844" name="TextBox 3">
            <a:extLst>
              <a:ext uri="{FF2B5EF4-FFF2-40B4-BE49-F238E27FC236}">
                <a16:creationId xmlns="" xmlns:a16="http://schemas.microsoft.com/office/drawing/2014/main" id="{13964239-685D-4D35-BDDB-80B47B2D3CD8}"/>
              </a:ext>
            </a:extLst>
          </p:cNvPr>
          <p:cNvSpPr txBox="1">
            <a:spLocks noChangeArrowheads="1"/>
          </p:cNvSpPr>
          <p:nvPr/>
        </p:nvSpPr>
        <p:spPr bwMode="auto">
          <a:xfrm>
            <a:off x="4495800" y="409576"/>
            <a:ext cx="1524000" cy="276225"/>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Damaged cable</a:t>
            </a:r>
          </a:p>
        </p:txBody>
      </p:sp>
      <p:pic>
        <p:nvPicPr>
          <p:cNvPr id="35845" name="Picture 3">
            <a:extLst>
              <a:ext uri="{FF2B5EF4-FFF2-40B4-BE49-F238E27FC236}">
                <a16:creationId xmlns="" xmlns:a16="http://schemas.microsoft.com/office/drawing/2014/main" id="{7A5CE470-86BB-49D3-8432-2B3E33167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81000"/>
            <a:ext cx="4191000" cy="2819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5846" name="TextBox 8">
            <a:extLst>
              <a:ext uri="{FF2B5EF4-FFF2-40B4-BE49-F238E27FC236}">
                <a16:creationId xmlns="" xmlns:a16="http://schemas.microsoft.com/office/drawing/2014/main" id="{E4708FF4-1483-4258-BD10-97511042D994}"/>
              </a:ext>
            </a:extLst>
          </p:cNvPr>
          <p:cNvSpPr txBox="1">
            <a:spLocks noChangeArrowheads="1"/>
          </p:cNvSpPr>
          <p:nvPr/>
        </p:nvSpPr>
        <p:spPr bwMode="auto">
          <a:xfrm>
            <a:off x="6248400" y="2667001"/>
            <a:ext cx="1447800" cy="461963"/>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Tahoma" panose="020B0604030504040204" pitchFamily="34" charset="0"/>
                <a:cs typeface="Tahoma" panose="020B0604030504040204" pitchFamily="34" charset="0"/>
              </a:rPr>
              <a:t>Cable in good condition</a:t>
            </a:r>
          </a:p>
        </p:txBody>
      </p:sp>
      <p:pic>
        <p:nvPicPr>
          <p:cNvPr id="35847" name="Picture 4">
            <a:extLst>
              <a:ext uri="{FF2B5EF4-FFF2-40B4-BE49-F238E27FC236}">
                <a16:creationId xmlns="" xmlns:a16="http://schemas.microsoft.com/office/drawing/2014/main" id="{F7CA4143-1F48-408D-91FA-B9E09D89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276600"/>
            <a:ext cx="4191000"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5848" name="TextBox 13">
            <a:extLst>
              <a:ext uri="{FF2B5EF4-FFF2-40B4-BE49-F238E27FC236}">
                <a16:creationId xmlns="" xmlns:a16="http://schemas.microsoft.com/office/drawing/2014/main" id="{94E9E008-673F-4E9D-AEF9-E9A78A7EC99D}"/>
              </a:ext>
            </a:extLst>
          </p:cNvPr>
          <p:cNvSpPr txBox="1">
            <a:spLocks noChangeArrowheads="1"/>
          </p:cNvSpPr>
          <p:nvPr/>
        </p:nvSpPr>
        <p:spPr bwMode="auto">
          <a:xfrm>
            <a:off x="3352800" y="3305176"/>
            <a:ext cx="2743200" cy="276225"/>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Fabricated (sub-standard) vise</a:t>
            </a:r>
          </a:p>
        </p:txBody>
      </p:sp>
      <p:pic>
        <p:nvPicPr>
          <p:cNvPr id="35849" name="Picture 5">
            <a:extLst>
              <a:ext uri="{FF2B5EF4-FFF2-40B4-BE49-F238E27FC236}">
                <a16:creationId xmlns="" xmlns:a16="http://schemas.microsoft.com/office/drawing/2014/main" id="{C5266EB5-0AF9-49B9-9AA5-5D738D37FF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1" y="3276600"/>
            <a:ext cx="4181475"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5850" name="TextBox 18">
            <a:extLst>
              <a:ext uri="{FF2B5EF4-FFF2-40B4-BE49-F238E27FC236}">
                <a16:creationId xmlns="" xmlns:a16="http://schemas.microsoft.com/office/drawing/2014/main" id="{44E4C784-381B-4E5D-9554-590FD2A7F48D}"/>
              </a:ext>
            </a:extLst>
          </p:cNvPr>
          <p:cNvSpPr txBox="1">
            <a:spLocks noChangeArrowheads="1"/>
          </p:cNvSpPr>
          <p:nvPr/>
        </p:nvSpPr>
        <p:spPr bwMode="auto">
          <a:xfrm>
            <a:off x="6248400" y="5257801"/>
            <a:ext cx="1524000" cy="461963"/>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Tahoma" panose="020B0604030504040204" pitchFamily="34" charset="0"/>
                <a:cs typeface="Tahoma" panose="020B0604030504040204" pitchFamily="34" charset="0"/>
              </a:rPr>
              <a:t>Standard bench wise </a:t>
            </a:r>
          </a:p>
        </p:txBody>
      </p:sp>
      <p:pic>
        <p:nvPicPr>
          <p:cNvPr id="35851" name="Picture 22">
            <a:extLst>
              <a:ext uri="{FF2B5EF4-FFF2-40B4-BE49-F238E27FC236}">
                <a16:creationId xmlns="" xmlns:a16="http://schemas.microsoft.com/office/drawing/2014/main" id="{C30F8E20-5A0E-42B5-9868-F432BE46C9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27336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2" name="Picture 23">
            <a:extLst>
              <a:ext uri="{FF2B5EF4-FFF2-40B4-BE49-F238E27FC236}">
                <a16:creationId xmlns="" xmlns:a16="http://schemas.microsoft.com/office/drawing/2014/main" id="{46D9DE5C-6AFB-42AD-A75B-DDAEFDEEA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650" y="53244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3" name="Picture 24">
            <a:extLst>
              <a:ext uri="{FF2B5EF4-FFF2-40B4-BE49-F238E27FC236}">
                <a16:creationId xmlns="" xmlns:a16="http://schemas.microsoft.com/office/drawing/2014/main" id="{3413D925-1704-4036-B58E-224A92653A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7426" y="27527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4" name="Picture 25">
            <a:extLst>
              <a:ext uri="{FF2B5EF4-FFF2-40B4-BE49-F238E27FC236}">
                <a16:creationId xmlns="" xmlns:a16="http://schemas.microsoft.com/office/drawing/2014/main" id="{BF115621-4833-4E89-BA4C-EF9B64948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7426" y="53435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6866" name="Picture 2">
            <a:extLst>
              <a:ext uri="{FF2B5EF4-FFF2-40B4-BE49-F238E27FC236}">
                <a16:creationId xmlns="" xmlns:a16="http://schemas.microsoft.com/office/drawing/2014/main" id="{F6BB5061-834D-4ED7-9C5B-2CBED0E59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1000"/>
            <a:ext cx="4191000" cy="2590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6867" name="TextBox 2">
            <a:extLst>
              <a:ext uri="{FF2B5EF4-FFF2-40B4-BE49-F238E27FC236}">
                <a16:creationId xmlns="" xmlns:a16="http://schemas.microsoft.com/office/drawing/2014/main" id="{BF46449F-DDEA-497B-AACE-EFBA75FF6EEC}"/>
              </a:ext>
            </a:extLst>
          </p:cNvPr>
          <p:cNvSpPr txBox="1">
            <a:spLocks noChangeArrowheads="1"/>
          </p:cNvSpPr>
          <p:nvPr/>
        </p:nvSpPr>
        <p:spPr bwMode="auto">
          <a:xfrm>
            <a:off x="1981200" y="2286001"/>
            <a:ext cx="2133600" cy="646113"/>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Positioning finger close to the pinch point, not wearing PPE</a:t>
            </a:r>
          </a:p>
        </p:txBody>
      </p:sp>
      <p:sp>
        <p:nvSpPr>
          <p:cNvPr id="4" name="Explosion 1 3">
            <a:extLst>
              <a:ext uri="{FF2B5EF4-FFF2-40B4-BE49-F238E27FC236}">
                <a16:creationId xmlns="" xmlns:a16="http://schemas.microsoft.com/office/drawing/2014/main" id="{609E4349-4B86-4F1D-A12C-32918F619D4C}"/>
              </a:ext>
            </a:extLst>
          </p:cNvPr>
          <p:cNvSpPr/>
          <p:nvPr/>
        </p:nvSpPr>
        <p:spPr>
          <a:xfrm>
            <a:off x="3657600" y="609600"/>
            <a:ext cx="1524000" cy="1219200"/>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36869" name="Picture 2">
            <a:extLst>
              <a:ext uri="{FF2B5EF4-FFF2-40B4-BE49-F238E27FC236}">
                <a16:creationId xmlns="" xmlns:a16="http://schemas.microsoft.com/office/drawing/2014/main" id="{5C547927-BDCB-412A-BC93-407CF7BCD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81000"/>
            <a:ext cx="4229100" cy="2590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6870" name="TextBox 8">
            <a:extLst>
              <a:ext uri="{FF2B5EF4-FFF2-40B4-BE49-F238E27FC236}">
                <a16:creationId xmlns="" xmlns:a16="http://schemas.microsoft.com/office/drawing/2014/main" id="{14A3117E-5AD5-4171-A5E6-196BB17A4095}"/>
              </a:ext>
            </a:extLst>
          </p:cNvPr>
          <p:cNvSpPr txBox="1">
            <a:spLocks noChangeArrowheads="1"/>
          </p:cNvSpPr>
          <p:nvPr/>
        </p:nvSpPr>
        <p:spPr bwMode="auto">
          <a:xfrm>
            <a:off x="6248400" y="2438401"/>
            <a:ext cx="2057400" cy="461963"/>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Tahoma" panose="020B0604030504040204" pitchFamily="34" charset="0"/>
                <a:cs typeface="Tahoma" panose="020B0604030504040204" pitchFamily="34" charset="0"/>
              </a:rPr>
              <a:t>Hand is away from pinch points</a:t>
            </a:r>
          </a:p>
        </p:txBody>
      </p:sp>
      <p:pic>
        <p:nvPicPr>
          <p:cNvPr id="36871" name="Picture 3">
            <a:extLst>
              <a:ext uri="{FF2B5EF4-FFF2-40B4-BE49-F238E27FC236}">
                <a16:creationId xmlns="" xmlns:a16="http://schemas.microsoft.com/office/drawing/2014/main" id="{A34FFB7C-232C-4C15-9457-828C595BF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048001"/>
            <a:ext cx="4191000" cy="254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 name="Explosion 1 13">
            <a:extLst>
              <a:ext uri="{FF2B5EF4-FFF2-40B4-BE49-F238E27FC236}">
                <a16:creationId xmlns="" xmlns:a16="http://schemas.microsoft.com/office/drawing/2014/main" id="{9D021A46-3735-4D46-B8A4-34E4C5CD6C2C}"/>
              </a:ext>
            </a:extLst>
          </p:cNvPr>
          <p:cNvSpPr/>
          <p:nvPr/>
        </p:nvSpPr>
        <p:spPr>
          <a:xfrm>
            <a:off x="3886200" y="3048000"/>
            <a:ext cx="1828800" cy="1600200"/>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6873" name="TextBox 14">
            <a:extLst>
              <a:ext uri="{FF2B5EF4-FFF2-40B4-BE49-F238E27FC236}">
                <a16:creationId xmlns="" xmlns:a16="http://schemas.microsoft.com/office/drawing/2014/main" id="{26589E7D-5241-4070-B59A-0BF1C5C8A43B}"/>
              </a:ext>
            </a:extLst>
          </p:cNvPr>
          <p:cNvSpPr txBox="1">
            <a:spLocks noChangeArrowheads="1"/>
          </p:cNvSpPr>
          <p:nvPr/>
        </p:nvSpPr>
        <p:spPr bwMode="auto">
          <a:xfrm>
            <a:off x="1981200" y="5029201"/>
            <a:ext cx="2133600" cy="461963"/>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Positioning finger in the pinch point</a:t>
            </a:r>
          </a:p>
        </p:txBody>
      </p:sp>
      <p:pic>
        <p:nvPicPr>
          <p:cNvPr id="36874" name="Picture 2">
            <a:extLst>
              <a:ext uri="{FF2B5EF4-FFF2-40B4-BE49-F238E27FC236}">
                <a16:creationId xmlns="" xmlns:a16="http://schemas.microsoft.com/office/drawing/2014/main" id="{35C382CB-C81C-43E1-BBC7-DA0D1D655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048000"/>
            <a:ext cx="4191000" cy="2590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6875" name="Picture 23">
            <a:extLst>
              <a:ext uri="{FF2B5EF4-FFF2-40B4-BE49-F238E27FC236}">
                <a16:creationId xmlns="" xmlns:a16="http://schemas.microsoft.com/office/drawing/2014/main" id="{082EF82D-D6DE-4BD7-8EE4-1224A7E4FD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650" y="25050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6" name="Picture 24">
            <a:extLst>
              <a:ext uri="{FF2B5EF4-FFF2-40B4-BE49-F238E27FC236}">
                <a16:creationId xmlns="" xmlns:a16="http://schemas.microsoft.com/office/drawing/2014/main" id="{77A78C97-BFE9-4767-865D-2CBA6598BD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650" y="50958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7" name="Picture 25">
            <a:extLst>
              <a:ext uri="{FF2B5EF4-FFF2-40B4-BE49-F238E27FC236}">
                <a16:creationId xmlns="" xmlns:a16="http://schemas.microsoft.com/office/drawing/2014/main" id="{FDAEF8E5-792F-48B1-A91D-362046E118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7426" y="2514601"/>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8" name="Picture 26">
            <a:extLst>
              <a:ext uri="{FF2B5EF4-FFF2-40B4-BE49-F238E27FC236}">
                <a16:creationId xmlns="" xmlns:a16="http://schemas.microsoft.com/office/drawing/2014/main" id="{689C030E-2090-464A-B20D-3B712049DA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7426" y="51911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9" name="TextBox 8">
            <a:extLst>
              <a:ext uri="{FF2B5EF4-FFF2-40B4-BE49-F238E27FC236}">
                <a16:creationId xmlns="" xmlns:a16="http://schemas.microsoft.com/office/drawing/2014/main" id="{2A699F20-D90E-4254-90D8-86B7DDF83333}"/>
              </a:ext>
            </a:extLst>
          </p:cNvPr>
          <p:cNvSpPr txBox="1">
            <a:spLocks noChangeArrowheads="1"/>
          </p:cNvSpPr>
          <p:nvPr/>
        </p:nvSpPr>
        <p:spPr bwMode="auto">
          <a:xfrm>
            <a:off x="6248400" y="5257801"/>
            <a:ext cx="2057400" cy="276225"/>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Tahoma" panose="020B0604030504040204" pitchFamily="34" charset="0"/>
                <a:cs typeface="Tahoma" panose="020B0604030504040204" pitchFamily="34" charset="0"/>
              </a:rPr>
              <a:t>Proper gloves are worn</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7890" name="Picture 2">
            <a:extLst>
              <a:ext uri="{FF2B5EF4-FFF2-40B4-BE49-F238E27FC236}">
                <a16:creationId xmlns="" xmlns:a16="http://schemas.microsoft.com/office/drawing/2014/main" id="{F42AEFDC-BD44-476A-9431-C2796FED9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1000"/>
            <a:ext cx="4186238" cy="2438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1" name="TextBox 2">
            <a:extLst>
              <a:ext uri="{FF2B5EF4-FFF2-40B4-BE49-F238E27FC236}">
                <a16:creationId xmlns="" xmlns:a16="http://schemas.microsoft.com/office/drawing/2014/main" id="{FBEA408A-0F61-43BF-A76A-FA90099DE240}"/>
              </a:ext>
            </a:extLst>
          </p:cNvPr>
          <p:cNvSpPr txBox="1">
            <a:spLocks noChangeArrowheads="1"/>
          </p:cNvSpPr>
          <p:nvPr/>
        </p:nvSpPr>
        <p:spPr bwMode="auto">
          <a:xfrm>
            <a:off x="1981200" y="2133601"/>
            <a:ext cx="1981200" cy="646113"/>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Two-man operation for a one-man operation machine</a:t>
            </a:r>
          </a:p>
        </p:txBody>
      </p:sp>
      <p:pic>
        <p:nvPicPr>
          <p:cNvPr id="37892" name="Picture 3">
            <a:extLst>
              <a:ext uri="{FF2B5EF4-FFF2-40B4-BE49-F238E27FC236}">
                <a16:creationId xmlns="" xmlns:a16="http://schemas.microsoft.com/office/drawing/2014/main" id="{7A209835-E5E6-43E0-B4A9-937E41136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81000"/>
            <a:ext cx="4191000" cy="2438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7893" name="Picture 4">
            <a:extLst>
              <a:ext uri="{FF2B5EF4-FFF2-40B4-BE49-F238E27FC236}">
                <a16:creationId xmlns="" xmlns:a16="http://schemas.microsoft.com/office/drawing/2014/main" id="{4AC5782D-9DAF-4622-A12F-6E8E27C03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95600"/>
            <a:ext cx="4191000" cy="2819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4" name="TextBox 12">
            <a:extLst>
              <a:ext uri="{FF2B5EF4-FFF2-40B4-BE49-F238E27FC236}">
                <a16:creationId xmlns="" xmlns:a16="http://schemas.microsoft.com/office/drawing/2014/main" id="{5D081328-4AF0-44F9-B02D-D9C4586CDB87}"/>
              </a:ext>
            </a:extLst>
          </p:cNvPr>
          <p:cNvSpPr txBox="1">
            <a:spLocks noChangeArrowheads="1"/>
          </p:cNvSpPr>
          <p:nvPr/>
        </p:nvSpPr>
        <p:spPr bwMode="auto">
          <a:xfrm>
            <a:off x="1981200" y="2971801"/>
            <a:ext cx="1981200" cy="646113"/>
          </a:xfrm>
          <a:prstGeom prst="rect">
            <a:avLst/>
          </a:prstGeom>
          <a:solidFill>
            <a:srgbClr val="FFFF00"/>
          </a:solidFill>
          <a:ln w="9525">
            <a:solidFill>
              <a:srgbClr val="FFFF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FF0000"/>
                </a:solidFill>
                <a:latin typeface="Tahoma" panose="020B0604030504040204" pitchFamily="34" charset="0"/>
                <a:cs typeface="Tahoma" panose="020B0604030504040204" pitchFamily="34" charset="0"/>
              </a:rPr>
              <a:t>Working with non-insulated tool in electrical panel</a:t>
            </a:r>
          </a:p>
        </p:txBody>
      </p:sp>
      <p:pic>
        <p:nvPicPr>
          <p:cNvPr id="37895" name="Picture 5">
            <a:extLst>
              <a:ext uri="{FF2B5EF4-FFF2-40B4-BE49-F238E27FC236}">
                <a16:creationId xmlns="" xmlns:a16="http://schemas.microsoft.com/office/drawing/2014/main" id="{303335E9-91DC-4792-9230-970BB923F2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1" y="2895600"/>
            <a:ext cx="4195763" cy="2819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6" name="TextBox 17">
            <a:extLst>
              <a:ext uri="{FF2B5EF4-FFF2-40B4-BE49-F238E27FC236}">
                <a16:creationId xmlns="" xmlns:a16="http://schemas.microsoft.com/office/drawing/2014/main" id="{419AC3BC-90F7-431C-B584-8F6E3B1F8E3A}"/>
              </a:ext>
            </a:extLst>
          </p:cNvPr>
          <p:cNvSpPr txBox="1">
            <a:spLocks noChangeArrowheads="1"/>
          </p:cNvSpPr>
          <p:nvPr/>
        </p:nvSpPr>
        <p:spPr bwMode="auto">
          <a:xfrm>
            <a:off x="6248400" y="2971801"/>
            <a:ext cx="1981200" cy="461963"/>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Tahoma" panose="020B0604030504040204" pitchFamily="34" charset="0"/>
                <a:cs typeface="Tahoma" panose="020B0604030504040204" pitchFamily="34" charset="0"/>
              </a:rPr>
              <a:t>Working with insulated tool in electrical panel</a:t>
            </a:r>
          </a:p>
        </p:txBody>
      </p:sp>
      <p:pic>
        <p:nvPicPr>
          <p:cNvPr id="37897" name="Picture 21">
            <a:extLst>
              <a:ext uri="{FF2B5EF4-FFF2-40B4-BE49-F238E27FC236}">
                <a16:creationId xmlns="" xmlns:a16="http://schemas.microsoft.com/office/drawing/2014/main" id="{D80E0DF0-F2DF-4576-8119-C111B77BA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650" y="23526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22">
            <a:extLst>
              <a:ext uri="{FF2B5EF4-FFF2-40B4-BE49-F238E27FC236}">
                <a16:creationId xmlns="" xmlns:a16="http://schemas.microsoft.com/office/drawing/2014/main" id="{6D7C719F-2A9F-45C4-A8EE-6C3EAE891E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650" y="5248276"/>
            <a:ext cx="514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23">
            <a:extLst>
              <a:ext uri="{FF2B5EF4-FFF2-40B4-BE49-F238E27FC236}">
                <a16:creationId xmlns="" xmlns:a16="http://schemas.microsoft.com/office/drawing/2014/main" id="{7A81AA68-458F-4968-B016-AE45421F35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9801" y="23717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24">
            <a:extLst>
              <a:ext uri="{FF2B5EF4-FFF2-40B4-BE49-F238E27FC236}">
                <a16:creationId xmlns="" xmlns:a16="http://schemas.microsoft.com/office/drawing/2014/main" id="{5F4475BE-76F7-4769-B02F-205F69D70F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9801" y="5267326"/>
            <a:ext cx="485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1" name="TextBox 2">
            <a:extLst>
              <a:ext uri="{FF2B5EF4-FFF2-40B4-BE49-F238E27FC236}">
                <a16:creationId xmlns="" xmlns:a16="http://schemas.microsoft.com/office/drawing/2014/main" id="{54113E6B-6C5C-4AC5-A377-423E80DE1A0A}"/>
              </a:ext>
            </a:extLst>
          </p:cNvPr>
          <p:cNvSpPr txBox="1">
            <a:spLocks noChangeArrowheads="1"/>
          </p:cNvSpPr>
          <p:nvPr/>
        </p:nvSpPr>
        <p:spPr bwMode="auto">
          <a:xfrm>
            <a:off x="6248400" y="2133601"/>
            <a:ext cx="1981200" cy="646113"/>
          </a:xfrm>
          <a:prstGeom prst="rect">
            <a:avLst/>
          </a:prstGeom>
          <a:solidFill>
            <a:schemeClr val="bg1"/>
          </a:solidFill>
          <a:ln w="9525">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200">
                <a:solidFill>
                  <a:srgbClr val="008000"/>
                </a:solidFill>
                <a:latin typeface="Tahoma" panose="020B0604030504040204" pitchFamily="34" charset="0"/>
                <a:cs typeface="Tahoma" panose="020B0604030504040204" pitchFamily="34" charset="0"/>
              </a:rPr>
              <a:t>One-man operation for a one-man operation machine</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38914" name="Rectangle 3">
            <a:extLst>
              <a:ext uri="{FF2B5EF4-FFF2-40B4-BE49-F238E27FC236}">
                <a16:creationId xmlns="" xmlns:a16="http://schemas.microsoft.com/office/drawing/2014/main" id="{623D55DA-1490-424B-AB97-859C1020440D}"/>
              </a:ext>
            </a:extLst>
          </p:cNvPr>
          <p:cNvSpPr txBox="1">
            <a:spLocks noChangeArrowheads="1"/>
          </p:cNvSpPr>
          <p:nvPr/>
        </p:nvSpPr>
        <p:spPr bwMode="auto">
          <a:xfrm>
            <a:off x="2057400" y="1371601"/>
            <a:ext cx="81534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Hand  and power tools are very common to any industrial facility. They can expose employees to multiple hazards if they are not maintained and used properly.</a:t>
            </a:r>
          </a:p>
          <a:p>
            <a:pPr algn="just" eaLnBrk="1" hangingPunct="1">
              <a:buFont typeface="Wingdings" panose="05000000000000000000" pitchFamily="2" charset="2"/>
              <a:buChar char="Ø"/>
            </a:pPr>
            <a:endParaRPr lang="en-US" altLang="en-US" sz="2000">
              <a:latin typeface="Tahoma" panose="020B0604030504040204" pitchFamily="34" charset="0"/>
              <a:cs typeface="Tahoma" panose="020B0604030504040204" pitchFamily="34" charset="0"/>
            </a:endParaRPr>
          </a:p>
          <a:p>
            <a:pPr algn="just" eaLnBrk="1" hangingPunct="1">
              <a:buFont typeface="Wingdings" panose="05000000000000000000" pitchFamily="2" charset="2"/>
              <a:buChar char="Ø"/>
            </a:pPr>
            <a:r>
              <a:rPr lang="en-US" altLang="en-US" sz="2000">
                <a:latin typeface="Tahoma" panose="020B0604030504040204" pitchFamily="34" charset="0"/>
                <a:cs typeface="Tahoma" panose="020B0604030504040204" pitchFamily="34" charset="0"/>
              </a:rPr>
              <a:t>It is important that you know how to inspect, use/operate and maintain them.</a:t>
            </a:r>
          </a:p>
        </p:txBody>
      </p:sp>
      <p:sp>
        <p:nvSpPr>
          <p:cNvPr id="4" name="TextBox 3">
            <a:extLst>
              <a:ext uri="{FF2B5EF4-FFF2-40B4-BE49-F238E27FC236}">
                <a16:creationId xmlns="" xmlns:a16="http://schemas.microsoft.com/office/drawing/2014/main" id="{A0369BD5-E572-41FE-9D14-E53152E887A6}"/>
              </a:ext>
            </a:extLst>
          </p:cNvPr>
          <p:cNvSpPr txBox="1">
            <a:spLocks noChangeArrowheads="1"/>
          </p:cNvSpPr>
          <p:nvPr/>
        </p:nvSpPr>
        <p:spPr bwMode="auto">
          <a:xfrm>
            <a:off x="1828800" y="533401"/>
            <a:ext cx="8610600" cy="461963"/>
          </a:xfrm>
          <a:prstGeom prst="rect">
            <a:avLst/>
          </a:prstGeom>
          <a:noFill/>
          <a:ln w="9525">
            <a:noFill/>
            <a:miter lim="800000"/>
            <a:headEnd/>
            <a:tailEnd/>
          </a:ln>
        </p:spPr>
        <p:txBody>
          <a:bodyPr>
            <a:spAutoFit/>
          </a:bodyPr>
          <a:lstStyle/>
          <a:p>
            <a:pPr algn="ctr" eaLnBrk="1" hangingPunct="1">
              <a:defRPr/>
            </a:pPr>
            <a:r>
              <a:rPr lang="en-US" sz="2400" dirty="0">
                <a:solidFill>
                  <a:srgbClr val="0000FF"/>
                </a:solidFill>
                <a:effectLst>
                  <a:outerShdw blurRad="38100" dist="38100" dir="2700000" algn="tl">
                    <a:srgbClr val="000000">
                      <a:alpha val="43137"/>
                    </a:srgbClr>
                  </a:outerShdw>
                </a:effectLst>
                <a:latin typeface="Tahoma" pitchFamily="34" charset="0"/>
                <a:cs typeface="Tahoma" pitchFamily="34" charset="0"/>
              </a:rPr>
              <a:t>Summary</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 xmlns:a16="http://schemas.microsoft.com/office/drawing/2014/main" id="{FEE50AFD-4849-45EF-85E7-070E224A5059}"/>
              </a:ext>
            </a:extLst>
          </p:cNvPr>
          <p:cNvSpPr txBox="1">
            <a:spLocks noChangeArrowheads="1"/>
          </p:cNvSpPr>
          <p:nvPr/>
        </p:nvSpPr>
        <p:spPr bwMode="auto">
          <a:xfrm>
            <a:off x="3924300" y="5410200"/>
            <a:ext cx="4343400" cy="1200150"/>
          </a:xfrm>
          <a:prstGeom prst="rect">
            <a:avLst/>
          </a:prstGeom>
          <a:noFill/>
          <a:ln w="9525">
            <a:noFill/>
            <a:miter lim="800000"/>
            <a:headEnd/>
            <a:tailEnd/>
          </a:ln>
        </p:spPr>
        <p:txBody>
          <a:bodyPr>
            <a:spAutoFit/>
          </a:bodyPr>
          <a:lstStyle/>
          <a:p>
            <a:pPr algn="ctr" eaLnBrk="1" hangingPunct="1">
              <a:defRPr/>
            </a:pPr>
            <a:r>
              <a:rPr lang="en-US" sz="7200" dirty="0">
                <a:solidFill>
                  <a:srgbClr val="0000FF"/>
                </a:solidFill>
                <a:effectLst>
                  <a:outerShdw blurRad="38100" dist="38100" dir="2700000" algn="tl">
                    <a:srgbClr val="000000">
                      <a:alpha val="43137"/>
                    </a:srgbClr>
                  </a:outerShdw>
                </a:effectLst>
                <a:latin typeface="Monotype Corsiva" pitchFamily="66" charset="0"/>
              </a:rPr>
              <a:t>Thank You</a:t>
            </a:r>
          </a:p>
        </p:txBody>
      </p:sp>
      <p:pic>
        <p:nvPicPr>
          <p:cNvPr id="39939" name="Picture 2" descr="http://images.clipartpanda.com/deduction-clipart-clip_art_wondering_emoticon_p.JPG">
            <a:extLst>
              <a:ext uri="{FF2B5EF4-FFF2-40B4-BE49-F238E27FC236}">
                <a16:creationId xmlns="" xmlns:a16="http://schemas.microsoft.com/office/drawing/2014/main" id="{74AB2242-4D81-4201-A5F1-41B3D382B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4600" y="1447800"/>
            <a:ext cx="4978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A15B5B5C-5541-4F11-9333-828CAD8193B2}"/>
              </a:ext>
            </a:extLst>
          </p:cNvPr>
          <p:cNvSpPr txBox="1"/>
          <p:nvPr/>
        </p:nvSpPr>
        <p:spPr>
          <a:xfrm>
            <a:off x="1828800" y="533401"/>
            <a:ext cx="8610600" cy="461963"/>
          </a:xfrm>
          <a:prstGeom prst="rect">
            <a:avLst/>
          </a:prstGeom>
          <a:noFill/>
        </p:spPr>
        <p:txBody>
          <a:bodyPr>
            <a:spAutoFit/>
          </a:bodyPr>
          <a:lstStyle/>
          <a:p>
            <a:pPr algn="ctr">
              <a:defRPr/>
            </a:pPr>
            <a:r>
              <a:rPr lang="en-US" sz="2400" dirty="0">
                <a:solidFill>
                  <a:srgbClr val="0000FF"/>
                </a:solidFill>
                <a:effectLst>
                  <a:outerShdw blurRad="38100" dist="38100" dir="2700000" algn="tl">
                    <a:srgbClr val="000000">
                      <a:alpha val="43137"/>
                    </a:srgbClr>
                  </a:outerShdw>
                </a:effectLst>
                <a:latin typeface="Tahoma" pitchFamily="34" charset="0"/>
                <a:ea typeface="Tahoma" pitchFamily="34" charset="0"/>
                <a:cs typeface="Tahoma" pitchFamily="34" charset="0"/>
              </a:rPr>
              <a:t>Questions or Clarifications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EDA9A6-6A64-4E7E-A3BB-F64D1ECD4AA0}"/>
              </a:ext>
            </a:extLst>
          </p:cNvPr>
          <p:cNvSpPr>
            <a:spLocks noGrp="1"/>
          </p:cNvSpPr>
          <p:nvPr>
            <p:ph type="title"/>
          </p:nvPr>
        </p:nvSpPr>
        <p:spPr>
          <a:xfrm>
            <a:off x="838200" y="382079"/>
            <a:ext cx="10515600" cy="836354"/>
          </a:xfrm>
        </p:spPr>
        <p:txBody>
          <a:bodyPr/>
          <a:lstStyle/>
          <a:p>
            <a:pPr algn="ctr"/>
            <a:r>
              <a:rPr lang="en-US" b="1" u="sng" dirty="0"/>
              <a:t>UNIT–I</a:t>
            </a:r>
          </a:p>
        </p:txBody>
      </p:sp>
      <p:sp>
        <p:nvSpPr>
          <p:cNvPr id="3" name="Content Placeholder 2">
            <a:extLst>
              <a:ext uri="{FF2B5EF4-FFF2-40B4-BE49-F238E27FC236}">
                <a16:creationId xmlns="" xmlns:a16="http://schemas.microsoft.com/office/drawing/2014/main" id="{5E2C8A97-3555-4DF0-93DB-B87BFA2776EE}"/>
              </a:ext>
            </a:extLst>
          </p:cNvPr>
          <p:cNvSpPr>
            <a:spLocks noGrp="1"/>
          </p:cNvSpPr>
          <p:nvPr>
            <p:ph idx="1"/>
          </p:nvPr>
        </p:nvSpPr>
        <p:spPr>
          <a:xfrm>
            <a:off x="1071022" y="1135863"/>
            <a:ext cx="10515600" cy="617220"/>
          </a:xfrm>
        </p:spPr>
        <p:txBody>
          <a:bodyPr>
            <a:normAutofit/>
          </a:bodyPr>
          <a:lstStyle/>
          <a:p>
            <a:pPr marL="0" indent="0" algn="ctr">
              <a:buNone/>
            </a:pPr>
            <a:r>
              <a:rPr lang="en-US" sz="3600" b="1" dirty="0"/>
              <a:t>INTRODUCTION TO CONSTRUCTION SAFETY</a:t>
            </a:r>
          </a:p>
          <a:p>
            <a:pPr marL="0" indent="0" algn="ctr">
              <a:buNone/>
            </a:pPr>
            <a:endParaRPr lang="en-US" sz="3200" b="1" dirty="0"/>
          </a:p>
          <a:p>
            <a:pPr marL="0" indent="0">
              <a:buNone/>
            </a:pPr>
            <a:endParaRPr lang="en-US" altLang="en-US" sz="1000" b="0" dirty="0"/>
          </a:p>
          <a:p>
            <a:pPr marL="0" indent="0" algn="ctr">
              <a:buNone/>
            </a:pPr>
            <a:endParaRPr lang="en-US" sz="4800" b="1" dirty="0"/>
          </a:p>
        </p:txBody>
      </p:sp>
      <p:sp>
        <p:nvSpPr>
          <p:cNvPr id="6" name="Content Placeholder 4">
            <a:extLst>
              <a:ext uri="{FF2B5EF4-FFF2-40B4-BE49-F238E27FC236}">
                <a16:creationId xmlns="" xmlns:a16="http://schemas.microsoft.com/office/drawing/2014/main" id="{330C23E4-7938-4E06-95FC-C692B8172BE8}"/>
              </a:ext>
            </a:extLst>
          </p:cNvPr>
          <p:cNvSpPr txBox="1">
            <a:spLocks/>
          </p:cNvSpPr>
          <p:nvPr/>
        </p:nvSpPr>
        <p:spPr>
          <a:xfrm>
            <a:off x="640080" y="2953681"/>
            <a:ext cx="9635490"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Construction includes</a:t>
            </a:r>
            <a:r>
              <a:rPr lang="en-GB" dirty="0"/>
              <a:t>:</a:t>
            </a:r>
          </a:p>
          <a:p>
            <a:pPr lvl="1">
              <a:buFont typeface="Calibri" pitchFamily="34" charset="0"/>
              <a:buChar char="−"/>
            </a:pPr>
            <a:r>
              <a:rPr lang="en-GB" dirty="0"/>
              <a:t>Building works</a:t>
            </a:r>
          </a:p>
          <a:p>
            <a:pPr lvl="1">
              <a:buFont typeface="Calibri" pitchFamily="34" charset="0"/>
              <a:buChar char="−"/>
            </a:pPr>
            <a:r>
              <a:rPr lang="en-GB" dirty="0"/>
              <a:t>Renovations</a:t>
            </a:r>
          </a:p>
          <a:p>
            <a:pPr lvl="1">
              <a:buFont typeface="Calibri" pitchFamily="34" charset="0"/>
              <a:buChar char="−"/>
            </a:pPr>
            <a:r>
              <a:rPr lang="en-GB" dirty="0"/>
              <a:t>Maintenance activities</a:t>
            </a:r>
          </a:p>
          <a:p>
            <a:pPr lvl="1">
              <a:buFont typeface="Calibri" pitchFamily="34" charset="0"/>
              <a:buChar char="−"/>
            </a:pPr>
            <a:r>
              <a:rPr lang="en-GB" dirty="0"/>
              <a:t>Demolition work</a:t>
            </a:r>
          </a:p>
          <a:p>
            <a:r>
              <a:rPr lang="en-GB" b="1" dirty="0"/>
              <a:t>Covered by ILO standards:</a:t>
            </a:r>
          </a:p>
          <a:p>
            <a:pPr lvl="1">
              <a:buFont typeface="Calibri" pitchFamily="34" charset="0"/>
              <a:buChar char="−"/>
            </a:pPr>
            <a:r>
              <a:rPr lang="en-GB" dirty="0"/>
              <a:t>Safety and Health in Construction Convention 1988 (C167)</a:t>
            </a:r>
          </a:p>
          <a:p>
            <a:pPr lvl="1">
              <a:buFont typeface="Calibri" pitchFamily="34" charset="0"/>
              <a:buChar char="−"/>
            </a:pPr>
            <a:r>
              <a:rPr lang="en-GB" dirty="0"/>
              <a:t>Safety and Health in Construction Recommendation 1988 (R175)</a:t>
            </a:r>
          </a:p>
          <a:p>
            <a:endParaRPr lang="en-GB" dirty="0"/>
          </a:p>
        </p:txBody>
      </p:sp>
      <p:sp>
        <p:nvSpPr>
          <p:cNvPr id="7" name="Title 3">
            <a:extLst>
              <a:ext uri="{FF2B5EF4-FFF2-40B4-BE49-F238E27FC236}">
                <a16:creationId xmlns="" xmlns:a16="http://schemas.microsoft.com/office/drawing/2014/main" id="{8404F10E-5DC0-4524-B4F0-8FC3227CAD2B}"/>
              </a:ext>
            </a:extLst>
          </p:cNvPr>
          <p:cNvSpPr txBox="1">
            <a:spLocks/>
          </p:cNvSpPr>
          <p:nvPr/>
        </p:nvSpPr>
        <p:spPr>
          <a:xfrm>
            <a:off x="2382074" y="1803716"/>
            <a:ext cx="7893496" cy="8157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solidFill>
                  <a:schemeClr val="accent6">
                    <a:lumMod val="75000"/>
                  </a:schemeClr>
                </a:solidFill>
              </a:rPr>
              <a:t>Scope of Construction</a:t>
            </a:r>
          </a:p>
        </p:txBody>
      </p:sp>
      <p:pic>
        <p:nvPicPr>
          <p:cNvPr id="8" name="Picture 5" descr="http://lh3.ggpht.com/_ZCAc9c80CqQ/S0HbUJpFnII/AAAAAAAAAPA/nrVoZdDJl78/s512/iStock_000002433278Large.jpg">
            <a:extLst>
              <a:ext uri="{FF2B5EF4-FFF2-40B4-BE49-F238E27FC236}">
                <a16:creationId xmlns="" xmlns:a16="http://schemas.microsoft.com/office/drawing/2014/main" id="{505F205D-80CA-4BFC-8C70-B8E7D9DCE1D5}"/>
              </a:ext>
            </a:extLst>
          </p:cNvPr>
          <p:cNvPicPr>
            <a:picLocks noChangeAspect="1" noChangeArrowheads="1"/>
          </p:cNvPicPr>
          <p:nvPr/>
        </p:nvPicPr>
        <p:blipFill>
          <a:blip r:embed="rId2" cstate="screen"/>
          <a:srcRect/>
          <a:stretch>
            <a:fillRect/>
          </a:stretch>
        </p:blipFill>
        <p:spPr bwMode="auto">
          <a:xfrm>
            <a:off x="9513158" y="3054947"/>
            <a:ext cx="2232248" cy="3361504"/>
          </a:xfrm>
          <a:prstGeom prst="rect">
            <a:avLst/>
          </a:prstGeom>
          <a:noFill/>
        </p:spPr>
      </p:pic>
    </p:spTree>
    <p:extLst>
      <p:ext uri="{BB962C8B-B14F-4D97-AF65-F5344CB8AC3E}">
        <p14:creationId xmlns:p14="http://schemas.microsoft.com/office/powerpoint/2010/main" val="3198716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8CAB181D-B083-467B-825D-DC7ECCFAF15C}"/>
              </a:ext>
            </a:extLst>
          </p:cNvPr>
          <p:cNvSpPr txBox="1">
            <a:spLocks noChangeArrowheads="1"/>
          </p:cNvSpPr>
          <p:nvPr/>
        </p:nvSpPr>
        <p:spPr>
          <a:xfrm>
            <a:off x="2078665" y="411126"/>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dirty="0">
                <a:solidFill>
                  <a:schemeClr val="accent1"/>
                </a:solidFill>
                <a:latin typeface="Arial" panose="020B0604020202020204" pitchFamily="34" charset="0"/>
              </a:rPr>
              <a:t>Hydraulic Trench Support</a:t>
            </a:r>
          </a:p>
        </p:txBody>
      </p:sp>
      <p:sp>
        <p:nvSpPr>
          <p:cNvPr id="3" name="Rectangle 4">
            <a:extLst>
              <a:ext uri="{FF2B5EF4-FFF2-40B4-BE49-F238E27FC236}">
                <a16:creationId xmlns="" xmlns:a16="http://schemas.microsoft.com/office/drawing/2014/main" id="{2E9E8FE3-B5E7-4009-AD16-102B9ACE433B}"/>
              </a:ext>
            </a:extLst>
          </p:cNvPr>
          <p:cNvSpPr txBox="1">
            <a:spLocks noChangeArrowheads="1"/>
          </p:cNvSpPr>
          <p:nvPr/>
        </p:nvSpPr>
        <p:spPr>
          <a:xfrm>
            <a:off x="6041065" y="2087526"/>
            <a:ext cx="44958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altLang="en-US" sz="2400" dirty="0"/>
              <a:t>Using hydraulic jacks the operator can easily drop the system into the hole</a:t>
            </a:r>
          </a:p>
          <a:p>
            <a:pPr>
              <a:buFontTx/>
              <a:buChar char="•"/>
            </a:pPr>
            <a:r>
              <a:rPr lang="en-US" altLang="en-US" sz="2400" dirty="0"/>
              <a:t>Once in place, hydraulic pressure is increased to keep the forms in place</a:t>
            </a:r>
          </a:p>
          <a:p>
            <a:pPr>
              <a:buFontTx/>
              <a:buChar char="•"/>
            </a:pPr>
            <a:r>
              <a:rPr lang="en-US" altLang="en-US" sz="2400" dirty="0"/>
              <a:t>Trench pins are installed  in case of hydraulic failure</a:t>
            </a:r>
          </a:p>
          <a:p>
            <a:pPr>
              <a:buFontTx/>
              <a:buChar char="•"/>
            </a:pPr>
            <a:endParaRPr lang="en-US" altLang="en-US" sz="2400" dirty="0"/>
          </a:p>
        </p:txBody>
      </p:sp>
      <p:pic>
        <p:nvPicPr>
          <p:cNvPr id="4" name="Picture 9">
            <a:extLst>
              <a:ext uri="{FF2B5EF4-FFF2-40B4-BE49-F238E27FC236}">
                <a16:creationId xmlns="" xmlns:a16="http://schemas.microsoft.com/office/drawing/2014/main" id="{81CF66A3-4E65-4A23-982C-9B27EA053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223" t="10001" r="24445" b="12962"/>
          <a:stretch>
            <a:fillRect/>
          </a:stretch>
        </p:blipFill>
        <p:spPr bwMode="auto">
          <a:xfrm>
            <a:off x="1659565" y="2011326"/>
            <a:ext cx="3965575"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976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E0137C0B-59A8-4901-9B84-0CEE07C9CE1A}"/>
              </a:ext>
            </a:extLst>
          </p:cNvPr>
          <p:cNvSpPr txBox="1">
            <a:spLocks noChangeArrowheads="1"/>
          </p:cNvSpPr>
          <p:nvPr/>
        </p:nvSpPr>
        <p:spPr>
          <a:xfrm>
            <a:off x="2142460" y="838200"/>
            <a:ext cx="77724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altLang="en-US" dirty="0">
                <a:solidFill>
                  <a:schemeClr val="accent1"/>
                </a:solidFill>
                <a:latin typeface="Arial" panose="020B0604020202020204" pitchFamily="34" charset="0"/>
              </a:rPr>
              <a:t>Materials and  Equipment</a:t>
            </a:r>
            <a:endParaRPr lang="en-US" altLang="en-US" sz="4000" dirty="0">
              <a:solidFill>
                <a:schemeClr val="accent1"/>
              </a:solidFill>
            </a:endParaRPr>
          </a:p>
        </p:txBody>
      </p:sp>
      <p:pic>
        <p:nvPicPr>
          <p:cNvPr id="3" name="Picture 5">
            <a:extLst>
              <a:ext uri="{FF2B5EF4-FFF2-40B4-BE49-F238E27FC236}">
                <a16:creationId xmlns="" xmlns:a16="http://schemas.microsoft.com/office/drawing/2014/main" id="{BF38E20C-270B-46D2-9F2F-BD46BD468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445" t="16296" r="26666" b="14075"/>
          <a:stretch>
            <a:fillRect/>
          </a:stretch>
        </p:blipFill>
        <p:spPr bwMode="auto">
          <a:xfrm>
            <a:off x="6409660" y="1905000"/>
            <a:ext cx="4102100" cy="4381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a:extLst>
              <a:ext uri="{FF2B5EF4-FFF2-40B4-BE49-F238E27FC236}">
                <a16:creationId xmlns="" xmlns:a16="http://schemas.microsoft.com/office/drawing/2014/main" id="{EFF73FD5-8857-418E-B322-D946FB1F5D76}"/>
              </a:ext>
            </a:extLst>
          </p:cNvPr>
          <p:cNvSpPr txBox="1">
            <a:spLocks noChangeArrowheads="1"/>
          </p:cNvSpPr>
          <p:nvPr/>
        </p:nvSpPr>
        <p:spPr>
          <a:xfrm>
            <a:off x="1685260" y="1905000"/>
            <a:ext cx="4648200" cy="4953000"/>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altLang="en-US" sz="2400" b="1" u="sng" dirty="0">
                <a:solidFill>
                  <a:schemeClr val="accent1"/>
                </a:solidFill>
              </a:rPr>
              <a:t>Equipment</a:t>
            </a:r>
            <a:r>
              <a:rPr lang="en-US" altLang="en-US" sz="2400" u="sng" dirty="0">
                <a:solidFill>
                  <a:schemeClr val="accent1"/>
                </a:solidFill>
              </a:rPr>
              <a:t> </a:t>
            </a:r>
            <a:r>
              <a:rPr lang="en-US" altLang="en-US" sz="2400" dirty="0"/>
              <a:t>used for protective systems must not have damage or defects that impair function. </a:t>
            </a:r>
          </a:p>
          <a:p>
            <a:pPr>
              <a:buFontTx/>
              <a:buChar char="•"/>
            </a:pPr>
            <a:r>
              <a:rPr lang="en-US" altLang="en-US" sz="2400" b="1" u="sng" dirty="0">
                <a:solidFill>
                  <a:schemeClr val="accent1"/>
                </a:solidFill>
              </a:rPr>
              <a:t>If equipment is damaged</a:t>
            </a:r>
            <a:r>
              <a:rPr lang="en-US" altLang="en-US" sz="2400" dirty="0">
                <a:solidFill>
                  <a:schemeClr val="accent1"/>
                </a:solidFill>
              </a:rPr>
              <a:t>, </a:t>
            </a:r>
            <a:r>
              <a:rPr lang="en-US" altLang="en-US" sz="2400" dirty="0"/>
              <a:t>the competent person must examine it to see if it is suitable for continued use. </a:t>
            </a:r>
          </a:p>
          <a:p>
            <a:pPr>
              <a:buFontTx/>
              <a:buChar char="•"/>
            </a:pPr>
            <a:r>
              <a:rPr lang="en-US" altLang="en-US" sz="2400" b="1" u="sng" dirty="0">
                <a:solidFill>
                  <a:schemeClr val="accent1"/>
                </a:solidFill>
              </a:rPr>
              <a:t>If not suitable</a:t>
            </a:r>
            <a:r>
              <a:rPr lang="en-US" altLang="en-US" sz="2400" b="1" dirty="0">
                <a:solidFill>
                  <a:schemeClr val="accent1"/>
                </a:solidFill>
              </a:rPr>
              <a:t>, </a:t>
            </a:r>
            <a:r>
              <a:rPr lang="en-US" altLang="en-US" sz="2400" dirty="0"/>
              <a:t>remove it from service until a  professional engineer approves it for use.</a:t>
            </a:r>
          </a:p>
          <a:p>
            <a:endParaRPr lang="en-US" altLang="en-US" sz="2400" dirty="0"/>
          </a:p>
        </p:txBody>
      </p:sp>
    </p:spTree>
    <p:extLst>
      <p:ext uri="{BB962C8B-B14F-4D97-AF65-F5344CB8AC3E}">
        <p14:creationId xmlns:p14="http://schemas.microsoft.com/office/powerpoint/2010/main" val="345916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AFB5C8A6-9F7A-4A30-B507-E79B7FED92E7}"/>
              </a:ext>
            </a:extLst>
          </p:cNvPr>
          <p:cNvSpPr txBox="1">
            <a:spLocks noChangeArrowheads="1"/>
          </p:cNvSpPr>
          <p:nvPr/>
        </p:nvSpPr>
        <p:spPr>
          <a:xfrm>
            <a:off x="2228850" y="92583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dirty="0">
                <a:latin typeface="Arial" panose="020B0604020202020204" pitchFamily="34" charset="0"/>
              </a:rPr>
              <a:t>Protection from Vehicles</a:t>
            </a:r>
            <a:endParaRPr lang="en-US" altLang="en-US" dirty="0"/>
          </a:p>
        </p:txBody>
      </p:sp>
      <p:sp>
        <p:nvSpPr>
          <p:cNvPr id="3" name="Rectangle 3">
            <a:extLst>
              <a:ext uri="{FF2B5EF4-FFF2-40B4-BE49-F238E27FC236}">
                <a16:creationId xmlns="" xmlns:a16="http://schemas.microsoft.com/office/drawing/2014/main" id="{2F92E58F-8EAE-47B3-8B57-BAD3CAD81A0C}"/>
              </a:ext>
            </a:extLst>
          </p:cNvPr>
          <p:cNvSpPr txBox="1">
            <a:spLocks noChangeArrowheads="1"/>
          </p:cNvSpPr>
          <p:nvPr/>
        </p:nvSpPr>
        <p:spPr>
          <a:xfrm>
            <a:off x="1543050" y="2221230"/>
            <a:ext cx="56388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r>
              <a:rPr lang="en-US" altLang="en-US" dirty="0"/>
              <a:t>Install barricades</a:t>
            </a:r>
          </a:p>
          <a:p>
            <a:pPr lvl="1">
              <a:buFontTx/>
              <a:buChar char="•"/>
            </a:pPr>
            <a:r>
              <a:rPr lang="en-US" altLang="en-US" dirty="0"/>
              <a:t>Hand/mechanical signals</a:t>
            </a:r>
          </a:p>
          <a:p>
            <a:pPr lvl="1">
              <a:buFontTx/>
              <a:buChar char="•"/>
            </a:pPr>
            <a:r>
              <a:rPr lang="en-US" altLang="en-US" dirty="0"/>
              <a:t>Stop logs</a:t>
            </a:r>
          </a:p>
          <a:p>
            <a:pPr lvl="1">
              <a:buFontTx/>
              <a:buChar char="•"/>
            </a:pPr>
            <a:r>
              <a:rPr lang="en-US" altLang="en-US" dirty="0"/>
              <a:t>Grade soil away from excavation</a:t>
            </a:r>
          </a:p>
          <a:p>
            <a:pPr lvl="1">
              <a:buFontTx/>
              <a:buChar char="•"/>
            </a:pPr>
            <a:r>
              <a:rPr lang="en-US" altLang="en-US" dirty="0"/>
              <a:t>Fence or barricade trenches left overnight</a:t>
            </a:r>
          </a:p>
        </p:txBody>
      </p:sp>
      <p:pic>
        <p:nvPicPr>
          <p:cNvPr id="4" name="Picture 5">
            <a:extLst>
              <a:ext uri="{FF2B5EF4-FFF2-40B4-BE49-F238E27FC236}">
                <a16:creationId xmlns="" xmlns:a16="http://schemas.microsoft.com/office/drawing/2014/main" id="{E3BF6903-B0C7-484E-8A20-7F8904D90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0" t="19260" r="20000" b="18518"/>
          <a:stretch>
            <a:fillRect/>
          </a:stretch>
        </p:blipFill>
        <p:spPr bwMode="auto">
          <a:xfrm>
            <a:off x="6877050" y="2526030"/>
            <a:ext cx="3810000" cy="296386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626517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D1D223C0-ABAC-41C3-82F9-9DEC2C68CD4A}"/>
              </a:ext>
            </a:extLst>
          </p:cNvPr>
          <p:cNvSpPr txBox="1">
            <a:spLocks noChangeArrowheads="1"/>
          </p:cNvSpPr>
          <p:nvPr/>
        </p:nvSpPr>
        <p:spPr>
          <a:xfrm>
            <a:off x="2643963" y="462517"/>
            <a:ext cx="7772400" cy="685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accent1"/>
                </a:solidFill>
                <a:latin typeface="Arial" panose="020B0604020202020204" pitchFamily="34" charset="0"/>
              </a:rPr>
              <a:t>Spoils</a:t>
            </a:r>
            <a:endParaRPr lang="en-US" altLang="en-US" b="1" dirty="0">
              <a:solidFill>
                <a:schemeClr val="accent1"/>
              </a:solidFill>
              <a:latin typeface="Arial Rounded MT Bold" panose="020F0704030504030204" pitchFamily="34" charset="0"/>
            </a:endParaRPr>
          </a:p>
        </p:txBody>
      </p:sp>
      <p:sp>
        <p:nvSpPr>
          <p:cNvPr id="3" name="Rectangle 8">
            <a:extLst>
              <a:ext uri="{FF2B5EF4-FFF2-40B4-BE49-F238E27FC236}">
                <a16:creationId xmlns="" xmlns:a16="http://schemas.microsoft.com/office/drawing/2014/main" id="{E893ACCD-471E-4ED8-967D-885A575FF30A}"/>
              </a:ext>
            </a:extLst>
          </p:cNvPr>
          <p:cNvSpPr txBox="1">
            <a:spLocks noChangeArrowheads="1"/>
          </p:cNvSpPr>
          <p:nvPr/>
        </p:nvSpPr>
        <p:spPr>
          <a:xfrm>
            <a:off x="1447800" y="1318439"/>
            <a:ext cx="4648200" cy="4876800"/>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ct val="40000"/>
              </a:spcBef>
              <a:buFontTx/>
              <a:buChar char="•"/>
            </a:pPr>
            <a:r>
              <a:rPr lang="en-US" altLang="en-US" dirty="0"/>
              <a:t>Don’t place spoils within 2 feet from edge of excavation</a:t>
            </a:r>
          </a:p>
          <a:p>
            <a:pPr>
              <a:lnSpc>
                <a:spcPct val="85000"/>
              </a:lnSpc>
              <a:spcBef>
                <a:spcPct val="40000"/>
              </a:spcBef>
              <a:buFontTx/>
              <a:buChar char="•"/>
            </a:pPr>
            <a:r>
              <a:rPr lang="en-US" altLang="en-US" dirty="0"/>
              <a:t>Measure from nearest part of the spoil to the excavation edge </a:t>
            </a:r>
          </a:p>
          <a:p>
            <a:pPr>
              <a:lnSpc>
                <a:spcPct val="85000"/>
              </a:lnSpc>
              <a:spcBef>
                <a:spcPct val="40000"/>
              </a:spcBef>
              <a:buFontTx/>
              <a:buChar char="•"/>
            </a:pPr>
            <a:r>
              <a:rPr lang="en-US" altLang="en-US" dirty="0"/>
              <a:t>Place spoils so rainwater runs away from the excavation</a:t>
            </a:r>
          </a:p>
          <a:p>
            <a:pPr>
              <a:lnSpc>
                <a:spcPct val="85000"/>
              </a:lnSpc>
              <a:spcBef>
                <a:spcPct val="40000"/>
              </a:spcBef>
              <a:buFontTx/>
              <a:buChar char="•"/>
            </a:pPr>
            <a:r>
              <a:rPr lang="en-US" altLang="en-US" dirty="0"/>
              <a:t>Place spoil well away from the excavation</a:t>
            </a:r>
          </a:p>
        </p:txBody>
      </p:sp>
      <p:pic>
        <p:nvPicPr>
          <p:cNvPr id="4" name="Picture 9">
            <a:extLst>
              <a:ext uri="{FF2B5EF4-FFF2-40B4-BE49-F238E27FC236}">
                <a16:creationId xmlns="" xmlns:a16="http://schemas.microsoft.com/office/drawing/2014/main" id="{169384BB-D506-43ED-A838-82A801B62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223" t="12962" r="24445" b="14444"/>
          <a:stretch>
            <a:fillRect/>
          </a:stretch>
        </p:blipFill>
        <p:spPr bwMode="auto">
          <a:xfrm>
            <a:off x="6993639" y="1419447"/>
            <a:ext cx="42164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830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00620B3A-8266-4AFE-805B-22126428B8C8}"/>
              </a:ext>
            </a:extLst>
          </p:cNvPr>
          <p:cNvSpPr txBox="1">
            <a:spLocks/>
          </p:cNvSpPr>
          <p:nvPr/>
        </p:nvSpPr>
        <p:spPr>
          <a:xfrm>
            <a:off x="1600200" y="2606041"/>
            <a:ext cx="8991600" cy="457199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2200" kern="1200">
                <a:solidFill>
                  <a:schemeClr val="tx2"/>
                </a:solidFill>
                <a:latin typeface="+mn-lt"/>
                <a:ea typeface="+mn-ea"/>
                <a:cs typeface="+mn-cs"/>
              </a:defRPr>
            </a:lvl1pPr>
            <a:lvl2pPr marL="4572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9pPr>
          </a:lstStyle>
          <a:p>
            <a:pPr marL="342900" indent="-342900">
              <a:buFont typeface="Wingdings" pitchFamily="2" charset="2"/>
              <a:buChar char="q"/>
            </a:pPr>
            <a:r>
              <a:rPr lang="en-US" sz="2400" dirty="0">
                <a:latin typeface="Lucida Fax" pitchFamily="18" charset="0"/>
              </a:rPr>
              <a:t> </a:t>
            </a:r>
            <a:r>
              <a:rPr lang="en-US" sz="2400" dirty="0">
                <a:solidFill>
                  <a:schemeClr val="tx1"/>
                </a:solidFill>
                <a:latin typeface="Lucida Fax" pitchFamily="18" charset="0"/>
              </a:rPr>
              <a:t>TRAFFIC</a:t>
            </a:r>
          </a:p>
          <a:p>
            <a:pPr marL="342900" indent="-342900">
              <a:buFont typeface="Wingdings" pitchFamily="2" charset="2"/>
              <a:buChar char="q"/>
            </a:pPr>
            <a:r>
              <a:rPr lang="en-US" sz="2400" dirty="0">
                <a:solidFill>
                  <a:schemeClr val="tx1"/>
                </a:solidFill>
                <a:latin typeface="Lucida Fax" pitchFamily="18" charset="0"/>
              </a:rPr>
              <a:t> NEAREST STRUCTURES AND THEIR CONDITION</a:t>
            </a:r>
          </a:p>
          <a:p>
            <a:pPr marL="342900" indent="-342900">
              <a:buFont typeface="Wingdings" pitchFamily="2" charset="2"/>
              <a:buChar char="q"/>
            </a:pPr>
            <a:r>
              <a:rPr lang="en-US" sz="2400" dirty="0">
                <a:solidFill>
                  <a:schemeClr val="tx1"/>
                </a:solidFill>
                <a:latin typeface="Lucida Fax" pitchFamily="18" charset="0"/>
              </a:rPr>
              <a:t> SOIL TEST</a:t>
            </a:r>
          </a:p>
          <a:p>
            <a:pPr marL="342900" indent="-342900">
              <a:buFont typeface="Wingdings" pitchFamily="2" charset="2"/>
              <a:buChar char="q"/>
            </a:pPr>
            <a:r>
              <a:rPr lang="en-US" sz="2400" dirty="0">
                <a:solidFill>
                  <a:schemeClr val="tx1"/>
                </a:solidFill>
                <a:latin typeface="Lucida Fax" pitchFamily="18" charset="0"/>
              </a:rPr>
              <a:t> OVER HEAD AND UNDER GROUND UTILITIES ( TELEPHONE LINES,ELECTRONIC LINES,WATER LINES, OTHER PIPE LINES )</a:t>
            </a:r>
          </a:p>
          <a:p>
            <a:endParaRPr lang="en-US" sz="2400" dirty="0">
              <a:latin typeface="Lucida Fax" pitchFamily="18" charset="0"/>
            </a:endParaRPr>
          </a:p>
        </p:txBody>
      </p:sp>
      <p:sp>
        <p:nvSpPr>
          <p:cNvPr id="3" name="Title 2">
            <a:extLst>
              <a:ext uri="{FF2B5EF4-FFF2-40B4-BE49-F238E27FC236}">
                <a16:creationId xmlns="" xmlns:a16="http://schemas.microsoft.com/office/drawing/2014/main" id="{E0522DEE-EF4C-403C-BC62-8B4C007BD70F}"/>
              </a:ext>
            </a:extLst>
          </p:cNvPr>
          <p:cNvSpPr txBox="1">
            <a:spLocks/>
          </p:cNvSpPr>
          <p:nvPr/>
        </p:nvSpPr>
        <p:spPr>
          <a:xfrm>
            <a:off x="1600200" y="624841"/>
            <a:ext cx="9067800" cy="1904999"/>
          </a:xfrm>
          <a:prstGeom prst="rect">
            <a:avLst/>
          </a:prstGeom>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82880" indent="0">
              <a:buFont typeface="Georgia" pitchFamily="18" charset="0"/>
              <a:buNone/>
            </a:pPr>
            <a:r>
              <a:rPr lang="en-US" sz="4000" u="sng" dirty="0">
                <a:latin typeface="Bodoni MT Black" pitchFamily="18" charset="0"/>
              </a:rPr>
              <a:t>SITE CONDITION SHALL BE CHEKED BEFORE STARTING EXCAVATION </a:t>
            </a:r>
          </a:p>
        </p:txBody>
      </p:sp>
    </p:spTree>
    <p:extLst>
      <p:ext uri="{BB962C8B-B14F-4D97-AF65-F5344CB8AC3E}">
        <p14:creationId xmlns:p14="http://schemas.microsoft.com/office/powerpoint/2010/main" val="3662241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E1F3F3E1-0F03-4CB9-9114-5810BE520C7D}"/>
              </a:ext>
            </a:extLst>
          </p:cNvPr>
          <p:cNvSpPr txBox="1">
            <a:spLocks/>
          </p:cNvSpPr>
          <p:nvPr/>
        </p:nvSpPr>
        <p:spPr>
          <a:xfrm>
            <a:off x="1287780" y="1024890"/>
            <a:ext cx="8915400" cy="5714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latin typeface="Lucida Fax" pitchFamily="18" charset="0"/>
              </a:rPr>
              <a:t>PROTECTION OF  PEOPLE FALLING</a:t>
            </a:r>
          </a:p>
          <a:p>
            <a:pPr marL="342900" indent="-342900">
              <a:buFont typeface="Wingdings" pitchFamily="2" charset="2"/>
              <a:buChar char="q"/>
            </a:pPr>
            <a:r>
              <a:rPr lang="en-US" sz="2400" dirty="0">
                <a:latin typeface="Lucida Fax" pitchFamily="18" charset="0"/>
              </a:rPr>
              <a:t> BARRICATION AND TOE BOARD</a:t>
            </a:r>
          </a:p>
          <a:p>
            <a:pPr marL="342900" indent="-342900">
              <a:buFont typeface="Wingdings" pitchFamily="2" charset="2"/>
              <a:buChar char="q"/>
            </a:pPr>
            <a:r>
              <a:rPr lang="en-US" sz="2400" dirty="0">
                <a:latin typeface="Lucida Fax" pitchFamily="18" charset="0"/>
              </a:rPr>
              <a:t> GOOD LIGHT AND SIGN</a:t>
            </a:r>
          </a:p>
          <a:p>
            <a:pPr marL="342900" indent="-342900">
              <a:buFont typeface="Wingdings" pitchFamily="2" charset="2"/>
              <a:buChar char="q"/>
            </a:pPr>
            <a:r>
              <a:rPr lang="en-US" sz="2400" dirty="0">
                <a:latin typeface="Lucida Fax" pitchFamily="18" charset="0"/>
              </a:rPr>
              <a:t> CROSSING POINT</a:t>
            </a:r>
          </a:p>
          <a:p>
            <a:pPr marL="342900" indent="-342900">
              <a:buFont typeface="Wingdings" pitchFamily="2" charset="2"/>
              <a:buChar char="q"/>
            </a:pPr>
            <a:r>
              <a:rPr lang="en-US" sz="2400" dirty="0">
                <a:latin typeface="Lucida Fax" pitchFamily="18" charset="0"/>
              </a:rPr>
              <a:t> ACCESS LADDER</a:t>
            </a:r>
          </a:p>
          <a:p>
            <a:pPr marL="342900" indent="-342900">
              <a:buFont typeface="Wingdings" pitchFamily="2" charset="2"/>
              <a:buChar char="q"/>
            </a:pPr>
            <a:r>
              <a:rPr lang="en-US" sz="2400" dirty="0">
                <a:latin typeface="Lucida Fax" pitchFamily="18" charset="0"/>
              </a:rPr>
              <a:t> LADDER TO EXTANTS  1 MTR ABOVE EDGS OF EXCAVATION</a:t>
            </a:r>
          </a:p>
        </p:txBody>
      </p:sp>
      <p:sp>
        <p:nvSpPr>
          <p:cNvPr id="3" name="Title 2">
            <a:extLst>
              <a:ext uri="{FF2B5EF4-FFF2-40B4-BE49-F238E27FC236}">
                <a16:creationId xmlns="" xmlns:a16="http://schemas.microsoft.com/office/drawing/2014/main" id="{1353FC1E-3998-4E8F-922A-DB1F919A893E}"/>
              </a:ext>
            </a:extLst>
          </p:cNvPr>
          <p:cNvSpPr txBox="1">
            <a:spLocks/>
          </p:cNvSpPr>
          <p:nvPr/>
        </p:nvSpPr>
        <p:spPr>
          <a:xfrm>
            <a:off x="1211580" y="186690"/>
            <a:ext cx="9144000" cy="7619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lgn="ctr"/>
            <a:r>
              <a:rPr lang="en-US" sz="4000" u="sng" dirty="0">
                <a:latin typeface="Bodoni MT Black" pitchFamily="18" charset="0"/>
              </a:rPr>
              <a:t>EXCAVATION</a:t>
            </a:r>
          </a:p>
        </p:txBody>
      </p:sp>
      <p:pic>
        <p:nvPicPr>
          <p:cNvPr id="4" name="Picture 3">
            <a:extLst>
              <a:ext uri="{FF2B5EF4-FFF2-40B4-BE49-F238E27FC236}">
                <a16:creationId xmlns="" xmlns:a16="http://schemas.microsoft.com/office/drawing/2014/main" id="{575E55EB-4B47-4E50-9DE5-F050225B2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1480" y="1367790"/>
            <a:ext cx="3267075" cy="1828800"/>
          </a:xfrm>
          <a:prstGeom prst="rect">
            <a:avLst/>
          </a:prstGeom>
        </p:spPr>
      </p:pic>
      <p:pic>
        <p:nvPicPr>
          <p:cNvPr id="5" name="Picture 4">
            <a:extLst>
              <a:ext uri="{FF2B5EF4-FFF2-40B4-BE49-F238E27FC236}">
                <a16:creationId xmlns="" xmlns:a16="http://schemas.microsoft.com/office/drawing/2014/main" id="{E278CCC6-5B71-4518-B6D8-673096A6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349" y="4263389"/>
            <a:ext cx="3282909" cy="2171701"/>
          </a:xfrm>
          <a:prstGeom prst="rect">
            <a:avLst/>
          </a:prstGeom>
        </p:spPr>
      </p:pic>
      <p:pic>
        <p:nvPicPr>
          <p:cNvPr id="6" name="Picture 5">
            <a:extLst>
              <a:ext uri="{FF2B5EF4-FFF2-40B4-BE49-F238E27FC236}">
                <a16:creationId xmlns="" xmlns:a16="http://schemas.microsoft.com/office/drawing/2014/main" id="{1DF3EBC8-64CF-4529-BC4D-987AAFED8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6132" y="4263390"/>
            <a:ext cx="2644139" cy="2225040"/>
          </a:xfrm>
          <a:prstGeom prst="rect">
            <a:avLst/>
          </a:prstGeom>
        </p:spPr>
      </p:pic>
      <p:pic>
        <p:nvPicPr>
          <p:cNvPr id="7" name="Picture 6">
            <a:extLst>
              <a:ext uri="{FF2B5EF4-FFF2-40B4-BE49-F238E27FC236}">
                <a16:creationId xmlns="" xmlns:a16="http://schemas.microsoft.com/office/drawing/2014/main" id="{4AFA4296-D2D8-42B7-9139-3B949721C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580" y="4263390"/>
            <a:ext cx="2486025" cy="2171700"/>
          </a:xfrm>
          <a:prstGeom prst="rect">
            <a:avLst/>
          </a:prstGeom>
        </p:spPr>
      </p:pic>
    </p:spTree>
    <p:extLst>
      <p:ext uri="{BB962C8B-B14F-4D97-AF65-F5344CB8AC3E}">
        <p14:creationId xmlns:p14="http://schemas.microsoft.com/office/powerpoint/2010/main" val="1371945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14DBDDF9-DB68-42A2-A38A-06FDB03FD959}"/>
              </a:ext>
            </a:extLst>
          </p:cNvPr>
          <p:cNvSpPr txBox="1">
            <a:spLocks/>
          </p:cNvSpPr>
          <p:nvPr/>
        </p:nvSpPr>
        <p:spPr>
          <a:xfrm>
            <a:off x="963930" y="1985010"/>
            <a:ext cx="8915400" cy="5714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u="sng" dirty="0">
                <a:latin typeface="Lucida Fax" pitchFamily="18" charset="0"/>
              </a:rPr>
              <a:t>PROTECTION FROM VECHICLES</a:t>
            </a:r>
            <a:endParaRPr lang="en-US" sz="2400" dirty="0">
              <a:latin typeface="Lucida Fax" pitchFamily="18" charset="0"/>
            </a:endParaRPr>
          </a:p>
          <a:p>
            <a:pPr marL="342900" indent="-342900">
              <a:buFont typeface="Wingdings" pitchFamily="2" charset="2"/>
              <a:buChar char="q"/>
            </a:pPr>
            <a:r>
              <a:rPr lang="en-US" sz="2400" dirty="0">
                <a:latin typeface="Lucida Fax" pitchFamily="18" charset="0"/>
              </a:rPr>
              <a:t> FENCE OR BARRICATION</a:t>
            </a:r>
          </a:p>
          <a:p>
            <a:pPr marL="342900" indent="-342900">
              <a:buFont typeface="Wingdings" pitchFamily="2" charset="2"/>
              <a:buChar char="q"/>
            </a:pPr>
            <a:r>
              <a:rPr lang="en-US" sz="2400" dirty="0">
                <a:latin typeface="Lucida Fax" pitchFamily="18" charset="0"/>
              </a:rPr>
              <a:t> HAND OR MECHANICAL SIGNAL</a:t>
            </a:r>
          </a:p>
          <a:p>
            <a:pPr marL="342900" indent="-342900">
              <a:buFont typeface="Wingdings" pitchFamily="2" charset="2"/>
              <a:buChar char="q"/>
            </a:pPr>
            <a:r>
              <a:rPr lang="en-US" sz="2400" dirty="0">
                <a:latin typeface="Lucida Fax" pitchFamily="18" charset="0"/>
              </a:rPr>
              <a:t> STOP LOGS</a:t>
            </a:r>
          </a:p>
          <a:p>
            <a:pPr marL="342900" indent="-342900">
              <a:buFont typeface="Wingdings" pitchFamily="2" charset="2"/>
              <a:buChar char="q"/>
            </a:pPr>
            <a:r>
              <a:rPr lang="en-US" sz="2400" dirty="0">
                <a:latin typeface="Lucida Fax" pitchFamily="18" charset="0"/>
              </a:rPr>
              <a:t> GRADE SOIL AWAY FROM EXCAVATION</a:t>
            </a:r>
          </a:p>
          <a:p>
            <a:pPr marL="342900" indent="-342900">
              <a:buFont typeface="Wingdings" pitchFamily="2" charset="2"/>
              <a:buChar char="q"/>
            </a:pPr>
            <a:r>
              <a:rPr lang="en-US" sz="2400" dirty="0">
                <a:latin typeface="Lucida Fax" pitchFamily="18" charset="0"/>
              </a:rPr>
              <a:t> GOOD LIGHTS</a:t>
            </a:r>
          </a:p>
        </p:txBody>
      </p:sp>
      <p:sp>
        <p:nvSpPr>
          <p:cNvPr id="3" name="Title 2">
            <a:extLst>
              <a:ext uri="{FF2B5EF4-FFF2-40B4-BE49-F238E27FC236}">
                <a16:creationId xmlns="" xmlns:a16="http://schemas.microsoft.com/office/drawing/2014/main" id="{C3CF6AE1-C311-41AE-A36B-70AFDF9F7731}"/>
              </a:ext>
            </a:extLst>
          </p:cNvPr>
          <p:cNvSpPr txBox="1">
            <a:spLocks/>
          </p:cNvSpPr>
          <p:nvPr/>
        </p:nvSpPr>
        <p:spPr>
          <a:xfrm>
            <a:off x="224790" y="838201"/>
            <a:ext cx="8165951" cy="965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lgn="ctr"/>
            <a:r>
              <a:rPr lang="en-US" sz="4000" u="sng" dirty="0">
                <a:latin typeface="Bodoni MT Black" pitchFamily="18" charset="0"/>
              </a:rPr>
              <a:t>EXCAVATION</a:t>
            </a:r>
          </a:p>
        </p:txBody>
      </p:sp>
      <p:pic>
        <p:nvPicPr>
          <p:cNvPr id="4" name="Picture 3">
            <a:extLst>
              <a:ext uri="{FF2B5EF4-FFF2-40B4-BE49-F238E27FC236}">
                <a16:creationId xmlns="" xmlns:a16="http://schemas.microsoft.com/office/drawing/2014/main" id="{974118B1-C475-46CD-9062-6791E3A22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5999" y="883920"/>
            <a:ext cx="2743200" cy="1828800"/>
          </a:xfrm>
          <a:prstGeom prst="rect">
            <a:avLst/>
          </a:prstGeom>
        </p:spPr>
      </p:pic>
      <p:pic>
        <p:nvPicPr>
          <p:cNvPr id="5" name="Picture 4">
            <a:extLst>
              <a:ext uri="{FF2B5EF4-FFF2-40B4-BE49-F238E27FC236}">
                <a16:creationId xmlns="" xmlns:a16="http://schemas.microsoft.com/office/drawing/2014/main" id="{5BE63463-B61F-456E-8748-331FBC125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2440" y="3962400"/>
            <a:ext cx="3356759" cy="2590800"/>
          </a:xfrm>
          <a:prstGeom prst="rect">
            <a:avLst/>
          </a:prstGeom>
        </p:spPr>
      </p:pic>
    </p:spTree>
    <p:extLst>
      <p:ext uri="{BB962C8B-B14F-4D97-AF65-F5344CB8AC3E}">
        <p14:creationId xmlns:p14="http://schemas.microsoft.com/office/powerpoint/2010/main" val="309292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840701CA-4587-4AD6-8A64-B8E85EDC1904}"/>
              </a:ext>
            </a:extLst>
          </p:cNvPr>
          <p:cNvSpPr txBox="1">
            <a:spLocks noChangeArrowheads="1"/>
          </p:cNvSpPr>
          <p:nvPr/>
        </p:nvSpPr>
        <p:spPr>
          <a:xfrm>
            <a:off x="2023110" y="834390"/>
            <a:ext cx="914400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dirty="0">
                <a:latin typeface="Arial" panose="020B0604020202020204" pitchFamily="34" charset="0"/>
              </a:rPr>
              <a:t>Protection from Falls, Falling Loads, and Mobile Equipment</a:t>
            </a:r>
          </a:p>
        </p:txBody>
      </p:sp>
      <p:sp>
        <p:nvSpPr>
          <p:cNvPr id="5" name="Rectangle 3">
            <a:extLst>
              <a:ext uri="{FF2B5EF4-FFF2-40B4-BE49-F238E27FC236}">
                <a16:creationId xmlns="" xmlns:a16="http://schemas.microsoft.com/office/drawing/2014/main" id="{7F58364C-B237-48F9-9F16-973A9973A97D}"/>
              </a:ext>
            </a:extLst>
          </p:cNvPr>
          <p:cNvSpPr txBox="1">
            <a:spLocks noChangeArrowheads="1"/>
          </p:cNvSpPr>
          <p:nvPr/>
        </p:nvSpPr>
        <p:spPr>
          <a:xfrm>
            <a:off x="2396490" y="2213610"/>
            <a:ext cx="7772400" cy="3810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altLang="en-US" dirty="0"/>
              <a:t>Install barricades</a:t>
            </a:r>
          </a:p>
          <a:p>
            <a:pPr>
              <a:buFontTx/>
              <a:buChar char="•"/>
            </a:pPr>
            <a:r>
              <a:rPr lang="en-US" altLang="en-US" dirty="0"/>
              <a:t>Use hand / mechanical signals</a:t>
            </a:r>
          </a:p>
          <a:p>
            <a:pPr>
              <a:buFontTx/>
              <a:buChar char="•"/>
            </a:pPr>
            <a:r>
              <a:rPr lang="en-US" altLang="en-US" dirty="0"/>
              <a:t>Grade soil away from excavation</a:t>
            </a:r>
          </a:p>
          <a:p>
            <a:pPr>
              <a:buFontTx/>
              <a:buChar char="•"/>
            </a:pPr>
            <a:r>
              <a:rPr lang="en-US" altLang="en-US" dirty="0"/>
              <a:t>Fence or barricade trenches left overnight</a:t>
            </a:r>
          </a:p>
          <a:p>
            <a:pPr>
              <a:buFontTx/>
              <a:buChar char="•"/>
            </a:pPr>
            <a:r>
              <a:rPr lang="en-US" altLang="en-US" dirty="0"/>
              <a:t>Use a flagger when signs, signals and barricades are not enough protection</a:t>
            </a:r>
          </a:p>
          <a:p>
            <a:pPr>
              <a:buFontTx/>
              <a:buChar char="•"/>
            </a:pPr>
            <a:endParaRPr lang="en-US" altLang="en-US" dirty="0"/>
          </a:p>
        </p:txBody>
      </p:sp>
    </p:spTree>
    <p:extLst>
      <p:ext uri="{BB962C8B-B14F-4D97-AF65-F5344CB8AC3E}">
        <p14:creationId xmlns:p14="http://schemas.microsoft.com/office/powerpoint/2010/main" val="1048756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A08BBED4-CD5B-4AEE-93C4-9D02BBAC7B39}"/>
              </a:ext>
            </a:extLst>
          </p:cNvPr>
          <p:cNvSpPr>
            <a:spLocks noChangeArrowheads="1"/>
          </p:cNvSpPr>
          <p:nvPr/>
        </p:nvSpPr>
        <p:spPr bwMode="auto">
          <a:xfrm>
            <a:off x="1992630" y="632460"/>
            <a:ext cx="7772400" cy="533400"/>
          </a:xfrm>
          <a:prstGeom prst="rect">
            <a:avLst/>
          </a:prstGeom>
          <a:noFill/>
          <a:ln>
            <a:noFill/>
          </a:ln>
          <a:effectLst/>
        </p:spPr>
        <p:txBody>
          <a:bodyPr lIns="90488" tIns="44450" rIns="90488" bIns="44450" anchor="b"/>
          <a:lstStyle>
            <a:lvl1pPr algn="ctr">
              <a:defRPr kumimoji="1" sz="4400" b="1">
                <a:solidFill>
                  <a:srgbClr val="FFFF00"/>
                </a:solidFill>
                <a:latin typeface="Times New Roman" panose="02020603050405020304" pitchFamily="18" charset="0"/>
              </a:defRPr>
            </a:lvl1pPr>
            <a:lvl2pPr algn="ctr">
              <a:defRPr kumimoji="1" sz="4400" b="1">
                <a:solidFill>
                  <a:srgbClr val="FFFF00"/>
                </a:solidFill>
                <a:latin typeface="Times New Roman" panose="02020603050405020304" pitchFamily="18" charset="0"/>
              </a:defRPr>
            </a:lvl2pPr>
            <a:lvl3pPr algn="ctr">
              <a:defRPr kumimoji="1" sz="4400" b="1">
                <a:solidFill>
                  <a:srgbClr val="FFFF00"/>
                </a:solidFill>
                <a:latin typeface="Times New Roman" panose="02020603050405020304" pitchFamily="18" charset="0"/>
              </a:defRPr>
            </a:lvl3pPr>
            <a:lvl4pPr algn="ctr">
              <a:defRPr kumimoji="1" sz="4400" b="1">
                <a:solidFill>
                  <a:srgbClr val="FFFF00"/>
                </a:solidFill>
                <a:latin typeface="Times New Roman" panose="02020603050405020304" pitchFamily="18" charset="0"/>
              </a:defRPr>
            </a:lvl4pPr>
            <a:lvl5pPr algn="ctr">
              <a:defRPr kumimoji="1" sz="4400" b="1">
                <a:solidFill>
                  <a:srgbClr val="FFFF00"/>
                </a:solidFill>
                <a:latin typeface="Times New Roman" panose="02020603050405020304" pitchFamily="18" charset="0"/>
              </a:defRPr>
            </a:lvl5pPr>
            <a:lvl6pPr marL="457200" algn="ctr" eaLnBrk="0" fontAlgn="base" hangingPunct="0">
              <a:spcBef>
                <a:spcPct val="0"/>
              </a:spcBef>
              <a:spcAft>
                <a:spcPct val="0"/>
              </a:spcAft>
              <a:defRPr kumimoji="1" sz="4400" b="1">
                <a:solidFill>
                  <a:srgbClr val="FFFF00"/>
                </a:solidFill>
                <a:latin typeface="Times New Roman" panose="02020603050405020304" pitchFamily="18" charset="0"/>
              </a:defRPr>
            </a:lvl6pPr>
            <a:lvl7pPr marL="914400" algn="ctr" eaLnBrk="0" fontAlgn="base" hangingPunct="0">
              <a:spcBef>
                <a:spcPct val="0"/>
              </a:spcBef>
              <a:spcAft>
                <a:spcPct val="0"/>
              </a:spcAft>
              <a:defRPr kumimoji="1" sz="4400" b="1">
                <a:solidFill>
                  <a:srgbClr val="FFFF00"/>
                </a:solidFill>
                <a:latin typeface="Times New Roman" panose="02020603050405020304" pitchFamily="18" charset="0"/>
              </a:defRPr>
            </a:lvl7pPr>
            <a:lvl8pPr marL="1371600" algn="ctr" eaLnBrk="0" fontAlgn="base" hangingPunct="0">
              <a:spcBef>
                <a:spcPct val="0"/>
              </a:spcBef>
              <a:spcAft>
                <a:spcPct val="0"/>
              </a:spcAft>
              <a:defRPr kumimoji="1" sz="4400" b="1">
                <a:solidFill>
                  <a:srgbClr val="FFFF00"/>
                </a:solidFill>
                <a:latin typeface="Times New Roman" panose="02020603050405020304" pitchFamily="18" charset="0"/>
              </a:defRPr>
            </a:lvl8pPr>
            <a:lvl9pPr marL="1828800" algn="ctr" eaLnBrk="0" fontAlgn="base" hangingPunct="0">
              <a:spcBef>
                <a:spcPct val="0"/>
              </a:spcBef>
              <a:spcAft>
                <a:spcPct val="0"/>
              </a:spcAft>
              <a:defRPr kumimoji="1" sz="4400" b="1">
                <a:solidFill>
                  <a:srgbClr val="FFFF00"/>
                </a:solidFill>
                <a:latin typeface="Times New Roman" panose="02020603050405020304" pitchFamily="18" charset="0"/>
              </a:defRPr>
            </a:lvl9pPr>
          </a:lstStyle>
          <a:p>
            <a:r>
              <a:rPr lang="en-US" altLang="en-US" sz="3200" dirty="0"/>
              <a:t> </a:t>
            </a:r>
            <a:r>
              <a:rPr lang="en-US" altLang="en-US" dirty="0">
                <a:solidFill>
                  <a:srgbClr val="C00000"/>
                </a:solidFill>
                <a:latin typeface="Arial" panose="020B0604020202020204" pitchFamily="34" charset="0"/>
              </a:rPr>
              <a:t>Competent Person</a:t>
            </a:r>
            <a:r>
              <a:rPr lang="en-US" altLang="en-US" sz="3200" dirty="0">
                <a:solidFill>
                  <a:srgbClr val="C00000"/>
                </a:solidFill>
              </a:rPr>
              <a:t> </a:t>
            </a:r>
          </a:p>
        </p:txBody>
      </p:sp>
      <p:sp>
        <p:nvSpPr>
          <p:cNvPr id="3" name="Rectangle 3">
            <a:extLst>
              <a:ext uri="{FF2B5EF4-FFF2-40B4-BE49-F238E27FC236}">
                <a16:creationId xmlns="" xmlns:a16="http://schemas.microsoft.com/office/drawing/2014/main" id="{C63D72DF-B2F9-4DC9-80FE-DCB70F79F586}"/>
              </a:ext>
            </a:extLst>
          </p:cNvPr>
          <p:cNvSpPr>
            <a:spLocks noChangeArrowheads="1"/>
          </p:cNvSpPr>
          <p:nvPr/>
        </p:nvSpPr>
        <p:spPr bwMode="auto">
          <a:xfrm>
            <a:off x="2023110" y="1615440"/>
            <a:ext cx="4953000" cy="4076700"/>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spcBef>
                <a:spcPct val="20000"/>
              </a:spcBef>
              <a:buClr>
                <a:srgbClr val="FFFF00"/>
              </a:buClr>
              <a:buSzPct val="65000"/>
              <a:buFont typeface="Monotype Sorts" pitchFamily="2" charset="2"/>
              <a:buChar char="l"/>
              <a:defRPr kumimoji="1" sz="2800" b="1">
                <a:solidFill>
                  <a:srgbClr val="FFFFFF"/>
                </a:solidFill>
                <a:latin typeface="Arial" panose="020B0604020202020204" pitchFamily="34" charset="0"/>
              </a:defRPr>
            </a:lvl1pPr>
            <a:lvl2pPr marL="742950" indent="-285750">
              <a:spcBef>
                <a:spcPct val="20000"/>
              </a:spcBef>
              <a:buClr>
                <a:srgbClr val="FFFF00"/>
              </a:buClr>
              <a:buFont typeface="Wingdings" panose="05000000000000000000" pitchFamily="2" charset="2"/>
              <a:buChar char="Ø"/>
              <a:defRPr kumimoji="1" sz="2800" b="1">
                <a:solidFill>
                  <a:srgbClr val="FFFFFF"/>
                </a:solidFill>
                <a:latin typeface="Arial" panose="020B0604020202020204" pitchFamily="34" charset="0"/>
              </a:defRPr>
            </a:lvl2pPr>
            <a:lvl3pPr marL="1143000" indent="-228600">
              <a:spcBef>
                <a:spcPct val="20000"/>
              </a:spcBef>
              <a:buChar char="•"/>
              <a:defRPr kumimoji="1" sz="2800" b="1">
                <a:solidFill>
                  <a:srgbClr val="FFFFFF"/>
                </a:solidFill>
                <a:latin typeface="Arial" panose="020B0604020202020204" pitchFamily="34" charset="0"/>
              </a:defRPr>
            </a:lvl3pPr>
            <a:lvl4pPr marL="1600200" indent="-228600">
              <a:spcBef>
                <a:spcPct val="20000"/>
              </a:spcBef>
              <a:buChar char="–"/>
              <a:defRPr kumimoji="1" sz="2800" b="1">
                <a:solidFill>
                  <a:srgbClr val="FFFFFF"/>
                </a:solidFill>
                <a:latin typeface="Arial" panose="020B0604020202020204" pitchFamily="34" charset="0"/>
              </a:defRPr>
            </a:lvl4pPr>
            <a:lvl5pPr marL="2057400" indent="-228600">
              <a:spcBef>
                <a:spcPct val="20000"/>
              </a:spcBef>
              <a:buChar char="»"/>
              <a:defRPr kumimoji="1" sz="2800" b="1">
                <a:solidFill>
                  <a:srgbClr val="FFFFFF"/>
                </a:solidFill>
                <a:latin typeface="Arial" panose="020B0604020202020204" pitchFamily="34" charset="0"/>
              </a:defRPr>
            </a:lvl5pPr>
            <a:lvl6pPr marL="2514600" indent="-228600" eaLnBrk="0" fontAlgn="base" hangingPunct="0">
              <a:spcBef>
                <a:spcPct val="20000"/>
              </a:spcBef>
              <a:spcAft>
                <a:spcPct val="0"/>
              </a:spcAft>
              <a:buChar char="»"/>
              <a:defRPr kumimoji="1" sz="2800" b="1">
                <a:solidFill>
                  <a:srgbClr val="FFFFFF"/>
                </a:solidFill>
                <a:latin typeface="Arial" panose="020B0604020202020204" pitchFamily="34" charset="0"/>
              </a:defRPr>
            </a:lvl6pPr>
            <a:lvl7pPr marL="2971800" indent="-228600" eaLnBrk="0" fontAlgn="base" hangingPunct="0">
              <a:spcBef>
                <a:spcPct val="20000"/>
              </a:spcBef>
              <a:spcAft>
                <a:spcPct val="0"/>
              </a:spcAft>
              <a:buChar char="»"/>
              <a:defRPr kumimoji="1" sz="2800" b="1">
                <a:solidFill>
                  <a:srgbClr val="FFFFFF"/>
                </a:solidFill>
                <a:latin typeface="Arial" panose="020B0604020202020204" pitchFamily="34" charset="0"/>
              </a:defRPr>
            </a:lvl7pPr>
            <a:lvl8pPr marL="3429000" indent="-228600" eaLnBrk="0" fontAlgn="base" hangingPunct="0">
              <a:spcBef>
                <a:spcPct val="20000"/>
              </a:spcBef>
              <a:spcAft>
                <a:spcPct val="0"/>
              </a:spcAft>
              <a:buChar char="»"/>
              <a:defRPr kumimoji="1" sz="2800" b="1">
                <a:solidFill>
                  <a:srgbClr val="FFFFFF"/>
                </a:solidFill>
                <a:latin typeface="Arial" panose="020B0604020202020204" pitchFamily="34" charset="0"/>
              </a:defRPr>
            </a:lvl8pPr>
            <a:lvl9pPr marL="3886200" indent="-228600" eaLnBrk="0" fontAlgn="base" hangingPunct="0">
              <a:spcBef>
                <a:spcPct val="20000"/>
              </a:spcBef>
              <a:spcAft>
                <a:spcPct val="0"/>
              </a:spcAft>
              <a:buChar char="»"/>
              <a:defRPr kumimoji="1" sz="2800" b="1">
                <a:solidFill>
                  <a:srgbClr val="FFFFFF"/>
                </a:solidFill>
                <a:latin typeface="Arial" panose="020B0604020202020204" pitchFamily="34" charset="0"/>
              </a:defRPr>
            </a:lvl9pPr>
          </a:lstStyle>
          <a:p>
            <a:pPr>
              <a:lnSpc>
                <a:spcPct val="90000"/>
              </a:lnSpc>
              <a:spcBef>
                <a:spcPct val="40000"/>
              </a:spcBef>
              <a:buFont typeface="Monotype Sorts" pitchFamily="2" charset="2"/>
              <a:buNone/>
            </a:pPr>
            <a:r>
              <a:rPr lang="en-US" altLang="en-US" sz="2400" dirty="0"/>
              <a:t>Must have had specific training in and be knowledgeable about:</a:t>
            </a:r>
          </a:p>
          <a:p>
            <a:pPr lvl="1">
              <a:lnSpc>
                <a:spcPct val="90000"/>
              </a:lnSpc>
              <a:spcBef>
                <a:spcPct val="40000"/>
              </a:spcBef>
              <a:buFontTx/>
              <a:buChar char="•"/>
            </a:pPr>
            <a:r>
              <a:rPr lang="en-US" altLang="en-US" sz="2400" dirty="0"/>
              <a:t>Soils classification</a:t>
            </a:r>
          </a:p>
          <a:p>
            <a:pPr lvl="1">
              <a:lnSpc>
                <a:spcPct val="90000"/>
              </a:lnSpc>
              <a:spcBef>
                <a:spcPct val="40000"/>
              </a:spcBef>
              <a:buFontTx/>
              <a:buChar char="•"/>
            </a:pPr>
            <a:r>
              <a:rPr lang="en-US" altLang="en-US" sz="2400" dirty="0"/>
              <a:t>The use of protective systems</a:t>
            </a:r>
          </a:p>
          <a:p>
            <a:pPr lvl="1">
              <a:lnSpc>
                <a:spcPct val="90000"/>
              </a:lnSpc>
              <a:spcBef>
                <a:spcPct val="40000"/>
              </a:spcBef>
              <a:buFontTx/>
              <a:buChar char="•"/>
            </a:pPr>
            <a:r>
              <a:rPr lang="en-US" altLang="en-US" sz="2400" dirty="0"/>
              <a:t>The requirements of the standard</a:t>
            </a:r>
          </a:p>
          <a:p>
            <a:pPr>
              <a:lnSpc>
                <a:spcPct val="90000"/>
              </a:lnSpc>
              <a:spcBef>
                <a:spcPct val="40000"/>
              </a:spcBef>
              <a:buClr>
                <a:schemeClr val="tx1"/>
              </a:buClr>
              <a:buFont typeface="Wingdings" panose="05000000000000000000" pitchFamily="2" charset="2"/>
              <a:buNone/>
            </a:pPr>
            <a:r>
              <a:rPr lang="en-US" altLang="en-US" sz="2400" dirty="0"/>
              <a:t>Must be capable of identifying hazards, and authorized to immediately eliminate hazards</a:t>
            </a:r>
            <a:endParaRPr lang="en-US" altLang="en-US" sz="1800" dirty="0">
              <a:solidFill>
                <a:srgbClr val="FAFD00"/>
              </a:solidFill>
            </a:endParaRPr>
          </a:p>
        </p:txBody>
      </p:sp>
      <p:graphicFrame>
        <p:nvGraphicFramePr>
          <p:cNvPr id="4" name="Object 5">
            <a:extLst>
              <a:ext uri="{FF2B5EF4-FFF2-40B4-BE49-F238E27FC236}">
                <a16:creationId xmlns="" xmlns:a16="http://schemas.microsoft.com/office/drawing/2014/main" id="{D0BF26AA-37DC-4440-BD0B-F8DCC1C0E94F}"/>
              </a:ext>
            </a:extLst>
          </p:cNvPr>
          <p:cNvGraphicFramePr>
            <a:graphicFrameLocks/>
          </p:cNvGraphicFramePr>
          <p:nvPr>
            <p:extLst>
              <p:ext uri="{D42A27DB-BD31-4B8C-83A1-F6EECF244321}">
                <p14:modId xmlns:p14="http://schemas.microsoft.com/office/powerpoint/2010/main" val="2023897303"/>
              </p:ext>
            </p:extLst>
          </p:nvPr>
        </p:nvGraphicFramePr>
        <p:xfrm>
          <a:off x="8412480" y="1615440"/>
          <a:ext cx="2968625" cy="3973830"/>
        </p:xfrm>
        <a:graphic>
          <a:graphicData uri="http://schemas.openxmlformats.org/presentationml/2006/ole">
            <mc:AlternateContent xmlns:mc="http://schemas.openxmlformats.org/markup-compatibility/2006">
              <mc:Choice xmlns:v="urn:schemas-microsoft-com:vml" Requires="v">
                <p:oleObj spid="_x0000_s1038" name="Clip" r:id="rId3" imgW="1806480" imgH="2354040" progId="MS_ClipArt_Gallery.5">
                  <p:embed/>
                </p:oleObj>
              </mc:Choice>
              <mc:Fallback>
                <p:oleObj name="Clip" r:id="rId3" imgW="1806480" imgH="2354040" progId="MS_ClipArt_Gallery.5">
                  <p:embed/>
                  <p:pic>
                    <p:nvPicPr>
                      <p:cNvPr id="216069" name="Object 5">
                        <a:extLst>
                          <a:ext uri="{FF2B5EF4-FFF2-40B4-BE49-F238E27FC236}">
                            <a16:creationId xmlns="" xmlns:a16="http://schemas.microsoft.com/office/drawing/2014/main" id="{F66E83E8-5E38-466E-AF43-205F74A037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480" y="1615440"/>
                        <a:ext cx="2968625" cy="397383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3509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DDBC502A-A880-497E-A61B-36C7BF22718D}"/>
              </a:ext>
            </a:extLst>
          </p:cNvPr>
          <p:cNvSpPr txBox="1">
            <a:spLocks noChangeArrowheads="1"/>
          </p:cNvSpPr>
          <p:nvPr/>
        </p:nvSpPr>
        <p:spPr>
          <a:xfrm>
            <a:off x="2114550" y="487680"/>
            <a:ext cx="7772400" cy="685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dirty="0">
                <a:latin typeface="Arial" panose="020B0604020202020204" pitchFamily="34" charset="0"/>
              </a:rPr>
              <a:t>Inspections of Excavations</a:t>
            </a:r>
            <a:endParaRPr lang="en-US" altLang="en-US" sz="4000" dirty="0"/>
          </a:p>
        </p:txBody>
      </p:sp>
      <p:sp>
        <p:nvSpPr>
          <p:cNvPr id="3" name="Rectangle 3">
            <a:extLst>
              <a:ext uri="{FF2B5EF4-FFF2-40B4-BE49-F238E27FC236}">
                <a16:creationId xmlns="" xmlns:a16="http://schemas.microsoft.com/office/drawing/2014/main" id="{14F1DDE6-6E33-46DF-A405-0EF74859C78E}"/>
              </a:ext>
            </a:extLst>
          </p:cNvPr>
          <p:cNvSpPr txBox="1">
            <a:spLocks noChangeArrowheads="1"/>
          </p:cNvSpPr>
          <p:nvPr/>
        </p:nvSpPr>
        <p:spPr>
          <a:xfrm>
            <a:off x="1337310" y="1706880"/>
            <a:ext cx="5181600" cy="4876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40000"/>
              </a:spcBef>
              <a:buFont typeface="Monotype Sorts" pitchFamily="2" charset="2"/>
              <a:buNone/>
            </a:pPr>
            <a:r>
              <a:rPr lang="en-US" altLang="en-US" sz="2000" dirty="0"/>
              <a:t>	</a:t>
            </a:r>
            <a:r>
              <a:rPr lang="en-US" altLang="en-US" sz="2400" dirty="0"/>
              <a:t>A competent person must make daily inspections of excavations, areas around them and protective systems: </a:t>
            </a:r>
          </a:p>
          <a:p>
            <a:pPr lvl="1">
              <a:spcBef>
                <a:spcPct val="40000"/>
              </a:spcBef>
              <a:buFontTx/>
              <a:buChar char="•"/>
            </a:pPr>
            <a:r>
              <a:rPr lang="en-US" altLang="en-US" dirty="0"/>
              <a:t>Before work starts and as needed, </a:t>
            </a:r>
          </a:p>
          <a:p>
            <a:pPr lvl="1">
              <a:spcBef>
                <a:spcPct val="40000"/>
              </a:spcBef>
              <a:buFontTx/>
              <a:buChar char="•"/>
            </a:pPr>
            <a:r>
              <a:rPr lang="en-US" altLang="en-US" dirty="0"/>
              <a:t>After rainstorms, high winds  or other occurrence which may increase hazards, and </a:t>
            </a:r>
          </a:p>
          <a:p>
            <a:pPr lvl="1">
              <a:spcBef>
                <a:spcPct val="40000"/>
              </a:spcBef>
              <a:buFontTx/>
              <a:buChar char="•"/>
            </a:pPr>
            <a:r>
              <a:rPr lang="en-US" altLang="en-US" dirty="0"/>
              <a:t>When you can reasonably anticipate an employee will be exposed to hazards.</a:t>
            </a:r>
          </a:p>
        </p:txBody>
      </p:sp>
      <p:pic>
        <p:nvPicPr>
          <p:cNvPr id="4" name="Picture 5">
            <a:extLst>
              <a:ext uri="{FF2B5EF4-FFF2-40B4-BE49-F238E27FC236}">
                <a16:creationId xmlns="" xmlns:a16="http://schemas.microsoft.com/office/drawing/2014/main" id="{BEBAD2D2-CC63-49E8-8752-F659A6662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0" t="4445" r="21111" b="8148"/>
          <a:stretch>
            <a:fillRect/>
          </a:stretch>
        </p:blipFill>
        <p:spPr bwMode="auto">
          <a:xfrm>
            <a:off x="7539990" y="1596390"/>
            <a:ext cx="3906838" cy="434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096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0">
              <a:schemeClr val="accent6"/>
            </a:gs>
            <a:gs pos="67000">
              <a:schemeClr val="accent1">
                <a:lumMod val="45000"/>
                <a:lumOff val="55000"/>
              </a:schemeClr>
            </a:gs>
            <a:gs pos="5900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Box 5">
            <a:extLst>
              <a:ext uri="{FF2B5EF4-FFF2-40B4-BE49-F238E27FC236}">
                <a16:creationId xmlns="" xmlns:a16="http://schemas.microsoft.com/office/drawing/2014/main" id="{59885EE4-7B6E-4BC4-AEB7-C1BCDEFEA57B}"/>
              </a:ext>
            </a:extLst>
          </p:cNvPr>
          <p:cNvSpPr txBox="1">
            <a:spLocks noChangeArrowheads="1"/>
          </p:cNvSpPr>
          <p:nvPr/>
        </p:nvSpPr>
        <p:spPr bwMode="auto">
          <a:xfrm>
            <a:off x="326586" y="565785"/>
            <a:ext cx="11665216"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rgbClr val="074676"/>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rgbClr val="004F27"/>
                </a:solidFill>
                <a:latin typeface="Calibri" pitchFamily="34" charset="0"/>
              </a:defRPr>
            </a:lvl3pPr>
            <a:lvl4pPr marL="1600200" indent="-228600" eaLnBrk="0" hangingPunct="0">
              <a:spcBef>
                <a:spcPct val="20000"/>
              </a:spcBef>
              <a:buFont typeface="Arial" charset="0"/>
              <a:buChar char="–"/>
              <a:defRPr sz="2000">
                <a:solidFill>
                  <a:srgbClr val="074676"/>
                </a:solidFill>
                <a:latin typeface="Calibri" pitchFamily="34" charset="0"/>
              </a:defRPr>
            </a:lvl4pPr>
            <a:lvl5pPr marL="2057400" indent="-228600" eaLnBrk="0" hangingPunct="0">
              <a:spcBef>
                <a:spcPct val="20000"/>
              </a:spcBef>
              <a:buFont typeface="Arial" charset="0"/>
              <a:buChar char="»"/>
              <a:defRPr sz="2000">
                <a:solidFill>
                  <a:srgbClr val="004F27"/>
                </a:solidFill>
                <a:latin typeface="Calibri" pitchFamily="34" charset="0"/>
              </a:defRPr>
            </a:lvl5pPr>
            <a:lvl6pPr marL="2514600" indent="-228600" eaLnBrk="0" fontAlgn="base" hangingPunct="0">
              <a:spcBef>
                <a:spcPct val="20000"/>
              </a:spcBef>
              <a:spcAft>
                <a:spcPct val="0"/>
              </a:spcAft>
              <a:buFont typeface="Arial" charset="0"/>
              <a:buChar char="»"/>
              <a:defRPr sz="2000">
                <a:solidFill>
                  <a:srgbClr val="004F27"/>
                </a:solidFill>
                <a:latin typeface="Calibri" pitchFamily="34" charset="0"/>
              </a:defRPr>
            </a:lvl6pPr>
            <a:lvl7pPr marL="2971800" indent="-228600" eaLnBrk="0" fontAlgn="base" hangingPunct="0">
              <a:spcBef>
                <a:spcPct val="20000"/>
              </a:spcBef>
              <a:spcAft>
                <a:spcPct val="0"/>
              </a:spcAft>
              <a:buFont typeface="Arial" charset="0"/>
              <a:buChar char="»"/>
              <a:defRPr sz="2000">
                <a:solidFill>
                  <a:srgbClr val="004F27"/>
                </a:solidFill>
                <a:latin typeface="Calibri" pitchFamily="34" charset="0"/>
              </a:defRPr>
            </a:lvl7pPr>
            <a:lvl8pPr marL="3429000" indent="-228600" eaLnBrk="0" fontAlgn="base" hangingPunct="0">
              <a:spcBef>
                <a:spcPct val="20000"/>
              </a:spcBef>
              <a:spcAft>
                <a:spcPct val="0"/>
              </a:spcAft>
              <a:buFont typeface="Arial" charset="0"/>
              <a:buChar char="»"/>
              <a:defRPr sz="2000">
                <a:solidFill>
                  <a:srgbClr val="004F27"/>
                </a:solidFill>
                <a:latin typeface="Calibri" pitchFamily="34" charset="0"/>
              </a:defRPr>
            </a:lvl8pPr>
            <a:lvl9pPr marL="3886200" indent="-228600" eaLnBrk="0" fontAlgn="base" hangingPunct="0">
              <a:spcBef>
                <a:spcPct val="20000"/>
              </a:spcBef>
              <a:spcAft>
                <a:spcPct val="0"/>
              </a:spcAft>
              <a:buFont typeface="Arial" charset="0"/>
              <a:buChar char="»"/>
              <a:defRPr sz="2000">
                <a:solidFill>
                  <a:srgbClr val="004F27"/>
                </a:solidFill>
                <a:latin typeface="Calibri" pitchFamily="34" charset="0"/>
              </a:defRPr>
            </a:lvl9pPr>
          </a:lstStyle>
          <a:p>
            <a:pPr algn="ctr" eaLnBrk="1" hangingPunct="1">
              <a:spcBef>
                <a:spcPct val="50000"/>
              </a:spcBef>
              <a:buFontTx/>
              <a:buNone/>
            </a:pPr>
            <a:r>
              <a:rPr lang="en-GB" altLang="en-US" sz="4000" b="1" i="1" u="sng" dirty="0">
                <a:solidFill>
                  <a:srgbClr val="0070C0"/>
                </a:solidFill>
                <a:latin typeface="Arial" charset="0"/>
              </a:rPr>
              <a:t>Construction Hazards</a:t>
            </a:r>
            <a:r>
              <a:rPr lang="en-GB" altLang="en-US" sz="4000" i="1" u="sng" dirty="0">
                <a:solidFill>
                  <a:srgbClr val="0070C0"/>
                </a:solidFill>
                <a:latin typeface="Arial" charset="0"/>
              </a:rPr>
              <a:t> </a:t>
            </a:r>
            <a:endParaRPr lang="en-US" altLang="en-US" sz="4000" b="1" i="1" u="sng" dirty="0">
              <a:solidFill>
                <a:srgbClr val="0070C0"/>
              </a:solidFill>
            </a:endParaRPr>
          </a:p>
        </p:txBody>
      </p:sp>
      <p:sp>
        <p:nvSpPr>
          <p:cNvPr id="3" name="Rectangle 13">
            <a:extLst>
              <a:ext uri="{FF2B5EF4-FFF2-40B4-BE49-F238E27FC236}">
                <a16:creationId xmlns="" xmlns:a16="http://schemas.microsoft.com/office/drawing/2014/main" id="{22D6D200-D7E3-4EE3-AD7E-5B6809FD9508}"/>
              </a:ext>
            </a:extLst>
          </p:cNvPr>
          <p:cNvSpPr>
            <a:spLocks noChangeArrowheads="1"/>
          </p:cNvSpPr>
          <p:nvPr/>
        </p:nvSpPr>
        <p:spPr bwMode="auto">
          <a:xfrm>
            <a:off x="1051559" y="1360170"/>
            <a:ext cx="7050405"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rgbClr val="074676"/>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rgbClr val="004F27"/>
                </a:solidFill>
                <a:latin typeface="Calibri" pitchFamily="34" charset="0"/>
              </a:defRPr>
            </a:lvl3pPr>
            <a:lvl4pPr marL="1600200" indent="-228600" eaLnBrk="0" hangingPunct="0">
              <a:spcBef>
                <a:spcPct val="20000"/>
              </a:spcBef>
              <a:buFont typeface="Arial" charset="0"/>
              <a:buChar char="–"/>
              <a:defRPr sz="2000">
                <a:solidFill>
                  <a:srgbClr val="074676"/>
                </a:solidFill>
                <a:latin typeface="Calibri" pitchFamily="34" charset="0"/>
              </a:defRPr>
            </a:lvl4pPr>
            <a:lvl5pPr marL="2057400" indent="-228600" eaLnBrk="0" hangingPunct="0">
              <a:spcBef>
                <a:spcPct val="20000"/>
              </a:spcBef>
              <a:buFont typeface="Arial" charset="0"/>
              <a:buChar char="»"/>
              <a:defRPr sz="2000">
                <a:solidFill>
                  <a:srgbClr val="004F27"/>
                </a:solidFill>
                <a:latin typeface="Calibri" pitchFamily="34" charset="0"/>
              </a:defRPr>
            </a:lvl5pPr>
            <a:lvl6pPr marL="2514600" indent="-228600" eaLnBrk="0" fontAlgn="base" hangingPunct="0">
              <a:spcBef>
                <a:spcPct val="20000"/>
              </a:spcBef>
              <a:spcAft>
                <a:spcPct val="0"/>
              </a:spcAft>
              <a:buFont typeface="Arial" charset="0"/>
              <a:buChar char="»"/>
              <a:defRPr sz="2000">
                <a:solidFill>
                  <a:srgbClr val="004F27"/>
                </a:solidFill>
                <a:latin typeface="Calibri" pitchFamily="34" charset="0"/>
              </a:defRPr>
            </a:lvl6pPr>
            <a:lvl7pPr marL="2971800" indent="-228600" eaLnBrk="0" fontAlgn="base" hangingPunct="0">
              <a:spcBef>
                <a:spcPct val="20000"/>
              </a:spcBef>
              <a:spcAft>
                <a:spcPct val="0"/>
              </a:spcAft>
              <a:buFont typeface="Arial" charset="0"/>
              <a:buChar char="»"/>
              <a:defRPr sz="2000">
                <a:solidFill>
                  <a:srgbClr val="004F27"/>
                </a:solidFill>
                <a:latin typeface="Calibri" pitchFamily="34" charset="0"/>
              </a:defRPr>
            </a:lvl7pPr>
            <a:lvl8pPr marL="3429000" indent="-228600" eaLnBrk="0" fontAlgn="base" hangingPunct="0">
              <a:spcBef>
                <a:spcPct val="20000"/>
              </a:spcBef>
              <a:spcAft>
                <a:spcPct val="0"/>
              </a:spcAft>
              <a:buFont typeface="Arial" charset="0"/>
              <a:buChar char="»"/>
              <a:defRPr sz="2000">
                <a:solidFill>
                  <a:srgbClr val="004F27"/>
                </a:solidFill>
                <a:latin typeface="Calibri" pitchFamily="34" charset="0"/>
              </a:defRPr>
            </a:lvl8pPr>
            <a:lvl9pPr marL="3886200" indent="-228600" eaLnBrk="0" fontAlgn="base" hangingPunct="0">
              <a:spcBef>
                <a:spcPct val="20000"/>
              </a:spcBef>
              <a:spcAft>
                <a:spcPct val="0"/>
              </a:spcAft>
              <a:buFont typeface="Arial" charset="0"/>
              <a:buChar char="»"/>
              <a:defRPr sz="2000">
                <a:solidFill>
                  <a:srgbClr val="004F27"/>
                </a:solidFill>
                <a:latin typeface="Calibri" pitchFamily="34" charset="0"/>
              </a:defRPr>
            </a:lvl9pPr>
          </a:lstStyle>
          <a:p>
            <a:pPr eaLnBrk="1" hangingPunct="1">
              <a:lnSpc>
                <a:spcPct val="150000"/>
              </a:lnSpc>
              <a:spcBef>
                <a:spcPts val="600"/>
              </a:spcBef>
              <a:buFontTx/>
              <a:buNone/>
            </a:pPr>
            <a:r>
              <a:rPr lang="en-GB" altLang="en-US" sz="2400" b="1" dirty="0">
                <a:solidFill>
                  <a:srgbClr val="000000"/>
                </a:solidFill>
                <a:latin typeface="Arial" charset="0"/>
              </a:rPr>
              <a:t>Falls from height</a:t>
            </a:r>
          </a:p>
          <a:p>
            <a:pPr eaLnBrk="1" hangingPunct="1">
              <a:lnSpc>
                <a:spcPct val="150000"/>
              </a:lnSpc>
              <a:spcBef>
                <a:spcPts val="600"/>
              </a:spcBef>
              <a:buFontTx/>
              <a:buNone/>
            </a:pPr>
            <a:r>
              <a:rPr lang="en-GB" altLang="en-US" sz="2400" b="1" dirty="0">
                <a:solidFill>
                  <a:srgbClr val="000000"/>
                </a:solidFill>
                <a:latin typeface="Arial" charset="0"/>
              </a:rPr>
              <a:t>Fragile roofs</a:t>
            </a:r>
          </a:p>
          <a:p>
            <a:pPr eaLnBrk="1" hangingPunct="1">
              <a:lnSpc>
                <a:spcPct val="150000"/>
              </a:lnSpc>
              <a:spcBef>
                <a:spcPts val="600"/>
              </a:spcBef>
              <a:buFontTx/>
              <a:buNone/>
            </a:pPr>
            <a:r>
              <a:rPr lang="en-GB" altLang="en-US" sz="2400" b="1" dirty="0">
                <a:solidFill>
                  <a:srgbClr val="000000"/>
                </a:solidFill>
                <a:latin typeface="Arial" charset="0"/>
              </a:rPr>
              <a:t>Falling objects, slips, trips</a:t>
            </a:r>
          </a:p>
          <a:p>
            <a:pPr eaLnBrk="1" hangingPunct="1">
              <a:lnSpc>
                <a:spcPct val="150000"/>
              </a:lnSpc>
              <a:spcBef>
                <a:spcPts val="600"/>
              </a:spcBef>
              <a:buFontTx/>
              <a:buNone/>
            </a:pPr>
            <a:r>
              <a:rPr lang="en-GB" altLang="en-US" sz="2400" b="1" dirty="0">
                <a:solidFill>
                  <a:srgbClr val="000000"/>
                </a:solidFill>
                <a:latin typeface="Arial" charset="0"/>
              </a:rPr>
              <a:t>Excavations  </a:t>
            </a:r>
          </a:p>
          <a:p>
            <a:pPr eaLnBrk="1" hangingPunct="1">
              <a:lnSpc>
                <a:spcPct val="150000"/>
              </a:lnSpc>
              <a:spcBef>
                <a:spcPts val="600"/>
              </a:spcBef>
              <a:buFontTx/>
              <a:buNone/>
            </a:pPr>
            <a:r>
              <a:rPr lang="en-GB" altLang="en-US" sz="2400" b="1" dirty="0">
                <a:solidFill>
                  <a:srgbClr val="000000"/>
                </a:solidFill>
                <a:latin typeface="Arial" charset="0"/>
              </a:rPr>
              <a:t>Demolition</a:t>
            </a:r>
          </a:p>
          <a:p>
            <a:pPr eaLnBrk="1" hangingPunct="1">
              <a:lnSpc>
                <a:spcPct val="150000"/>
              </a:lnSpc>
              <a:spcBef>
                <a:spcPts val="600"/>
              </a:spcBef>
              <a:buFontTx/>
              <a:buNone/>
            </a:pPr>
            <a:r>
              <a:rPr lang="en-GB" altLang="en-US" sz="2400" b="1" dirty="0">
                <a:solidFill>
                  <a:srgbClr val="000000"/>
                </a:solidFill>
                <a:latin typeface="Arial" charset="0"/>
              </a:rPr>
              <a:t>Explosives</a:t>
            </a:r>
          </a:p>
          <a:p>
            <a:pPr eaLnBrk="1" hangingPunct="1">
              <a:lnSpc>
                <a:spcPct val="150000"/>
              </a:lnSpc>
              <a:spcBef>
                <a:spcPts val="600"/>
              </a:spcBef>
              <a:buFontTx/>
              <a:buNone/>
            </a:pPr>
            <a:r>
              <a:rPr lang="en-GB" altLang="en-US" sz="2400" b="1" dirty="0">
                <a:solidFill>
                  <a:srgbClr val="000000"/>
                </a:solidFill>
                <a:latin typeface="Arial" charset="0"/>
              </a:rPr>
              <a:t>Working in or over water </a:t>
            </a:r>
          </a:p>
          <a:p>
            <a:pPr eaLnBrk="1" hangingPunct="1">
              <a:lnSpc>
                <a:spcPct val="150000"/>
              </a:lnSpc>
              <a:spcBef>
                <a:spcPts val="600"/>
              </a:spcBef>
              <a:buFontTx/>
              <a:buNone/>
            </a:pPr>
            <a:r>
              <a:rPr lang="en-GB" altLang="en-US" sz="2400" b="1" dirty="0">
                <a:solidFill>
                  <a:srgbClr val="000000"/>
                </a:solidFill>
                <a:latin typeface="Arial" charset="0"/>
              </a:rPr>
              <a:t>Working in tunnels</a:t>
            </a:r>
          </a:p>
        </p:txBody>
      </p:sp>
      <p:sp>
        <p:nvSpPr>
          <p:cNvPr id="4" name="Rectangle 14">
            <a:extLst>
              <a:ext uri="{FF2B5EF4-FFF2-40B4-BE49-F238E27FC236}">
                <a16:creationId xmlns="" xmlns:a16="http://schemas.microsoft.com/office/drawing/2014/main" id="{2F5AF788-BA63-4427-AAA8-1471D245791A}"/>
              </a:ext>
            </a:extLst>
          </p:cNvPr>
          <p:cNvSpPr>
            <a:spLocks noChangeArrowheads="1"/>
          </p:cNvSpPr>
          <p:nvPr/>
        </p:nvSpPr>
        <p:spPr bwMode="auto">
          <a:xfrm>
            <a:off x="7591806" y="1474470"/>
            <a:ext cx="5640324"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rgbClr val="074676"/>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rgbClr val="004F27"/>
                </a:solidFill>
                <a:latin typeface="Calibri" pitchFamily="34" charset="0"/>
              </a:defRPr>
            </a:lvl3pPr>
            <a:lvl4pPr marL="1600200" indent="-228600" eaLnBrk="0" hangingPunct="0">
              <a:spcBef>
                <a:spcPct val="20000"/>
              </a:spcBef>
              <a:buFont typeface="Arial" charset="0"/>
              <a:buChar char="–"/>
              <a:defRPr sz="2000">
                <a:solidFill>
                  <a:srgbClr val="074676"/>
                </a:solidFill>
                <a:latin typeface="Calibri" pitchFamily="34" charset="0"/>
              </a:defRPr>
            </a:lvl4pPr>
            <a:lvl5pPr marL="2057400" indent="-228600" eaLnBrk="0" hangingPunct="0">
              <a:spcBef>
                <a:spcPct val="20000"/>
              </a:spcBef>
              <a:buFont typeface="Arial" charset="0"/>
              <a:buChar char="»"/>
              <a:defRPr sz="2000">
                <a:solidFill>
                  <a:srgbClr val="004F27"/>
                </a:solidFill>
                <a:latin typeface="Calibri" pitchFamily="34" charset="0"/>
              </a:defRPr>
            </a:lvl5pPr>
            <a:lvl6pPr marL="2514600" indent="-228600" eaLnBrk="0" fontAlgn="base" hangingPunct="0">
              <a:spcBef>
                <a:spcPct val="20000"/>
              </a:spcBef>
              <a:spcAft>
                <a:spcPct val="0"/>
              </a:spcAft>
              <a:buFont typeface="Arial" charset="0"/>
              <a:buChar char="»"/>
              <a:defRPr sz="2000">
                <a:solidFill>
                  <a:srgbClr val="004F27"/>
                </a:solidFill>
                <a:latin typeface="Calibri" pitchFamily="34" charset="0"/>
              </a:defRPr>
            </a:lvl6pPr>
            <a:lvl7pPr marL="2971800" indent="-228600" eaLnBrk="0" fontAlgn="base" hangingPunct="0">
              <a:spcBef>
                <a:spcPct val="20000"/>
              </a:spcBef>
              <a:spcAft>
                <a:spcPct val="0"/>
              </a:spcAft>
              <a:buFont typeface="Arial" charset="0"/>
              <a:buChar char="»"/>
              <a:defRPr sz="2000">
                <a:solidFill>
                  <a:srgbClr val="004F27"/>
                </a:solidFill>
                <a:latin typeface="Calibri" pitchFamily="34" charset="0"/>
              </a:defRPr>
            </a:lvl7pPr>
            <a:lvl8pPr marL="3429000" indent="-228600" eaLnBrk="0" fontAlgn="base" hangingPunct="0">
              <a:spcBef>
                <a:spcPct val="20000"/>
              </a:spcBef>
              <a:spcAft>
                <a:spcPct val="0"/>
              </a:spcAft>
              <a:buFont typeface="Arial" charset="0"/>
              <a:buChar char="»"/>
              <a:defRPr sz="2000">
                <a:solidFill>
                  <a:srgbClr val="004F27"/>
                </a:solidFill>
                <a:latin typeface="Calibri" pitchFamily="34" charset="0"/>
              </a:defRPr>
            </a:lvl8pPr>
            <a:lvl9pPr marL="3886200" indent="-228600" eaLnBrk="0" fontAlgn="base" hangingPunct="0">
              <a:spcBef>
                <a:spcPct val="20000"/>
              </a:spcBef>
              <a:spcAft>
                <a:spcPct val="0"/>
              </a:spcAft>
              <a:buFont typeface="Arial" charset="0"/>
              <a:buChar char="»"/>
              <a:defRPr sz="2000">
                <a:solidFill>
                  <a:srgbClr val="004F27"/>
                </a:solidFill>
                <a:latin typeface="Calibri" pitchFamily="34" charset="0"/>
              </a:defRPr>
            </a:lvl9pPr>
          </a:lstStyle>
          <a:p>
            <a:pPr eaLnBrk="1" hangingPunct="1">
              <a:lnSpc>
                <a:spcPct val="150000"/>
              </a:lnSpc>
              <a:spcBef>
                <a:spcPts val="600"/>
              </a:spcBef>
              <a:buFontTx/>
              <a:buNone/>
            </a:pPr>
            <a:r>
              <a:rPr lang="en-GB" altLang="en-US" sz="2400" b="1" dirty="0">
                <a:solidFill>
                  <a:srgbClr val="000000"/>
                </a:solidFill>
                <a:latin typeface="Arial" charset="0"/>
              </a:rPr>
              <a:t>Vehicles      </a:t>
            </a:r>
          </a:p>
          <a:p>
            <a:pPr eaLnBrk="1" hangingPunct="1">
              <a:lnSpc>
                <a:spcPct val="150000"/>
              </a:lnSpc>
              <a:spcBef>
                <a:spcPts val="600"/>
              </a:spcBef>
              <a:buFontTx/>
              <a:buNone/>
            </a:pPr>
            <a:r>
              <a:rPr lang="en-GB" altLang="en-US" sz="2400" b="1" dirty="0">
                <a:solidFill>
                  <a:srgbClr val="000000"/>
                </a:solidFill>
                <a:latin typeface="Arial" charset="0"/>
              </a:rPr>
              <a:t>Traffic movements </a:t>
            </a:r>
          </a:p>
          <a:p>
            <a:pPr eaLnBrk="1" hangingPunct="1">
              <a:lnSpc>
                <a:spcPct val="150000"/>
              </a:lnSpc>
              <a:spcBef>
                <a:spcPts val="600"/>
              </a:spcBef>
              <a:buFontTx/>
              <a:buNone/>
            </a:pPr>
            <a:r>
              <a:rPr lang="en-GB" altLang="en-US" sz="2400" b="1" dirty="0">
                <a:solidFill>
                  <a:srgbClr val="000000"/>
                </a:solidFill>
                <a:latin typeface="Arial" charset="0"/>
              </a:rPr>
              <a:t>Plant and equipment</a:t>
            </a:r>
          </a:p>
          <a:p>
            <a:pPr eaLnBrk="1" hangingPunct="1">
              <a:lnSpc>
                <a:spcPct val="150000"/>
              </a:lnSpc>
              <a:spcBef>
                <a:spcPts val="600"/>
              </a:spcBef>
              <a:buFontTx/>
              <a:buNone/>
            </a:pPr>
            <a:r>
              <a:rPr lang="en-GB" altLang="en-US" sz="2400" b="1" dirty="0">
                <a:solidFill>
                  <a:srgbClr val="000000"/>
                </a:solidFill>
                <a:latin typeface="Arial" charset="0"/>
              </a:rPr>
              <a:t>Doors and gates </a:t>
            </a:r>
          </a:p>
          <a:p>
            <a:pPr eaLnBrk="1" hangingPunct="1">
              <a:lnSpc>
                <a:spcPct val="150000"/>
              </a:lnSpc>
              <a:spcBef>
                <a:spcPts val="600"/>
              </a:spcBef>
              <a:buFontTx/>
              <a:buNone/>
            </a:pPr>
            <a:r>
              <a:rPr lang="en-GB" altLang="en-US" sz="2400" b="1" dirty="0">
                <a:solidFill>
                  <a:srgbClr val="000000"/>
                </a:solidFill>
                <a:latin typeface="Arial" charset="0"/>
              </a:rPr>
              <a:t>Lighting &amp; Weather  </a:t>
            </a:r>
          </a:p>
          <a:p>
            <a:pPr eaLnBrk="1" hangingPunct="1">
              <a:lnSpc>
                <a:spcPct val="150000"/>
              </a:lnSpc>
              <a:spcBef>
                <a:spcPts val="600"/>
              </a:spcBef>
              <a:buFontTx/>
              <a:buNone/>
            </a:pPr>
            <a:r>
              <a:rPr lang="en-GB" altLang="en-US" sz="2400" b="1" dirty="0">
                <a:solidFill>
                  <a:srgbClr val="000000"/>
                </a:solidFill>
                <a:latin typeface="Arial" charset="0"/>
              </a:rPr>
              <a:t>Stability </a:t>
            </a:r>
          </a:p>
          <a:p>
            <a:pPr eaLnBrk="1" hangingPunct="1">
              <a:lnSpc>
                <a:spcPct val="150000"/>
              </a:lnSpc>
              <a:spcBef>
                <a:spcPts val="600"/>
              </a:spcBef>
              <a:buFontTx/>
              <a:buNone/>
            </a:pPr>
            <a:r>
              <a:rPr lang="en-GB" altLang="en-US" sz="2400" b="1" dirty="0">
                <a:solidFill>
                  <a:srgbClr val="000000"/>
                </a:solidFill>
                <a:latin typeface="Arial" charset="0"/>
              </a:rPr>
              <a:t>Fire </a:t>
            </a:r>
          </a:p>
          <a:p>
            <a:pPr eaLnBrk="1" hangingPunct="1">
              <a:lnSpc>
                <a:spcPct val="150000"/>
              </a:lnSpc>
              <a:spcBef>
                <a:spcPts val="600"/>
              </a:spcBef>
              <a:buFontTx/>
              <a:buNone/>
            </a:pPr>
            <a:r>
              <a:rPr lang="en-GB" altLang="en-US" sz="2400" b="1" dirty="0">
                <a:solidFill>
                  <a:srgbClr val="000000"/>
                </a:solidFill>
                <a:latin typeface="Arial" charset="0"/>
              </a:rPr>
              <a:t>Material storage</a:t>
            </a:r>
            <a:endParaRPr lang="en-US" altLang="en-US" sz="2400" dirty="0">
              <a:solidFill>
                <a:srgbClr val="000000"/>
              </a:solidFill>
              <a:latin typeface="Arial" charset="0"/>
            </a:endParaRPr>
          </a:p>
        </p:txBody>
      </p:sp>
    </p:spTree>
    <p:extLst>
      <p:ext uri="{BB962C8B-B14F-4D97-AF65-F5344CB8AC3E}">
        <p14:creationId xmlns:p14="http://schemas.microsoft.com/office/powerpoint/2010/main" val="4108983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3BB76FC8-EB4C-4836-9800-F3BBF7CFCE20}"/>
              </a:ext>
            </a:extLst>
          </p:cNvPr>
          <p:cNvSpPr txBox="1">
            <a:spLocks noChangeArrowheads="1"/>
          </p:cNvSpPr>
          <p:nvPr/>
        </p:nvSpPr>
        <p:spPr>
          <a:xfrm>
            <a:off x="2263140" y="617220"/>
            <a:ext cx="7772400" cy="838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dirty="0">
                <a:latin typeface="Arial" panose="020B0604020202020204" pitchFamily="34" charset="0"/>
              </a:rPr>
              <a:t>Inspections of Excavations</a:t>
            </a:r>
          </a:p>
        </p:txBody>
      </p:sp>
      <p:sp>
        <p:nvSpPr>
          <p:cNvPr id="3" name="Rectangle 3">
            <a:extLst>
              <a:ext uri="{FF2B5EF4-FFF2-40B4-BE49-F238E27FC236}">
                <a16:creationId xmlns="" xmlns:a16="http://schemas.microsoft.com/office/drawing/2014/main" id="{F160A671-7E38-48D4-A400-02E88B9E970E}"/>
              </a:ext>
            </a:extLst>
          </p:cNvPr>
          <p:cNvSpPr txBox="1">
            <a:spLocks noChangeArrowheads="1"/>
          </p:cNvSpPr>
          <p:nvPr/>
        </p:nvSpPr>
        <p:spPr>
          <a:xfrm>
            <a:off x="994410" y="1977390"/>
            <a:ext cx="56769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85000"/>
              </a:lnSpc>
              <a:spcBef>
                <a:spcPct val="35000"/>
              </a:spcBef>
              <a:buFont typeface="Wingdings" panose="05000000000000000000" pitchFamily="2" charset="2"/>
              <a:buNone/>
            </a:pPr>
            <a:r>
              <a:rPr lang="en-US" altLang="en-US" dirty="0"/>
              <a:t>	If the competent person finds evidence of a possible cave-in, indications of failure of protective systems, hazardous atmospheres, or other hazardous conditions:</a:t>
            </a:r>
          </a:p>
          <a:p>
            <a:pPr lvl="2">
              <a:lnSpc>
                <a:spcPct val="85000"/>
              </a:lnSpc>
              <a:spcBef>
                <a:spcPct val="35000"/>
              </a:spcBef>
              <a:buClr>
                <a:srgbClr val="FF0000"/>
              </a:buClr>
              <a:buFont typeface="Wingdings" panose="05000000000000000000" pitchFamily="2" charset="2"/>
              <a:buChar char="v"/>
            </a:pPr>
            <a:r>
              <a:rPr lang="en-US" altLang="en-US" sz="2400" dirty="0"/>
              <a:t>Exposed employees must be removed from the hazardous area</a:t>
            </a:r>
          </a:p>
          <a:p>
            <a:pPr lvl="2">
              <a:lnSpc>
                <a:spcPct val="85000"/>
              </a:lnSpc>
              <a:spcBef>
                <a:spcPct val="35000"/>
              </a:spcBef>
              <a:buClr>
                <a:srgbClr val="FF0000"/>
              </a:buClr>
              <a:buFont typeface="Wingdings" panose="05000000000000000000" pitchFamily="2" charset="2"/>
              <a:buChar char="v"/>
            </a:pPr>
            <a:r>
              <a:rPr lang="en-US" altLang="en-US" sz="2400" dirty="0"/>
              <a:t>Employees may not return until the necessary precautions have been taken</a:t>
            </a:r>
          </a:p>
        </p:txBody>
      </p:sp>
      <p:pic>
        <p:nvPicPr>
          <p:cNvPr id="4" name="Picture 5">
            <a:extLst>
              <a:ext uri="{FF2B5EF4-FFF2-40B4-BE49-F238E27FC236}">
                <a16:creationId xmlns="" xmlns:a16="http://schemas.microsoft.com/office/drawing/2014/main" id="{3B53DAA7-9479-466D-B774-015E0D23F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111" t="2963" r="22223" b="14075"/>
          <a:stretch>
            <a:fillRect/>
          </a:stretch>
        </p:blipFill>
        <p:spPr bwMode="auto">
          <a:xfrm>
            <a:off x="7368540" y="2065020"/>
            <a:ext cx="3371850" cy="370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601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DACB6CE7-B141-4669-AA71-24AB59036EF7}"/>
              </a:ext>
            </a:extLst>
          </p:cNvPr>
          <p:cNvSpPr txBox="1">
            <a:spLocks noChangeArrowheads="1"/>
          </p:cNvSpPr>
          <p:nvPr/>
        </p:nvSpPr>
        <p:spPr>
          <a:xfrm>
            <a:off x="2274570" y="575310"/>
            <a:ext cx="77724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dirty="0">
                <a:latin typeface="Arial" panose="020B0604020202020204" pitchFamily="34" charset="0"/>
              </a:rPr>
              <a:t>Site Evaluation Planning</a:t>
            </a:r>
          </a:p>
        </p:txBody>
      </p:sp>
      <p:sp>
        <p:nvSpPr>
          <p:cNvPr id="3" name="Rectangle 3">
            <a:extLst>
              <a:ext uri="{FF2B5EF4-FFF2-40B4-BE49-F238E27FC236}">
                <a16:creationId xmlns="" xmlns:a16="http://schemas.microsoft.com/office/drawing/2014/main" id="{DD2C3486-8F11-4610-8664-FAAB3F0CEB0D}"/>
              </a:ext>
            </a:extLst>
          </p:cNvPr>
          <p:cNvSpPr txBox="1">
            <a:spLocks noChangeArrowheads="1"/>
          </p:cNvSpPr>
          <p:nvPr/>
        </p:nvSpPr>
        <p:spPr>
          <a:xfrm>
            <a:off x="468630" y="1802130"/>
            <a:ext cx="6301740" cy="4876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40000"/>
              </a:spcBef>
              <a:buFont typeface="Wingdings" panose="05000000000000000000" pitchFamily="2" charset="2"/>
              <a:buNone/>
            </a:pPr>
            <a:r>
              <a:rPr lang="en-US" altLang="en-US" sz="2400" dirty="0"/>
              <a:t>Before beginning excavation:</a:t>
            </a:r>
          </a:p>
          <a:p>
            <a:pPr>
              <a:spcBef>
                <a:spcPct val="40000"/>
              </a:spcBef>
              <a:buFont typeface="Wingdings" panose="05000000000000000000" pitchFamily="2" charset="2"/>
              <a:buChar char="Ø"/>
            </a:pPr>
            <a:r>
              <a:rPr lang="en-US" altLang="en-US" sz="2400" dirty="0"/>
              <a:t> Evaluate soil conditions</a:t>
            </a:r>
          </a:p>
          <a:p>
            <a:pPr>
              <a:spcBef>
                <a:spcPct val="40000"/>
              </a:spcBef>
              <a:buFont typeface="Wingdings" panose="05000000000000000000" pitchFamily="2" charset="2"/>
              <a:buChar char="Ø"/>
            </a:pPr>
            <a:r>
              <a:rPr lang="en-US" altLang="en-US" sz="2400" dirty="0"/>
              <a:t> Construct protective systems</a:t>
            </a:r>
          </a:p>
          <a:p>
            <a:pPr>
              <a:spcBef>
                <a:spcPct val="40000"/>
              </a:spcBef>
              <a:buFont typeface="Wingdings" panose="05000000000000000000" pitchFamily="2" charset="2"/>
              <a:buChar char="Ø"/>
            </a:pPr>
            <a:r>
              <a:rPr lang="en-US" altLang="en-US" sz="2400" dirty="0"/>
              <a:t> Test for low oxygen, hazardous fumes and toxic gases</a:t>
            </a:r>
          </a:p>
          <a:p>
            <a:pPr>
              <a:spcBef>
                <a:spcPct val="40000"/>
              </a:spcBef>
              <a:buFont typeface="Wingdings" panose="05000000000000000000" pitchFamily="2" charset="2"/>
              <a:buChar char="Ø"/>
            </a:pPr>
            <a:r>
              <a:rPr lang="en-US" altLang="en-US" sz="2400" dirty="0"/>
              <a:t> Provide safe in and out access </a:t>
            </a:r>
          </a:p>
          <a:p>
            <a:pPr>
              <a:spcBef>
                <a:spcPct val="40000"/>
              </a:spcBef>
              <a:buFont typeface="Wingdings" panose="05000000000000000000" pitchFamily="2" charset="2"/>
              <a:buChar char="Ø"/>
            </a:pPr>
            <a:r>
              <a:rPr lang="en-US" altLang="en-US" sz="2400" dirty="0"/>
              <a:t> Contact utilities</a:t>
            </a:r>
          </a:p>
          <a:p>
            <a:pPr>
              <a:spcBef>
                <a:spcPct val="40000"/>
              </a:spcBef>
              <a:buFont typeface="Wingdings" panose="05000000000000000000" pitchFamily="2" charset="2"/>
              <a:buChar char="Ø"/>
            </a:pPr>
            <a:r>
              <a:rPr lang="en-US" altLang="en-US" sz="2400" dirty="0"/>
              <a:t> Determine the safety equipment needed</a:t>
            </a:r>
          </a:p>
          <a:p>
            <a:pPr>
              <a:spcBef>
                <a:spcPct val="40000"/>
              </a:spcBef>
              <a:buFont typeface="Wingdings" panose="05000000000000000000" pitchFamily="2" charset="2"/>
              <a:buChar char="Ø"/>
            </a:pPr>
            <a:endParaRPr lang="en-US" altLang="en-US" sz="2400" dirty="0"/>
          </a:p>
        </p:txBody>
      </p:sp>
      <p:pic>
        <p:nvPicPr>
          <p:cNvPr id="4" name="Picture 4">
            <a:extLst>
              <a:ext uri="{FF2B5EF4-FFF2-40B4-BE49-F238E27FC236}">
                <a16:creationId xmlns="" xmlns:a16="http://schemas.microsoft.com/office/drawing/2014/main" id="{F6559B03-8E6A-488C-9FFC-66D9EB0C0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334" t="15926" r="23334" b="14444"/>
          <a:stretch>
            <a:fillRect/>
          </a:stretch>
        </p:blipFill>
        <p:spPr bwMode="auto">
          <a:xfrm>
            <a:off x="7399020" y="1935480"/>
            <a:ext cx="3657600" cy="3581400"/>
          </a:xfrm>
          <a:prstGeom prst="rect">
            <a:avLst/>
          </a:prstGeom>
          <a:noFill/>
        </p:spPr>
      </p:pic>
    </p:spTree>
    <p:extLst>
      <p:ext uri="{BB962C8B-B14F-4D97-AF65-F5344CB8AC3E}">
        <p14:creationId xmlns:p14="http://schemas.microsoft.com/office/powerpoint/2010/main" val="545811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F6413A3-8057-46CB-8DDE-5689485FE3D6}"/>
              </a:ext>
            </a:extLst>
          </p:cNvPr>
          <p:cNvSpPr txBox="1"/>
          <p:nvPr/>
        </p:nvSpPr>
        <p:spPr>
          <a:xfrm>
            <a:off x="1291590" y="406271"/>
            <a:ext cx="9224010" cy="5755422"/>
          </a:xfrm>
          <a:prstGeom prst="rect">
            <a:avLst/>
          </a:prstGeom>
          <a:noFill/>
        </p:spPr>
        <p:txBody>
          <a:bodyPr wrap="square">
            <a:spAutoFit/>
          </a:bodyPr>
          <a:lstStyle/>
          <a:p>
            <a:pPr fontAlgn="base"/>
            <a:r>
              <a:rPr lang="en-US" sz="3200" b="0" i="0" dirty="0">
                <a:solidFill>
                  <a:srgbClr val="006EB1"/>
                </a:solidFill>
                <a:effectLst/>
                <a:latin typeface="b_ruston47_1.5book"/>
              </a:rPr>
              <a:t>			</a:t>
            </a:r>
            <a:r>
              <a:rPr lang="en-US" sz="4000" b="0" i="0" dirty="0">
                <a:solidFill>
                  <a:schemeClr val="accent6">
                    <a:lumMod val="75000"/>
                  </a:schemeClr>
                </a:solidFill>
                <a:effectLst/>
                <a:latin typeface="b_ruston47_1.5book"/>
              </a:rPr>
              <a:t>What is Piling?</a:t>
            </a:r>
          </a:p>
          <a:p>
            <a:pPr fontAlgn="base"/>
            <a:endParaRPr lang="en-US" sz="4000" b="0" i="0" dirty="0">
              <a:solidFill>
                <a:schemeClr val="accent6">
                  <a:lumMod val="75000"/>
                </a:schemeClr>
              </a:solidFill>
              <a:effectLst/>
              <a:latin typeface="b_ruston47_1.5book"/>
            </a:endParaRPr>
          </a:p>
          <a:p>
            <a:pPr algn="l" fontAlgn="base"/>
            <a:r>
              <a:rPr lang="en-US" sz="3200" b="0" dirty="0">
                <a:solidFill>
                  <a:srgbClr val="1D1D1B"/>
                </a:solidFill>
                <a:effectLst/>
                <a:latin typeface="museo-sans"/>
              </a:rPr>
              <a:t>Piling is defined as being foundations that are driven or bored through the ground along a certain length of area to carry and transfer loads to soil considered to be weak in structure due to the soil conditions. Essentially this means that piles are generally used when the bearing capacity of the soil is considered to be inadequate for the structural load of heavy construction. The piles transfer the load to the solid ground located at a depth.</a:t>
            </a:r>
          </a:p>
        </p:txBody>
      </p:sp>
    </p:spTree>
    <p:extLst>
      <p:ext uri="{BB962C8B-B14F-4D97-AF65-F5344CB8AC3E}">
        <p14:creationId xmlns:p14="http://schemas.microsoft.com/office/powerpoint/2010/main" val="1270391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ECCB145B-B9AB-4662-AF3E-ED52D0335655}"/>
              </a:ext>
            </a:extLst>
          </p:cNvPr>
          <p:cNvSpPr txBox="1">
            <a:spLocks noChangeArrowheads="1"/>
          </p:cNvSpPr>
          <p:nvPr/>
        </p:nvSpPr>
        <p:spPr>
          <a:xfrm>
            <a:off x="2209800" y="331470"/>
            <a:ext cx="7772400" cy="76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dirty="0">
                <a:solidFill>
                  <a:srgbClr val="FF0000"/>
                </a:solidFill>
                <a:latin typeface="Arial" panose="020B0604020202020204" pitchFamily="34" charset="0"/>
              </a:rPr>
              <a:t>Means of Egress</a:t>
            </a:r>
            <a:endParaRPr lang="en-US" altLang="en-US" dirty="0">
              <a:solidFill>
                <a:srgbClr val="FF0000"/>
              </a:solidFill>
              <a:effectLst>
                <a:outerShdw blurRad="38100" dist="38100" dir="2700000" algn="tl">
                  <a:srgbClr val="000000"/>
                </a:outerShdw>
              </a:effectLst>
            </a:endParaRPr>
          </a:p>
        </p:txBody>
      </p:sp>
      <p:sp>
        <p:nvSpPr>
          <p:cNvPr id="3" name="Rectangle 3">
            <a:extLst>
              <a:ext uri="{FF2B5EF4-FFF2-40B4-BE49-F238E27FC236}">
                <a16:creationId xmlns="" xmlns:a16="http://schemas.microsoft.com/office/drawing/2014/main" id="{C09B2EC4-6B05-44F7-A14C-FEE04D85026A}"/>
              </a:ext>
            </a:extLst>
          </p:cNvPr>
          <p:cNvSpPr txBox="1">
            <a:spLocks noChangeArrowheads="1"/>
          </p:cNvSpPr>
          <p:nvPr/>
        </p:nvSpPr>
        <p:spPr>
          <a:xfrm>
            <a:off x="457200" y="1676400"/>
            <a:ext cx="4952999" cy="3505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2" charset="2"/>
              <a:buNone/>
            </a:pPr>
            <a:r>
              <a:rPr lang="en-US" altLang="en-US" sz="3200" dirty="0"/>
              <a:t>	</a:t>
            </a:r>
            <a:r>
              <a:rPr lang="en-US" altLang="en-US" dirty="0"/>
              <a:t>A stairway, ladder, or ramp must be present in excavations that are 4 or more feet deep, and within 25 feet of the employees</a:t>
            </a:r>
            <a:endParaRPr lang="en-US" altLang="en-US" sz="3200" dirty="0"/>
          </a:p>
        </p:txBody>
      </p:sp>
      <p:pic>
        <p:nvPicPr>
          <p:cNvPr id="4" name="Picture 4">
            <a:extLst>
              <a:ext uri="{FF2B5EF4-FFF2-40B4-BE49-F238E27FC236}">
                <a16:creationId xmlns="" xmlns:a16="http://schemas.microsoft.com/office/drawing/2014/main" id="{CCDAB515-C1D0-4333-B34D-1CADF1BB2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2" y="1483042"/>
            <a:ext cx="4414778" cy="3792855"/>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pic>
      <p:sp>
        <p:nvSpPr>
          <p:cNvPr id="5" name="Line 5">
            <a:extLst>
              <a:ext uri="{FF2B5EF4-FFF2-40B4-BE49-F238E27FC236}">
                <a16:creationId xmlns="" xmlns:a16="http://schemas.microsoft.com/office/drawing/2014/main" id="{C6950450-21E3-47EC-9E49-55E84AC084B6}"/>
              </a:ext>
            </a:extLst>
          </p:cNvPr>
          <p:cNvSpPr>
            <a:spLocks noChangeShapeType="1"/>
          </p:cNvSpPr>
          <p:nvPr/>
        </p:nvSpPr>
        <p:spPr bwMode="auto">
          <a:xfrm flipH="1">
            <a:off x="6934200" y="2312670"/>
            <a:ext cx="685800" cy="1066800"/>
          </a:xfrm>
          <a:prstGeom prst="line">
            <a:avLst/>
          </a:prstGeom>
          <a:noFill/>
          <a:ln w="508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 name="Rectangle 10">
            <a:extLst>
              <a:ext uri="{FF2B5EF4-FFF2-40B4-BE49-F238E27FC236}">
                <a16:creationId xmlns="" xmlns:a16="http://schemas.microsoft.com/office/drawing/2014/main" id="{6778A6FB-34FD-4B97-A47F-527E1197D561}"/>
              </a:ext>
            </a:extLst>
          </p:cNvPr>
          <p:cNvSpPr>
            <a:spLocks noChangeArrowheads="1"/>
          </p:cNvSpPr>
          <p:nvPr/>
        </p:nvSpPr>
        <p:spPr bwMode="auto">
          <a:xfrm>
            <a:off x="914400" y="5608320"/>
            <a:ext cx="9467850" cy="4961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spcBef>
                <a:spcPct val="10000"/>
              </a:spcBef>
            </a:pPr>
            <a:r>
              <a:rPr lang="en-US" altLang="en-US" sz="3200" b="1" dirty="0">
                <a:solidFill>
                  <a:srgbClr val="000000"/>
                </a:solidFill>
              </a:rPr>
              <a:t>The ladder should extend 3 feet above the excavation</a:t>
            </a:r>
          </a:p>
        </p:txBody>
      </p:sp>
    </p:spTree>
    <p:extLst>
      <p:ext uri="{BB962C8B-B14F-4D97-AF65-F5344CB8AC3E}">
        <p14:creationId xmlns:p14="http://schemas.microsoft.com/office/powerpoint/2010/main" val="347749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 xmlns:a16="http://schemas.microsoft.com/office/drawing/2014/main" id="{13BB6AF4-81FF-440E-9D20-D92117E56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1562099"/>
            <a:ext cx="5292090" cy="4384675"/>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pic>
      <p:sp>
        <p:nvSpPr>
          <p:cNvPr id="3" name="Text Box 6">
            <a:extLst>
              <a:ext uri="{FF2B5EF4-FFF2-40B4-BE49-F238E27FC236}">
                <a16:creationId xmlns="" xmlns:a16="http://schemas.microsoft.com/office/drawing/2014/main" id="{B529C226-A998-4AC4-B635-D51A2108A826}"/>
              </a:ext>
            </a:extLst>
          </p:cNvPr>
          <p:cNvSpPr txBox="1">
            <a:spLocks noChangeArrowheads="1"/>
          </p:cNvSpPr>
          <p:nvPr/>
        </p:nvSpPr>
        <p:spPr bwMode="auto">
          <a:xfrm>
            <a:off x="643890" y="403860"/>
            <a:ext cx="8153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sz="4400" b="1" dirty="0"/>
              <a:t>Access and Egress</a:t>
            </a:r>
            <a:endParaRPr lang="en-US" altLang="en-US" sz="2400" dirty="0">
              <a:latin typeface="Times New Roman" panose="02020603050405020304" pitchFamily="18" charset="0"/>
            </a:endParaRPr>
          </a:p>
        </p:txBody>
      </p:sp>
      <p:sp>
        <p:nvSpPr>
          <p:cNvPr id="4" name="Text Box 7">
            <a:extLst>
              <a:ext uri="{FF2B5EF4-FFF2-40B4-BE49-F238E27FC236}">
                <a16:creationId xmlns="" xmlns:a16="http://schemas.microsoft.com/office/drawing/2014/main" id="{4D57E8E5-21E2-440B-BF7F-4E81C522AF44}"/>
              </a:ext>
            </a:extLst>
          </p:cNvPr>
          <p:cNvSpPr txBox="1">
            <a:spLocks noChangeArrowheads="1"/>
          </p:cNvSpPr>
          <p:nvPr/>
        </p:nvSpPr>
        <p:spPr bwMode="auto">
          <a:xfrm>
            <a:off x="7440930" y="1701145"/>
            <a:ext cx="442722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Bef>
                <a:spcPct val="50000"/>
              </a:spcBef>
            </a:pPr>
            <a:r>
              <a:rPr lang="en-US" altLang="en-US" sz="2400" b="1" dirty="0"/>
              <a:t>These two ladders which are lashed together are not an adequate means of egress</a:t>
            </a:r>
          </a:p>
          <a:p>
            <a:pPr>
              <a:lnSpc>
                <a:spcPct val="90000"/>
              </a:lnSpc>
              <a:spcBef>
                <a:spcPct val="50000"/>
              </a:spcBef>
            </a:pPr>
            <a:r>
              <a:rPr lang="en-US" altLang="en-US" sz="2400" b="1" dirty="0"/>
              <a:t>The ladder should extend 3 feet  above the top of the  excavation</a:t>
            </a:r>
            <a:endParaRPr lang="en-US" altLang="en-US" sz="2400" dirty="0"/>
          </a:p>
        </p:txBody>
      </p:sp>
    </p:spTree>
    <p:extLst>
      <p:ext uri="{BB962C8B-B14F-4D97-AF65-F5344CB8AC3E}">
        <p14:creationId xmlns:p14="http://schemas.microsoft.com/office/powerpoint/2010/main" val="3869335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 xmlns:a16="http://schemas.microsoft.com/office/drawing/2014/main" id="{9DD5360E-DF85-44DF-A759-976BFD8166E0}"/>
              </a:ext>
            </a:extLst>
          </p:cNvPr>
          <p:cNvSpPr txBox="1">
            <a:spLocks/>
          </p:cNvSpPr>
          <p:nvPr/>
        </p:nvSpPr>
        <p:spPr>
          <a:xfrm>
            <a:off x="1447800" y="1377641"/>
            <a:ext cx="8991600" cy="56387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u="sng" dirty="0">
                <a:latin typeface="Lucida Fax" pitchFamily="18" charset="0"/>
              </a:rPr>
              <a:t>GENARAL TIPS</a:t>
            </a:r>
            <a:endParaRPr lang="en-US" sz="2400" dirty="0">
              <a:latin typeface="Lucida Fax" pitchFamily="18" charset="0"/>
            </a:endParaRPr>
          </a:p>
          <a:p>
            <a:pPr marL="342900" indent="-342900">
              <a:buFont typeface="Wingdings" pitchFamily="2" charset="2"/>
              <a:buChar char="q"/>
            </a:pPr>
            <a:r>
              <a:rPr lang="en-US" sz="2400" dirty="0">
                <a:latin typeface="Lucida Fax" pitchFamily="18" charset="0"/>
              </a:rPr>
              <a:t> ANY EXCAVATION OR TRENCH 4 FEET OR DEEPER SHALL BE CONSIDERED ON A CONFINED SPACE</a:t>
            </a:r>
          </a:p>
          <a:p>
            <a:pPr marL="342900" indent="-342900">
              <a:buFont typeface="Wingdings" pitchFamily="2" charset="2"/>
              <a:buChar char="q"/>
            </a:pPr>
            <a:r>
              <a:rPr lang="en-US" sz="2400" dirty="0">
                <a:latin typeface="Lucida Fax" pitchFamily="18" charset="0"/>
              </a:rPr>
              <a:t> IF THE WORK ARROUND THE TRAFFIC PEDESTRIAN SAFETY VERY IMPORTANT</a:t>
            </a:r>
          </a:p>
          <a:p>
            <a:pPr marL="342900" indent="-342900">
              <a:buFont typeface="Wingdings" pitchFamily="2" charset="2"/>
              <a:buChar char="q"/>
            </a:pPr>
            <a:r>
              <a:rPr lang="en-US" sz="2400" dirty="0">
                <a:latin typeface="Lucida Fax" pitchFamily="18" charset="0"/>
              </a:rPr>
              <a:t> A COMBITANT PERSON INSPECT EXCAVATION ON DAILY CHECK ADJACENT AREA FOR POSSIBLE CAVE-IN FAILAURE OF PROTECTIVE SYSTEM AND EQUIPMENT, HAZHADOUS ATMOSPHERE OR OTHER HAZARDOUS CONDITION.</a:t>
            </a:r>
          </a:p>
          <a:p>
            <a:pPr marL="342900" indent="-342900">
              <a:buFont typeface="Wingdings" pitchFamily="2" charset="2"/>
              <a:buChar char="q"/>
            </a:pPr>
            <a:r>
              <a:rPr lang="en-US" sz="2400" dirty="0">
                <a:latin typeface="Lucida Fax" pitchFamily="18" charset="0"/>
              </a:rPr>
              <a:t> IDENTYFY THE UNDER GROUND UTILITIES BY USING SITE MAP, UTILITIES DETECTORS, SIGN BOARD AND ROUTE MARKS</a:t>
            </a:r>
          </a:p>
          <a:p>
            <a:endParaRPr lang="en-US" sz="2400" dirty="0">
              <a:latin typeface="Lucida Fax" pitchFamily="18" charset="0"/>
            </a:endParaRPr>
          </a:p>
        </p:txBody>
      </p:sp>
      <p:sp>
        <p:nvSpPr>
          <p:cNvPr id="6" name="Title 2">
            <a:extLst>
              <a:ext uri="{FF2B5EF4-FFF2-40B4-BE49-F238E27FC236}">
                <a16:creationId xmlns="" xmlns:a16="http://schemas.microsoft.com/office/drawing/2014/main" id="{8270A035-623D-4B8F-9132-61D4D43E086C}"/>
              </a:ext>
            </a:extLst>
          </p:cNvPr>
          <p:cNvSpPr txBox="1">
            <a:spLocks/>
          </p:cNvSpPr>
          <p:nvPr/>
        </p:nvSpPr>
        <p:spPr>
          <a:xfrm>
            <a:off x="1173678" y="247650"/>
            <a:ext cx="8960922"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lgn="ctr"/>
            <a:r>
              <a:rPr lang="en-US" sz="4000" u="sng" dirty="0">
                <a:latin typeface="Bodoni MT Black" pitchFamily="18" charset="0"/>
              </a:rPr>
              <a:t>EXCAVATION</a:t>
            </a:r>
          </a:p>
        </p:txBody>
      </p:sp>
    </p:spTree>
    <p:extLst>
      <p:ext uri="{BB962C8B-B14F-4D97-AF65-F5344CB8AC3E}">
        <p14:creationId xmlns:p14="http://schemas.microsoft.com/office/powerpoint/2010/main" val="3309211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Box 3">
            <a:extLst>
              <a:ext uri="{FF2B5EF4-FFF2-40B4-BE49-F238E27FC236}">
                <a16:creationId xmlns="" xmlns:a16="http://schemas.microsoft.com/office/drawing/2014/main" id="{0265BF59-91B8-4EBB-863B-0E3248567300}"/>
              </a:ext>
            </a:extLst>
          </p:cNvPr>
          <p:cNvSpPr txBox="1">
            <a:spLocks noChangeArrowheads="1"/>
          </p:cNvSpPr>
          <p:nvPr/>
        </p:nvSpPr>
        <p:spPr bwMode="auto">
          <a:xfrm>
            <a:off x="1371600" y="304800"/>
            <a:ext cx="6400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4400" b="1" dirty="0"/>
              <a:t>Summary</a:t>
            </a:r>
            <a:endParaRPr lang="en-US" altLang="en-US" sz="2400" b="1" dirty="0">
              <a:latin typeface="Times New Roman" panose="02020603050405020304" pitchFamily="18" charset="0"/>
            </a:endParaRPr>
          </a:p>
        </p:txBody>
      </p:sp>
      <p:sp>
        <p:nvSpPr>
          <p:cNvPr id="3" name="Rectangle 5">
            <a:extLst>
              <a:ext uri="{FF2B5EF4-FFF2-40B4-BE49-F238E27FC236}">
                <a16:creationId xmlns="" xmlns:a16="http://schemas.microsoft.com/office/drawing/2014/main" id="{90F61BA0-720E-431B-BEC5-4A113D252C2E}"/>
              </a:ext>
            </a:extLst>
          </p:cNvPr>
          <p:cNvSpPr>
            <a:spLocks noChangeArrowheads="1"/>
          </p:cNvSpPr>
          <p:nvPr/>
        </p:nvSpPr>
        <p:spPr bwMode="auto">
          <a:xfrm>
            <a:off x="800100" y="1447800"/>
            <a:ext cx="77724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457200" indent="-457200">
              <a:lnSpc>
                <a:spcPct val="90000"/>
              </a:lnSpc>
              <a:spcBef>
                <a:spcPct val="50000"/>
              </a:spcBef>
              <a:buClr>
                <a:schemeClr val="accent6"/>
              </a:buClr>
              <a:buFont typeface="Wingdings" panose="05000000000000000000" pitchFamily="2" charset="2"/>
              <a:buChar char="Ø"/>
            </a:pPr>
            <a:r>
              <a:rPr lang="en-US" altLang="en-US" sz="2800" b="1" dirty="0">
                <a:latin typeface="Arial" panose="020B0604020202020204" pitchFamily="34" charset="0"/>
              </a:rPr>
              <a:t>The greatest risk in an excavation is a cave-in.</a:t>
            </a:r>
          </a:p>
          <a:p>
            <a:pPr marL="457200" indent="-457200">
              <a:lnSpc>
                <a:spcPct val="90000"/>
              </a:lnSpc>
              <a:spcBef>
                <a:spcPct val="50000"/>
              </a:spcBef>
              <a:buClr>
                <a:schemeClr val="accent6"/>
              </a:buClr>
              <a:buFont typeface="Wingdings" panose="05000000000000000000" pitchFamily="2" charset="2"/>
              <a:buChar char="Ø"/>
            </a:pPr>
            <a:r>
              <a:rPr lang="en-US" altLang="en-US" sz="2800" b="1" dirty="0">
                <a:latin typeface="Arial" panose="020B0604020202020204" pitchFamily="34" charset="0"/>
              </a:rPr>
              <a:t>Employees can be protected through sloping, shielding, and shoring the excavation.</a:t>
            </a:r>
          </a:p>
          <a:p>
            <a:pPr marL="457200" indent="-457200">
              <a:lnSpc>
                <a:spcPct val="90000"/>
              </a:lnSpc>
              <a:spcBef>
                <a:spcPct val="50000"/>
              </a:spcBef>
              <a:buClr>
                <a:schemeClr val="accent6"/>
              </a:buClr>
              <a:buFont typeface="Wingdings" panose="05000000000000000000" pitchFamily="2" charset="2"/>
              <a:buChar char="Ø"/>
            </a:pPr>
            <a:r>
              <a:rPr lang="en-US" altLang="en-US" sz="2800" b="1" dirty="0">
                <a:latin typeface="Arial" panose="020B0604020202020204" pitchFamily="34" charset="0"/>
              </a:rPr>
              <a:t>A competent person is responsible to inspect the excavation.  </a:t>
            </a:r>
          </a:p>
          <a:p>
            <a:pPr marL="457200" indent="-457200">
              <a:lnSpc>
                <a:spcPct val="90000"/>
              </a:lnSpc>
              <a:spcBef>
                <a:spcPct val="50000"/>
              </a:spcBef>
              <a:buClr>
                <a:schemeClr val="accent6"/>
              </a:buClr>
              <a:buFont typeface="Wingdings" panose="05000000000000000000" pitchFamily="2" charset="2"/>
              <a:buChar char="Ø"/>
            </a:pPr>
            <a:r>
              <a:rPr lang="en-US" altLang="en-US" sz="2800" b="1" dirty="0">
                <a:latin typeface="Arial" panose="020B0604020202020204" pitchFamily="34" charset="0"/>
              </a:rPr>
              <a:t>Other excavation hazards include water accumulation, oxygen deficiency, toxic fumes,  falls, and mobile equipment.</a:t>
            </a:r>
          </a:p>
          <a:p>
            <a:pPr>
              <a:lnSpc>
                <a:spcPct val="90000"/>
              </a:lnSpc>
              <a:spcBef>
                <a:spcPct val="20000"/>
              </a:spcBef>
              <a:buClr>
                <a:srgbClr val="FFFF00"/>
              </a:buClr>
              <a:buSzPct val="65000"/>
              <a:buFont typeface="Monotype Sorts" pitchFamily="2" charset="2"/>
              <a:buChar char="l"/>
            </a:pPr>
            <a:endParaRPr kumimoji="1" lang="en-US" altLang="en-US" sz="2800" b="1" dirty="0">
              <a:solidFill>
                <a:srgbClr val="FFFFFF"/>
              </a:solidFill>
              <a:latin typeface="Arial" panose="020B0604020202020204" pitchFamily="34" charset="0"/>
            </a:endParaRPr>
          </a:p>
        </p:txBody>
      </p:sp>
    </p:spTree>
    <p:extLst>
      <p:ext uri="{BB962C8B-B14F-4D97-AF65-F5344CB8AC3E}">
        <p14:creationId xmlns:p14="http://schemas.microsoft.com/office/powerpoint/2010/main" val="61532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4DBCFF9D-EE92-4317-B190-A28D73E86F43}"/>
              </a:ext>
            </a:extLst>
          </p:cNvPr>
          <p:cNvSpPr txBox="1">
            <a:spLocks/>
          </p:cNvSpPr>
          <p:nvPr/>
        </p:nvSpPr>
        <p:spPr>
          <a:xfrm>
            <a:off x="838200" y="365126"/>
            <a:ext cx="10515600" cy="8363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t>UNIT–II</a:t>
            </a:r>
          </a:p>
        </p:txBody>
      </p:sp>
      <p:sp>
        <p:nvSpPr>
          <p:cNvPr id="6" name="TextBox 5">
            <a:extLst>
              <a:ext uri="{FF2B5EF4-FFF2-40B4-BE49-F238E27FC236}">
                <a16:creationId xmlns="" xmlns:a16="http://schemas.microsoft.com/office/drawing/2014/main" id="{1042AD75-E082-4673-9153-56D5B8527930}"/>
              </a:ext>
            </a:extLst>
          </p:cNvPr>
          <p:cNvSpPr txBox="1"/>
          <p:nvPr/>
        </p:nvSpPr>
        <p:spPr>
          <a:xfrm>
            <a:off x="2255044" y="1105753"/>
            <a:ext cx="7681912" cy="584775"/>
          </a:xfrm>
          <a:prstGeom prst="rect">
            <a:avLst/>
          </a:prstGeom>
          <a:noFill/>
        </p:spPr>
        <p:txBody>
          <a:bodyPr wrap="square">
            <a:spAutoFit/>
          </a:bodyPr>
          <a:lstStyle/>
          <a:p>
            <a:pPr marL="0" indent="0" algn="ctr">
              <a:buNone/>
            </a:pPr>
            <a:r>
              <a:rPr lang="en-US" sz="3200" b="1" dirty="0">
                <a:solidFill>
                  <a:srgbClr val="FF0000"/>
                </a:solidFill>
              </a:rPr>
              <a:t>INTRODUCTION TO FABRICATION YARD</a:t>
            </a:r>
          </a:p>
        </p:txBody>
      </p:sp>
      <p:sp>
        <p:nvSpPr>
          <p:cNvPr id="8" name="TextBox 7">
            <a:extLst>
              <a:ext uri="{FF2B5EF4-FFF2-40B4-BE49-F238E27FC236}">
                <a16:creationId xmlns="" xmlns:a16="http://schemas.microsoft.com/office/drawing/2014/main" id="{EC29BBDA-CE6C-4279-88F9-9D5CFF0E331B}"/>
              </a:ext>
            </a:extLst>
          </p:cNvPr>
          <p:cNvSpPr txBox="1"/>
          <p:nvPr/>
        </p:nvSpPr>
        <p:spPr>
          <a:xfrm>
            <a:off x="838200" y="1752084"/>
            <a:ext cx="10149840" cy="4893647"/>
          </a:xfrm>
          <a:prstGeom prst="rect">
            <a:avLst/>
          </a:prstGeom>
          <a:noFill/>
        </p:spPr>
        <p:txBody>
          <a:bodyPr wrap="square">
            <a:spAutoFit/>
          </a:bodyPr>
          <a:lstStyle/>
          <a:p>
            <a:pPr algn="l"/>
            <a:r>
              <a:rPr lang="en-US" sz="2400" b="1" i="0" dirty="0">
                <a:solidFill>
                  <a:srgbClr val="202122"/>
                </a:solidFill>
                <a:effectLst/>
                <a:latin typeface="Arial" panose="020B0604020202020204" pitchFamily="34" charset="0"/>
              </a:rPr>
              <a:t>Metal fabrication</a:t>
            </a:r>
            <a:r>
              <a:rPr lang="en-US" sz="2400" b="0" i="0" dirty="0">
                <a:solidFill>
                  <a:srgbClr val="202122"/>
                </a:solidFill>
                <a:effectLst/>
                <a:latin typeface="Arial" panose="020B0604020202020204" pitchFamily="34" charset="0"/>
              </a:rPr>
              <a:t> is the creation of </a:t>
            </a:r>
            <a:r>
              <a:rPr lang="en-US" sz="2400" b="0" i="0" u="none" strike="noStrike" dirty="0">
                <a:solidFill>
                  <a:srgbClr val="0645AD"/>
                </a:solidFill>
                <a:effectLst/>
                <a:latin typeface="Arial" panose="020B0604020202020204" pitchFamily="34" charset="0"/>
                <a:hlinkClick r:id="rId2" tooltip="Metal"/>
              </a:rPr>
              <a:t>metal</a:t>
            </a:r>
            <a:r>
              <a:rPr lang="en-US" sz="2400" b="0" i="0" dirty="0">
                <a:solidFill>
                  <a:srgbClr val="202122"/>
                </a:solidFill>
                <a:effectLst/>
                <a:latin typeface="Arial" panose="020B0604020202020204" pitchFamily="34" charset="0"/>
              </a:rPr>
              <a:t> structures by cutting, bending and assembling processes. It is a value-added process involving the creation of machines, parts, and structures from various raw materials.</a:t>
            </a:r>
          </a:p>
          <a:p>
            <a:pPr algn="l"/>
            <a:endParaRPr lang="en-US" sz="2400" b="0" i="0" dirty="0">
              <a:solidFill>
                <a:srgbClr val="202122"/>
              </a:solidFill>
              <a:effectLst/>
              <a:latin typeface="Arial" panose="020B0604020202020204" pitchFamily="34" charset="0"/>
            </a:endParaRPr>
          </a:p>
          <a:p>
            <a:pPr algn="l"/>
            <a:r>
              <a:rPr lang="en-US" sz="2400" b="0" i="0" dirty="0">
                <a:solidFill>
                  <a:srgbClr val="202122"/>
                </a:solidFill>
                <a:effectLst/>
                <a:latin typeface="Arial" panose="020B0604020202020204" pitchFamily="34" charset="0"/>
              </a:rPr>
              <a:t>Typically, a fabrication shop bids on a job, usually based on </a:t>
            </a:r>
            <a:r>
              <a:rPr lang="en-US" sz="2400" b="0" i="0" u="none" strike="noStrike" dirty="0">
                <a:solidFill>
                  <a:srgbClr val="0645AD"/>
                </a:solidFill>
                <a:effectLst/>
                <a:latin typeface="Arial" panose="020B0604020202020204" pitchFamily="34" charset="0"/>
                <a:hlinkClick r:id="rId3"/>
              </a:rPr>
              <a:t>engineering drawings</a:t>
            </a:r>
            <a:r>
              <a:rPr lang="en-US" sz="2400" b="0" i="0" dirty="0">
                <a:solidFill>
                  <a:srgbClr val="202122"/>
                </a:solidFill>
                <a:effectLst/>
                <a:latin typeface="Arial" panose="020B0604020202020204" pitchFamily="34" charset="0"/>
              </a:rPr>
              <a:t>, and if awarded the contract, builds the product. Large fab shops/yard employ a multitude of value-added processes, including welding, cutting, forming and machining.</a:t>
            </a:r>
          </a:p>
          <a:p>
            <a:pPr algn="l"/>
            <a:endParaRPr lang="en-US" sz="2400" b="0" i="0" dirty="0">
              <a:solidFill>
                <a:srgbClr val="202122"/>
              </a:solidFill>
              <a:effectLst/>
              <a:latin typeface="Arial" panose="020B0604020202020204" pitchFamily="34" charset="0"/>
            </a:endParaRPr>
          </a:p>
          <a:p>
            <a:pPr algn="l"/>
            <a:r>
              <a:rPr lang="en-US" sz="2400" b="0" i="0" dirty="0">
                <a:solidFill>
                  <a:srgbClr val="202122"/>
                </a:solidFill>
                <a:effectLst/>
                <a:latin typeface="Arial" panose="020B0604020202020204" pitchFamily="34" charset="0"/>
              </a:rPr>
              <a:t>As with other manufacturing processes, both human labor and </a:t>
            </a:r>
            <a:r>
              <a:rPr lang="en-US" sz="2400" b="0" i="0" u="none" strike="noStrike" dirty="0">
                <a:solidFill>
                  <a:srgbClr val="0645AD"/>
                </a:solidFill>
                <a:effectLst/>
                <a:latin typeface="Arial" panose="020B0604020202020204" pitchFamily="34" charset="0"/>
                <a:hlinkClick r:id="rId4" tooltip="Automation"/>
              </a:rPr>
              <a:t>automation</a:t>
            </a:r>
            <a:r>
              <a:rPr lang="en-US" sz="2400" b="0" i="0" dirty="0">
                <a:solidFill>
                  <a:srgbClr val="202122"/>
                </a:solidFill>
                <a:effectLst/>
                <a:latin typeface="Arial" panose="020B0604020202020204" pitchFamily="34" charset="0"/>
              </a:rPr>
              <a:t> are commonly used. A fabricated product may be called a </a:t>
            </a:r>
            <a:r>
              <a:rPr lang="en-US" sz="2400" b="0" i="1" dirty="0">
                <a:solidFill>
                  <a:srgbClr val="202122"/>
                </a:solidFill>
                <a:effectLst/>
                <a:latin typeface="Arial" panose="020B0604020202020204" pitchFamily="34" charset="0"/>
              </a:rPr>
              <a:t>fabrication</a:t>
            </a:r>
            <a:r>
              <a:rPr lang="en-US" sz="2400" b="0" i="0" dirty="0">
                <a:solidFill>
                  <a:srgbClr val="202122"/>
                </a:solidFill>
                <a:effectLst/>
                <a:latin typeface="Arial" panose="020B0604020202020204" pitchFamily="34" charset="0"/>
              </a:rPr>
              <a:t>, and shops specializing in this type of work are called </a:t>
            </a:r>
            <a:r>
              <a:rPr lang="en-US" sz="2400" b="0" i="1" dirty="0">
                <a:solidFill>
                  <a:srgbClr val="202122"/>
                </a:solidFill>
                <a:effectLst/>
                <a:latin typeface="Arial" panose="020B0604020202020204" pitchFamily="34" charset="0"/>
              </a:rPr>
              <a:t>fab shops/yard</a:t>
            </a:r>
            <a:r>
              <a:rPr lang="en-US" sz="2400" b="0" i="0"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131514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6">
                <a:lumMod val="40000"/>
                <a:lumOff val="60000"/>
              </a:schemeClr>
            </a:gs>
            <a:gs pos="5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 xmlns:a16="http://schemas.microsoft.com/office/drawing/2014/main" id="{84A2F9FE-8E04-4FF0-A5A9-20B412B0C3E5}"/>
              </a:ext>
            </a:extLst>
          </p:cNvPr>
          <p:cNvSpPr txBox="1">
            <a:spLocks/>
          </p:cNvSpPr>
          <p:nvPr/>
        </p:nvSpPr>
        <p:spPr>
          <a:xfrm>
            <a:off x="1511020" y="283194"/>
            <a:ext cx="8077200" cy="617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lgn="ctr"/>
            <a:r>
              <a:rPr lang="en-IN" sz="6600" u="sng" dirty="0">
                <a:latin typeface="Bodoni MT Black" panose="02070A03080606020203" pitchFamily="18" charset="0"/>
              </a:rPr>
              <a:t>HOT WORK</a:t>
            </a:r>
          </a:p>
        </p:txBody>
      </p:sp>
      <p:pic>
        <p:nvPicPr>
          <p:cNvPr id="3" name="Picture 2">
            <a:extLst>
              <a:ext uri="{FF2B5EF4-FFF2-40B4-BE49-F238E27FC236}">
                <a16:creationId xmlns="" xmlns:a16="http://schemas.microsoft.com/office/drawing/2014/main" id="{22388851-0B90-49CF-AD00-5516BF3EE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382" y="3855721"/>
            <a:ext cx="4733447" cy="2510790"/>
          </a:xfrm>
          <a:prstGeom prst="rect">
            <a:avLst/>
          </a:prstGeom>
        </p:spPr>
      </p:pic>
      <p:sp>
        <p:nvSpPr>
          <p:cNvPr id="4" name="Subtitle 1">
            <a:extLst>
              <a:ext uri="{FF2B5EF4-FFF2-40B4-BE49-F238E27FC236}">
                <a16:creationId xmlns="" xmlns:a16="http://schemas.microsoft.com/office/drawing/2014/main" id="{6CAF29EF-284A-4A03-A714-B1A7EC6AD6E5}"/>
              </a:ext>
            </a:extLst>
          </p:cNvPr>
          <p:cNvSpPr txBox="1">
            <a:spLocks/>
          </p:cNvSpPr>
          <p:nvPr/>
        </p:nvSpPr>
        <p:spPr>
          <a:xfrm>
            <a:off x="504830" y="1388119"/>
            <a:ext cx="8736330" cy="52196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u="sng" dirty="0">
                <a:latin typeface="Lucida Fax" panose="02060602050505020204" pitchFamily="18" charset="0"/>
              </a:rPr>
              <a:t>DEFINITION</a:t>
            </a:r>
          </a:p>
          <a:p>
            <a:r>
              <a:rPr lang="en-IN" sz="2400" dirty="0">
                <a:latin typeface="Lucida Fax" panose="02060602050505020204" pitchFamily="18" charset="0"/>
              </a:rPr>
              <a:t>ANY WORK WHICH INVOLVE THE USE OF NAKED FLAME OR A SOURCE OF IGNITION OR SPARK GENARATING POTENTIAL, CAPABLE OF IGNITING A COMBUSTIBLE OR EXPLOSIVE MATERIALS IS CLASSIFIED AS HOTWORK</a:t>
            </a:r>
          </a:p>
        </p:txBody>
      </p:sp>
      <p:pic>
        <p:nvPicPr>
          <p:cNvPr id="5" name="Picture 4">
            <a:extLst>
              <a:ext uri="{FF2B5EF4-FFF2-40B4-BE49-F238E27FC236}">
                <a16:creationId xmlns="" xmlns:a16="http://schemas.microsoft.com/office/drawing/2014/main" id="{1446A477-D81E-4044-B70F-952E94946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80" y="3855721"/>
            <a:ext cx="5063840" cy="2510790"/>
          </a:xfrm>
          <a:prstGeom prst="rect">
            <a:avLst/>
          </a:prstGeom>
        </p:spPr>
      </p:pic>
    </p:spTree>
    <p:extLst>
      <p:ext uri="{BB962C8B-B14F-4D97-AF65-F5344CB8AC3E}">
        <p14:creationId xmlns:p14="http://schemas.microsoft.com/office/powerpoint/2010/main" val="243313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gs>
            <a:gs pos="100000">
              <a:schemeClr val="accent6">
                <a:lumMod val="40000"/>
                <a:lumOff val="60000"/>
              </a:schemeClr>
            </a:gs>
            <a:gs pos="50000">
              <a:schemeClr val="accent1">
                <a:lumMod val="20000"/>
                <a:lumOff val="8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28E6E96-93D1-4D2D-BE0E-7FD7D73BA991}"/>
              </a:ext>
            </a:extLst>
          </p:cNvPr>
          <p:cNvSpPr txBox="1"/>
          <p:nvPr/>
        </p:nvSpPr>
        <p:spPr>
          <a:xfrm>
            <a:off x="2251710" y="546854"/>
            <a:ext cx="8219122" cy="584775"/>
          </a:xfrm>
          <a:prstGeom prst="rect">
            <a:avLst/>
          </a:prstGeom>
          <a:noFill/>
        </p:spPr>
        <p:txBody>
          <a:bodyPr wrap="square">
            <a:spAutoFit/>
          </a:bodyPr>
          <a:lstStyle/>
          <a:p>
            <a:pPr algn="l"/>
            <a:r>
              <a:rPr lang="en-US" sz="3200" b="1" i="0" dirty="0">
                <a:effectLst/>
                <a:latin typeface="Avenir"/>
              </a:rPr>
              <a:t>Hot Work - Potential Hazardous Consequences</a:t>
            </a:r>
          </a:p>
        </p:txBody>
      </p:sp>
      <p:sp>
        <p:nvSpPr>
          <p:cNvPr id="5" name="TextBox 4">
            <a:extLst>
              <a:ext uri="{FF2B5EF4-FFF2-40B4-BE49-F238E27FC236}">
                <a16:creationId xmlns="" xmlns:a16="http://schemas.microsoft.com/office/drawing/2014/main" id="{07F99BAF-401D-46EE-808C-1E3007C90B23}"/>
              </a:ext>
            </a:extLst>
          </p:cNvPr>
          <p:cNvSpPr txBox="1"/>
          <p:nvPr/>
        </p:nvSpPr>
        <p:spPr>
          <a:xfrm>
            <a:off x="472440" y="1325612"/>
            <a:ext cx="11247120" cy="5262979"/>
          </a:xfrm>
          <a:prstGeom prst="rect">
            <a:avLst/>
          </a:prstGeom>
          <a:noFill/>
        </p:spPr>
        <p:txBody>
          <a:bodyPr wrap="square">
            <a:spAutoFit/>
          </a:bodyPr>
          <a:lstStyle/>
          <a:p>
            <a:pPr algn="l"/>
            <a:r>
              <a:rPr lang="en-US" sz="2400" b="1" i="0" dirty="0">
                <a:solidFill>
                  <a:srgbClr val="FF0000"/>
                </a:solidFill>
                <a:effectLst/>
                <a:latin typeface="Avenir"/>
              </a:rPr>
              <a:t>Property Damage (Fire / Explosion)</a:t>
            </a:r>
          </a:p>
          <a:p>
            <a:pPr algn="l"/>
            <a:endParaRPr lang="en-US" sz="2400" b="1" i="0" dirty="0">
              <a:solidFill>
                <a:srgbClr val="FF0000"/>
              </a:solidFill>
              <a:effectLst/>
              <a:latin typeface="Avenir"/>
            </a:endParaRPr>
          </a:p>
          <a:p>
            <a:pPr algn="l">
              <a:buFont typeface="Arial" panose="020B0604020202020204" pitchFamily="34" charset="0"/>
              <a:buChar char="•"/>
            </a:pPr>
            <a:r>
              <a:rPr lang="en-US" sz="2400" b="0" i="0" dirty="0">
                <a:solidFill>
                  <a:srgbClr val="2C2A27"/>
                </a:solidFill>
                <a:effectLst/>
                <a:latin typeface="ff-tisa-web-pro"/>
              </a:rPr>
              <a:t>Creating an ignition source (flame, heat, sparks, non-intrinsically safe equipment, molten metal or direct flames) in a combustible atmosphere (flammable materials/vapors) leading to fire or explosion.</a:t>
            </a:r>
          </a:p>
          <a:p>
            <a:pPr marL="742950" lvl="1" indent="-285750" algn="l">
              <a:buFont typeface="Arial" panose="020B0604020202020204" pitchFamily="34" charset="0"/>
              <a:buChar char="•"/>
            </a:pPr>
            <a:r>
              <a:rPr lang="en-US" sz="2400" b="0" i="0" dirty="0">
                <a:solidFill>
                  <a:srgbClr val="2C2A27"/>
                </a:solidFill>
                <a:effectLst/>
                <a:latin typeface="ff-tisa-web-pro"/>
              </a:rPr>
              <a:t>Caution must be taken when working near openings or cracks in walls, flooring, open doorways and windows.</a:t>
            </a:r>
          </a:p>
          <a:p>
            <a:pPr algn="l">
              <a:buFont typeface="Arial" panose="020B0604020202020204" pitchFamily="34" charset="0"/>
              <a:buChar char="•"/>
            </a:pPr>
            <a:r>
              <a:rPr lang="en-US" sz="2400" b="0" i="0" dirty="0">
                <a:solidFill>
                  <a:srgbClr val="2C2A27"/>
                </a:solidFill>
                <a:effectLst/>
                <a:latin typeface="ff-tisa-web-pro"/>
              </a:rPr>
              <a:t>Impinging heat to surrounding process equipment, causing possible thermal expansion resulting in the release of hydrocarbons,</a:t>
            </a:r>
          </a:p>
          <a:p>
            <a:pPr algn="l">
              <a:buFont typeface="Arial" panose="020B0604020202020204" pitchFamily="34" charset="0"/>
              <a:buChar char="•"/>
            </a:pPr>
            <a:r>
              <a:rPr lang="en-US" sz="2400" b="0" i="0" dirty="0">
                <a:solidFill>
                  <a:srgbClr val="2C2A27"/>
                </a:solidFill>
                <a:effectLst/>
                <a:latin typeface="ff-tisa-web-pro"/>
              </a:rPr>
              <a:t>Arc from welding, possibly setting off fire detection / mitigation systems (i.e., deluge systems, alarms resulting in possible unit shut downs, etc.)</a:t>
            </a:r>
          </a:p>
          <a:p>
            <a:pPr algn="l">
              <a:buFont typeface="Arial" panose="020B0604020202020204" pitchFamily="34" charset="0"/>
              <a:buChar char="•"/>
            </a:pPr>
            <a:r>
              <a:rPr lang="en-US" sz="2400" b="0" i="0" dirty="0">
                <a:solidFill>
                  <a:srgbClr val="2C2A27"/>
                </a:solidFill>
                <a:effectLst/>
                <a:latin typeface="ff-tisa-web-pro"/>
              </a:rPr>
              <a:t>Interference with other simultaneous work in close proximity (e.g., work involving breaking containment and potential release of combustible gases while hot work is present.)</a:t>
            </a:r>
          </a:p>
        </p:txBody>
      </p:sp>
    </p:spTree>
    <p:extLst>
      <p:ext uri="{BB962C8B-B14F-4D97-AF65-F5344CB8AC3E}">
        <p14:creationId xmlns:p14="http://schemas.microsoft.com/office/powerpoint/2010/main" val="2295409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0">
              <a:schemeClr val="accent6"/>
            </a:gs>
            <a:gs pos="67000">
              <a:schemeClr val="accent1">
                <a:lumMod val="45000"/>
                <a:lumOff val="55000"/>
              </a:schemeClr>
            </a:gs>
            <a:gs pos="5900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AF09811-7A1A-48C9-A76D-4CBBB9B35996}"/>
              </a:ext>
            </a:extLst>
          </p:cNvPr>
          <p:cNvSpPr txBox="1"/>
          <p:nvPr/>
        </p:nvSpPr>
        <p:spPr>
          <a:xfrm>
            <a:off x="742950" y="582067"/>
            <a:ext cx="11098530" cy="5755422"/>
          </a:xfrm>
          <a:prstGeom prst="rect">
            <a:avLst/>
          </a:prstGeom>
          <a:noFill/>
        </p:spPr>
        <p:txBody>
          <a:bodyPr wrap="square">
            <a:spAutoFit/>
          </a:bodyPr>
          <a:lstStyle/>
          <a:p>
            <a:pPr marL="0" indent="0" algn="ctr">
              <a:buNone/>
            </a:pPr>
            <a:r>
              <a:rPr lang="en-US" altLang="en-US" sz="3600" b="1" u="sng" dirty="0">
                <a:latin typeface="Arial" panose="020B0604020202020204" pitchFamily="34" charset="0"/>
              </a:rPr>
              <a:t>Excavation</a:t>
            </a:r>
          </a:p>
          <a:p>
            <a:pPr marL="0" indent="0" algn="ctr">
              <a:buNone/>
            </a:pPr>
            <a:endParaRPr lang="en-US" altLang="en-US" sz="3200" u="sng" dirty="0">
              <a:latin typeface="Arial" panose="020B0604020202020204" pitchFamily="34" charset="0"/>
            </a:endParaRPr>
          </a:p>
          <a:p>
            <a:pPr marL="0" indent="0">
              <a:buNone/>
            </a:pPr>
            <a:r>
              <a:rPr lang="en-US" altLang="en-US" sz="3600" u="sng" dirty="0">
                <a:solidFill>
                  <a:srgbClr val="FF0000"/>
                </a:solidFill>
              </a:rPr>
              <a:t>Excavation</a:t>
            </a:r>
            <a:r>
              <a:rPr lang="en-US" altLang="en-US" sz="3600" dirty="0"/>
              <a:t> </a:t>
            </a:r>
            <a:r>
              <a:rPr lang="en-US" altLang="en-US" sz="3600" b="0" dirty="0"/>
              <a:t>– a</a:t>
            </a:r>
            <a:r>
              <a:rPr lang="en-US" altLang="en-US" sz="3600" dirty="0"/>
              <a:t> </a:t>
            </a:r>
            <a:r>
              <a:rPr lang="en-US" altLang="en-US" sz="3600" b="0" dirty="0"/>
              <a:t>man-made cut, cavity, trench, or depression formed by earth removal.</a:t>
            </a:r>
          </a:p>
          <a:p>
            <a:pPr marL="0" indent="0">
              <a:buNone/>
            </a:pPr>
            <a:endParaRPr lang="en-US" altLang="en-US" sz="2800" b="0" dirty="0"/>
          </a:p>
          <a:p>
            <a:pPr marL="0" indent="0">
              <a:buNone/>
            </a:pPr>
            <a:r>
              <a:rPr lang="en-US" sz="24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Whether you want to construct a commercial or a residential building, roadways, bridges, or install pipes and underground utility lines, the land needs to be inspected and prepared to ensure it provides a strong foundation. Excavation is an important part of any construction project. The process uses different tools and techniques to move soil, rock, and other material to form a cavity and prepare the area for construction. Building companies use several different types of excavation in construction. The type of excavation used depends on the material used and the purpose.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altLang="en-US" sz="800" b="0" dirty="0"/>
          </a:p>
        </p:txBody>
      </p:sp>
    </p:spTree>
    <p:extLst>
      <p:ext uri="{BB962C8B-B14F-4D97-AF65-F5344CB8AC3E}">
        <p14:creationId xmlns:p14="http://schemas.microsoft.com/office/powerpoint/2010/main" val="3874697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gs>
            <a:gs pos="100000">
              <a:schemeClr val="accent6">
                <a:lumMod val="40000"/>
                <a:lumOff val="60000"/>
              </a:schemeClr>
            </a:gs>
            <a:gs pos="50000">
              <a:schemeClr val="accent1">
                <a:lumMod val="20000"/>
                <a:lumOff val="8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32B7C37-3D10-484A-AA53-2B812C24CD83}"/>
              </a:ext>
            </a:extLst>
          </p:cNvPr>
          <p:cNvSpPr txBox="1"/>
          <p:nvPr/>
        </p:nvSpPr>
        <p:spPr>
          <a:xfrm>
            <a:off x="925830" y="489734"/>
            <a:ext cx="10938510" cy="5878532"/>
          </a:xfrm>
          <a:prstGeom prst="rect">
            <a:avLst/>
          </a:prstGeom>
          <a:noFill/>
        </p:spPr>
        <p:txBody>
          <a:bodyPr wrap="square">
            <a:spAutoFit/>
          </a:bodyPr>
          <a:lstStyle/>
          <a:p>
            <a:pPr algn="l"/>
            <a:r>
              <a:rPr lang="en-US" sz="3200" b="1" i="0" dirty="0">
                <a:solidFill>
                  <a:srgbClr val="FF0000"/>
                </a:solidFill>
                <a:effectLst/>
                <a:latin typeface="ff-tisa-web-pro"/>
              </a:rPr>
              <a:t>Hazards associated with welding equipment:</a:t>
            </a:r>
          </a:p>
          <a:p>
            <a:pPr algn="l"/>
            <a:endParaRPr lang="en-US" sz="3200" b="0" i="0" dirty="0">
              <a:solidFill>
                <a:srgbClr val="2C2A27"/>
              </a:solidFill>
              <a:effectLst/>
              <a:latin typeface="ff-tisa-web-pro"/>
            </a:endParaRPr>
          </a:p>
          <a:p>
            <a:pPr marL="742950" lvl="1" indent="-285750" algn="l">
              <a:buFont typeface="Arial" panose="020B0604020202020204" pitchFamily="34" charset="0"/>
              <a:buChar char="•"/>
            </a:pPr>
            <a:r>
              <a:rPr lang="en-US" sz="2400" b="0" i="0" dirty="0">
                <a:solidFill>
                  <a:srgbClr val="2C2A27"/>
                </a:solidFill>
                <a:effectLst/>
                <a:latin typeface="ff-tisa-web-pro"/>
              </a:rPr>
              <a:t>Damage and defective parts, if not replaced prior to start of the job</a:t>
            </a:r>
          </a:p>
          <a:p>
            <a:pPr marL="742950" lvl="1" indent="-285750" algn="l">
              <a:buFont typeface="Arial" panose="020B0604020202020204" pitchFamily="34" charset="0"/>
              <a:buChar char="•"/>
            </a:pPr>
            <a:r>
              <a:rPr lang="en-US" sz="2400" b="0" i="0" dirty="0">
                <a:solidFill>
                  <a:srgbClr val="2C2A27"/>
                </a:solidFill>
                <a:effectLst/>
                <a:latin typeface="ff-tisa-web-pro"/>
              </a:rPr>
              <a:t>Improper grounding</a:t>
            </a:r>
          </a:p>
          <a:p>
            <a:pPr marL="742950" lvl="1" indent="-285750" algn="l">
              <a:buFont typeface="Arial" panose="020B0604020202020204" pitchFamily="34" charset="0"/>
              <a:buChar char="•"/>
            </a:pPr>
            <a:r>
              <a:rPr lang="en-US" sz="2400" b="0" i="0" dirty="0">
                <a:solidFill>
                  <a:srgbClr val="2C2A27"/>
                </a:solidFill>
                <a:effectLst/>
                <a:latin typeface="ff-tisa-web-pro"/>
              </a:rPr>
              <a:t>Oxy-fuel equipment</a:t>
            </a:r>
          </a:p>
          <a:p>
            <a:pPr marL="1143000" lvl="2" indent="-228600" algn="l">
              <a:buFont typeface="Arial" panose="020B0604020202020204" pitchFamily="34" charset="0"/>
              <a:buChar char="•"/>
            </a:pPr>
            <a:r>
              <a:rPr lang="en-US" sz="2400" b="0" i="0" dirty="0">
                <a:solidFill>
                  <a:srgbClr val="2C2A27"/>
                </a:solidFill>
                <a:effectLst/>
                <a:latin typeface="ff-tisa-web-pro"/>
              </a:rPr>
              <a:t>If oxy-acetylene cylinders do not have sufficient material in the cylinders pre-or to start of the job, backflow can happen if one cylinder goes empty during operation which can cause:</a:t>
            </a:r>
          </a:p>
          <a:p>
            <a:pPr marL="1600200" lvl="3" indent="-228600" algn="l">
              <a:buFont typeface="Arial" panose="020B0604020202020204" pitchFamily="34" charset="0"/>
              <a:buChar char="•"/>
            </a:pPr>
            <a:r>
              <a:rPr lang="en-US" sz="2400" b="0" i="0" dirty="0">
                <a:solidFill>
                  <a:srgbClr val="2C2A27"/>
                </a:solidFill>
                <a:effectLst/>
                <a:latin typeface="ff-tisa-web-pro"/>
              </a:rPr>
              <a:t>A system pressure imbalance.</a:t>
            </a:r>
          </a:p>
          <a:p>
            <a:pPr marL="1600200" lvl="3" indent="-228600" algn="l">
              <a:buFont typeface="Arial" panose="020B0604020202020204" pitchFamily="34" charset="0"/>
              <a:buChar char="•"/>
            </a:pPr>
            <a:r>
              <a:rPr lang="en-US" sz="2400" b="0" i="0" dirty="0">
                <a:solidFill>
                  <a:srgbClr val="2C2A27"/>
                </a:solidFill>
                <a:effectLst/>
                <a:latin typeface="ff-tisa-web-pro"/>
              </a:rPr>
              <a:t>Mixing of oxy and fuel inside the hose.</a:t>
            </a:r>
          </a:p>
          <a:p>
            <a:pPr algn="l">
              <a:buFont typeface="Arial" panose="020B0604020202020204" pitchFamily="34" charset="0"/>
              <a:buChar char="•"/>
            </a:pPr>
            <a:r>
              <a:rPr lang="en-US" sz="2400" b="0" i="0" dirty="0">
                <a:solidFill>
                  <a:srgbClr val="2C2A27"/>
                </a:solidFill>
                <a:effectLst/>
                <a:latin typeface="ff-tisa-web-pro"/>
              </a:rPr>
              <a:t>Flashback caused by reverse flow of gas through the torch and back through to the hose, regulator and/or cylinder, potentially causing an explosion</a:t>
            </a:r>
          </a:p>
          <a:p>
            <a:pPr algn="l">
              <a:buFont typeface="Arial" panose="020B0604020202020204" pitchFamily="34" charset="0"/>
              <a:buChar char="•"/>
            </a:pPr>
            <a:r>
              <a:rPr lang="en-US" sz="2400" b="0" i="0" dirty="0">
                <a:solidFill>
                  <a:srgbClr val="2C2A27"/>
                </a:solidFill>
                <a:effectLst/>
                <a:latin typeface="ff-tisa-web-pro"/>
              </a:rPr>
              <a:t>Fire or explosion caused by ignition of flammable/combustible vapors/materials present in processing equipment such as tanks, vessels and piping, etc., that have void spaces or liners (i.e., double-walled tanks and piping, double-bottom tanks)</a:t>
            </a:r>
          </a:p>
        </p:txBody>
      </p:sp>
    </p:spTree>
    <p:extLst>
      <p:ext uri="{BB962C8B-B14F-4D97-AF65-F5344CB8AC3E}">
        <p14:creationId xmlns:p14="http://schemas.microsoft.com/office/powerpoint/2010/main" val="3555683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6">
                <a:lumMod val="40000"/>
                <a:lumOff val="60000"/>
              </a:schemeClr>
            </a:gs>
            <a:gs pos="50000">
              <a:schemeClr val="accent1">
                <a:lumMod val="20000"/>
                <a:lumOff val="8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B1343F2-57FA-4E3D-B7A8-CA85AF4B9E03}"/>
              </a:ext>
            </a:extLst>
          </p:cNvPr>
          <p:cNvSpPr txBox="1"/>
          <p:nvPr/>
        </p:nvSpPr>
        <p:spPr>
          <a:xfrm>
            <a:off x="960120" y="774204"/>
            <a:ext cx="9144001" cy="5078313"/>
          </a:xfrm>
          <a:prstGeom prst="rect">
            <a:avLst/>
          </a:prstGeom>
          <a:noFill/>
        </p:spPr>
        <p:txBody>
          <a:bodyPr wrap="square">
            <a:spAutoFit/>
          </a:bodyPr>
          <a:lstStyle/>
          <a:p>
            <a:pPr algn="l"/>
            <a:r>
              <a:rPr lang="en-US" sz="3200" b="1" i="0" dirty="0">
                <a:solidFill>
                  <a:srgbClr val="FF0000"/>
                </a:solidFill>
                <a:effectLst/>
                <a:latin typeface="Avenir"/>
              </a:rPr>
              <a:t>Personal Injury (Safety / Human Health)</a:t>
            </a:r>
          </a:p>
          <a:p>
            <a:pPr algn="l"/>
            <a:endParaRPr lang="en-US" sz="3200" b="1" i="0" dirty="0">
              <a:solidFill>
                <a:srgbClr val="2C2A27"/>
              </a:solidFill>
              <a:effectLst/>
              <a:latin typeface="Avenir"/>
            </a:endParaRPr>
          </a:p>
          <a:p>
            <a:pPr algn="l"/>
            <a:r>
              <a:rPr lang="en-US" sz="2000" b="0" i="0" dirty="0">
                <a:solidFill>
                  <a:srgbClr val="2C2A27"/>
                </a:solidFill>
                <a:effectLst/>
                <a:latin typeface="ff-tisa-web-pro"/>
              </a:rPr>
              <a:t>Hot work presents direct personnel hazards to those involved in the task, or working nearby.</a:t>
            </a:r>
          </a:p>
          <a:p>
            <a:pPr algn="l">
              <a:buFont typeface="Arial" panose="020B0604020202020204" pitchFamily="34" charset="0"/>
              <a:buChar char="•"/>
            </a:pPr>
            <a:r>
              <a:rPr lang="en-US" sz="2000" b="0" i="0" dirty="0">
                <a:solidFill>
                  <a:srgbClr val="2C2A27"/>
                </a:solidFill>
                <a:effectLst/>
                <a:latin typeface="ff-tisa-web-pro"/>
              </a:rPr>
              <a:t>Skin/eye burns and electric shock are potential direct hazards.  A hot surface or a spark can burn skin, either by contact or from radiated heat. The eyes are particularly sensitive to burning, including that from light radiation - “arc eye”.</a:t>
            </a:r>
          </a:p>
          <a:p>
            <a:pPr algn="l">
              <a:buFont typeface="Arial" panose="020B0604020202020204" pitchFamily="34" charset="0"/>
              <a:buChar char="•"/>
            </a:pPr>
            <a:r>
              <a:rPr lang="en-US" sz="2000" b="0" i="0" dirty="0">
                <a:solidFill>
                  <a:srgbClr val="2C2A27"/>
                </a:solidFill>
                <a:effectLst/>
                <a:latin typeface="ff-tisa-web-pro"/>
              </a:rPr>
              <a:t>Potential of personnel overexposure to welding or flame cutting fumes, especially:</a:t>
            </a:r>
          </a:p>
          <a:p>
            <a:pPr marL="742950" lvl="1" indent="-285750" algn="l">
              <a:buFont typeface="Arial" panose="020B0604020202020204" pitchFamily="34" charset="0"/>
              <a:buChar char="•"/>
            </a:pPr>
            <a:r>
              <a:rPr lang="en-US" sz="2000" b="0" i="0" dirty="0">
                <a:solidFill>
                  <a:srgbClr val="2C2A27"/>
                </a:solidFill>
                <a:effectLst/>
                <a:latin typeface="ff-tisa-web-pro"/>
              </a:rPr>
              <a:t>If ventilation is inadequate.</a:t>
            </a:r>
          </a:p>
          <a:p>
            <a:pPr marL="742950" lvl="1" indent="-285750" algn="l">
              <a:buFont typeface="Arial" panose="020B0604020202020204" pitchFamily="34" charset="0"/>
              <a:buChar char="•"/>
            </a:pPr>
            <a:r>
              <a:rPr lang="en-US" sz="2000" b="0" i="0" dirty="0">
                <a:solidFill>
                  <a:srgbClr val="2C2A27"/>
                </a:solidFill>
                <a:effectLst/>
                <a:latin typeface="ff-tisa-web-pro"/>
              </a:rPr>
              <a:t>Inappropriate or insufficient PPE.</a:t>
            </a:r>
          </a:p>
          <a:p>
            <a:pPr algn="l">
              <a:buFont typeface="Arial" panose="020B0604020202020204" pitchFamily="34" charset="0"/>
              <a:buChar char="•"/>
            </a:pPr>
            <a:r>
              <a:rPr lang="en-US" sz="2000" b="0" i="0" dirty="0">
                <a:solidFill>
                  <a:srgbClr val="2C2A27"/>
                </a:solidFill>
                <a:effectLst/>
                <a:latin typeface="ff-tisa-web-pro"/>
              </a:rPr>
              <a:t>Injuries from sparks, etc., to personnel working in the area or passing nearby (or at a lower level below the work) may occur if the area is not properly isolated or access is restricted and there is no additional protection such as a fire blanket.</a:t>
            </a:r>
          </a:p>
          <a:p>
            <a:pPr marL="742950" lvl="1" indent="-285750" algn="l">
              <a:buFont typeface="Arial" panose="020B0604020202020204" pitchFamily="34" charset="0"/>
              <a:buChar char="•"/>
            </a:pPr>
            <a:r>
              <a:rPr lang="en-US" sz="2000" b="0" i="0" dirty="0">
                <a:solidFill>
                  <a:srgbClr val="2C2A27"/>
                </a:solidFill>
                <a:effectLst/>
                <a:latin typeface="ff-tisa-web-pro"/>
              </a:rPr>
              <a:t>While the direct hazards of hot work are important, the risks from fires and explosions are typically more significant, especially in operational areas.</a:t>
            </a:r>
          </a:p>
        </p:txBody>
      </p:sp>
    </p:spTree>
    <p:extLst>
      <p:ext uri="{BB962C8B-B14F-4D97-AF65-F5344CB8AC3E}">
        <p14:creationId xmlns:p14="http://schemas.microsoft.com/office/powerpoint/2010/main" val="3480087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6">
                <a:lumMod val="40000"/>
                <a:lumOff val="60000"/>
              </a:schemeClr>
            </a:gs>
            <a:gs pos="50000">
              <a:schemeClr val="accent1">
                <a:lumMod val="20000"/>
                <a:lumOff val="8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8DD0F5B-7E9C-44E2-9F09-1DA76027FBBA}"/>
              </a:ext>
            </a:extLst>
          </p:cNvPr>
          <p:cNvSpPr txBox="1"/>
          <p:nvPr/>
        </p:nvSpPr>
        <p:spPr>
          <a:xfrm>
            <a:off x="685800" y="954077"/>
            <a:ext cx="9852660" cy="4770537"/>
          </a:xfrm>
          <a:prstGeom prst="rect">
            <a:avLst/>
          </a:prstGeom>
          <a:noFill/>
        </p:spPr>
        <p:txBody>
          <a:bodyPr wrap="square">
            <a:spAutoFit/>
          </a:bodyPr>
          <a:lstStyle/>
          <a:p>
            <a:pPr algn="l"/>
            <a:r>
              <a:rPr lang="en-US" sz="3200" b="1" i="0" dirty="0">
                <a:solidFill>
                  <a:srgbClr val="FF0000"/>
                </a:solidFill>
                <a:effectLst/>
                <a:latin typeface="Avenir"/>
              </a:rPr>
              <a:t>Chemical Release / Environmental Impact (On-Site)</a:t>
            </a:r>
          </a:p>
          <a:p>
            <a:pPr algn="l"/>
            <a:endParaRPr lang="en-US" sz="3200" b="1" i="0" dirty="0">
              <a:solidFill>
                <a:srgbClr val="2C2A27"/>
              </a:solidFill>
              <a:effectLst/>
              <a:latin typeface="Avenir"/>
            </a:endParaRPr>
          </a:p>
          <a:p>
            <a:pPr algn="l"/>
            <a:r>
              <a:rPr lang="en-US" sz="2400" b="0" i="0" dirty="0">
                <a:solidFill>
                  <a:srgbClr val="2C2A27"/>
                </a:solidFill>
                <a:effectLst/>
                <a:latin typeface="ff-tisa-web-pro"/>
              </a:rPr>
              <a:t>In addition to the Property Damage and Personal Injury consequences stated above, facilities must also consider the potential for escalation that could result in environmental damage or additional personal injuries occurring on-site.</a:t>
            </a:r>
          </a:p>
          <a:p>
            <a:pPr algn="l">
              <a:buFont typeface="Arial" panose="020B0604020202020204" pitchFamily="34" charset="0"/>
              <a:buChar char="•"/>
            </a:pPr>
            <a:r>
              <a:rPr lang="en-US" sz="2400" b="0" i="0" dirty="0">
                <a:solidFill>
                  <a:srgbClr val="2C2A27"/>
                </a:solidFill>
                <a:effectLst/>
                <a:latin typeface="ff-tisa-web-pro"/>
              </a:rPr>
              <a:t>Environmental damage due to releases to the air, soil, or bodies of water resulting from hot work related fires, explosions, equipment damage, etc.</a:t>
            </a:r>
          </a:p>
          <a:p>
            <a:pPr algn="l">
              <a:buFont typeface="Arial" panose="020B0604020202020204" pitchFamily="34" charset="0"/>
              <a:buChar char="•"/>
            </a:pPr>
            <a:r>
              <a:rPr lang="en-US" sz="2400" b="0" i="0" dirty="0">
                <a:solidFill>
                  <a:srgbClr val="2C2A27"/>
                </a:solidFill>
                <a:effectLst/>
                <a:latin typeface="ff-tisa-web-pro"/>
              </a:rPr>
              <a:t>Personnel injuries due the release of flammable, combustible vapors, or toxic materials due to products of combustion resulting from hot work related fires.</a:t>
            </a:r>
          </a:p>
          <a:p>
            <a:pPr algn="l">
              <a:buFont typeface="Arial" panose="020B0604020202020204" pitchFamily="34" charset="0"/>
              <a:buChar char="•"/>
            </a:pPr>
            <a:r>
              <a:rPr lang="en-US" sz="2400" b="0" i="0" dirty="0">
                <a:solidFill>
                  <a:srgbClr val="2C2A27"/>
                </a:solidFill>
                <a:effectLst/>
                <a:latin typeface="ff-tisa-web-pro"/>
              </a:rPr>
              <a:t>Personal injuries due to fire escalation or explosions resulting from hot work related fires.</a:t>
            </a:r>
          </a:p>
        </p:txBody>
      </p:sp>
    </p:spTree>
    <p:extLst>
      <p:ext uri="{BB962C8B-B14F-4D97-AF65-F5344CB8AC3E}">
        <p14:creationId xmlns:p14="http://schemas.microsoft.com/office/powerpoint/2010/main" val="3102370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6">
                <a:lumMod val="40000"/>
                <a:lumOff val="60000"/>
              </a:schemeClr>
            </a:gs>
            <a:gs pos="50000">
              <a:schemeClr val="accent1">
                <a:lumMod val="20000"/>
                <a:lumOff val="8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3F6907F-67D7-4779-9428-546F39CF3A98}"/>
              </a:ext>
            </a:extLst>
          </p:cNvPr>
          <p:cNvSpPr txBox="1"/>
          <p:nvPr/>
        </p:nvSpPr>
        <p:spPr>
          <a:xfrm>
            <a:off x="902970" y="587931"/>
            <a:ext cx="9658350" cy="5139869"/>
          </a:xfrm>
          <a:prstGeom prst="rect">
            <a:avLst/>
          </a:prstGeom>
          <a:noFill/>
        </p:spPr>
        <p:txBody>
          <a:bodyPr wrap="square">
            <a:spAutoFit/>
          </a:bodyPr>
          <a:lstStyle/>
          <a:p>
            <a:pPr algn="l"/>
            <a:r>
              <a:rPr lang="en-US" sz="3200" b="1" i="0" dirty="0">
                <a:solidFill>
                  <a:srgbClr val="FF0000"/>
                </a:solidFill>
                <a:effectLst/>
                <a:latin typeface="Avenir"/>
              </a:rPr>
              <a:t>Chemical Release / Environmental Impact (Off-Site)</a:t>
            </a:r>
          </a:p>
          <a:p>
            <a:pPr algn="l"/>
            <a:endParaRPr lang="en-US" sz="3200" b="1" i="0" dirty="0">
              <a:solidFill>
                <a:srgbClr val="2C2A27"/>
              </a:solidFill>
              <a:effectLst/>
              <a:latin typeface="Avenir"/>
            </a:endParaRPr>
          </a:p>
          <a:p>
            <a:pPr algn="l"/>
            <a:r>
              <a:rPr lang="en-US" sz="2400" b="0" i="0" dirty="0">
                <a:solidFill>
                  <a:srgbClr val="2C2A27"/>
                </a:solidFill>
                <a:effectLst/>
                <a:latin typeface="ff-tisa-web-pro"/>
              </a:rPr>
              <a:t>In addition to the Property Damage and Personal Injury consequences stated above, facilities must also consider the potential for escalation that could result in environmental damage or additional personal injuries occurring on-site.</a:t>
            </a:r>
          </a:p>
          <a:p>
            <a:pPr algn="l">
              <a:buFont typeface="Arial" panose="020B0604020202020204" pitchFamily="34" charset="0"/>
              <a:buChar char="•"/>
            </a:pPr>
            <a:r>
              <a:rPr lang="en-US" sz="2400" b="0" i="0" dirty="0">
                <a:solidFill>
                  <a:srgbClr val="2C2A27"/>
                </a:solidFill>
                <a:effectLst/>
                <a:latin typeface="ff-tisa-web-pro"/>
              </a:rPr>
              <a:t>Environmental damage due to releases to the air, soil, or bodies of water resulting from hot work related fires, explosions, equipment damage, etc.</a:t>
            </a:r>
          </a:p>
          <a:p>
            <a:pPr algn="l">
              <a:buFont typeface="Arial" panose="020B0604020202020204" pitchFamily="34" charset="0"/>
              <a:buChar char="•"/>
            </a:pPr>
            <a:r>
              <a:rPr lang="en-US" sz="2400" b="0" i="0" dirty="0">
                <a:solidFill>
                  <a:srgbClr val="2C2A27"/>
                </a:solidFill>
                <a:effectLst/>
                <a:latin typeface="ff-tisa-web-pro"/>
              </a:rPr>
              <a:t>Personnel injuries due the release of flammable, combustible vapors, or toxic materials due to products of combustion resulting from hot work related fires.</a:t>
            </a:r>
          </a:p>
          <a:p>
            <a:pPr algn="l">
              <a:buFont typeface="Arial" panose="020B0604020202020204" pitchFamily="34" charset="0"/>
              <a:buChar char="•"/>
            </a:pPr>
            <a:r>
              <a:rPr lang="en-US" sz="2400" b="0" i="0" dirty="0">
                <a:solidFill>
                  <a:srgbClr val="2C2A27"/>
                </a:solidFill>
                <a:effectLst/>
                <a:latin typeface="ff-tisa-web-pro"/>
              </a:rPr>
              <a:t>Personal injuries due to fire escalation or explosions resulting from hot work related fires.</a:t>
            </a:r>
          </a:p>
        </p:txBody>
      </p:sp>
    </p:spTree>
    <p:extLst>
      <p:ext uri="{BB962C8B-B14F-4D97-AF65-F5344CB8AC3E}">
        <p14:creationId xmlns:p14="http://schemas.microsoft.com/office/powerpoint/2010/main" val="1917090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C60BEC4-273B-488A-9C45-1EE153DE3FA9}"/>
              </a:ext>
            </a:extLst>
          </p:cNvPr>
          <p:cNvSpPr txBox="1"/>
          <p:nvPr/>
        </p:nvSpPr>
        <p:spPr>
          <a:xfrm>
            <a:off x="914400" y="1136064"/>
            <a:ext cx="8035290" cy="5016758"/>
          </a:xfrm>
          <a:prstGeom prst="rect">
            <a:avLst/>
          </a:prstGeom>
          <a:noFill/>
        </p:spPr>
        <p:txBody>
          <a:bodyPr wrap="square">
            <a:spAutoFit/>
          </a:bodyPr>
          <a:lstStyle/>
          <a:p>
            <a:r>
              <a:rPr lang="en-IN" sz="2800" b="1" u="sng" dirty="0">
                <a:solidFill>
                  <a:schemeClr val="accent6"/>
                </a:solidFill>
                <a:latin typeface="Lucida Fax" panose="02060602050505020204" pitchFamily="18" charset="0"/>
              </a:rPr>
              <a:t>SAFETY ARRANGEMENTS</a:t>
            </a:r>
          </a:p>
          <a:p>
            <a:endParaRPr lang="en-IN" sz="2800" b="1" u="sng" dirty="0">
              <a:solidFill>
                <a:schemeClr val="accent6"/>
              </a:solidFill>
              <a:latin typeface="Lucida Fax" panose="02060602050505020204" pitchFamily="18" charset="0"/>
            </a:endParaRPr>
          </a:p>
          <a:p>
            <a:pPr marL="342900" indent="-342900">
              <a:buFont typeface="Wingdings" panose="05000000000000000000" pitchFamily="2" charset="2"/>
              <a:buChar char="q"/>
            </a:pPr>
            <a:r>
              <a:rPr lang="en-IN" sz="2400" dirty="0">
                <a:latin typeface="Lucida Fax" panose="02060602050505020204" pitchFamily="18" charset="0"/>
              </a:rPr>
              <a:t> BOOTH PREPARATION</a:t>
            </a:r>
          </a:p>
          <a:p>
            <a:pPr marL="342900" indent="-342900">
              <a:buFont typeface="Wingdings" panose="05000000000000000000" pitchFamily="2" charset="2"/>
              <a:buChar char="q"/>
            </a:pPr>
            <a:r>
              <a:rPr lang="en-IN" sz="2400" dirty="0">
                <a:latin typeface="Lucida Fax" panose="02060602050505020204" pitchFamily="18" charset="0"/>
              </a:rPr>
              <a:t> PROPER INSPECTION</a:t>
            </a:r>
          </a:p>
          <a:p>
            <a:pPr marL="342900" indent="-342900">
              <a:buFont typeface="Wingdings" panose="05000000000000000000" pitchFamily="2" charset="2"/>
              <a:buChar char="q"/>
            </a:pPr>
            <a:r>
              <a:rPr lang="en-IN" sz="2400" dirty="0">
                <a:latin typeface="Lucida Fax" panose="02060602050505020204" pitchFamily="18" charset="0"/>
              </a:rPr>
              <a:t> CHECK THE HOT WORK PERMIT</a:t>
            </a:r>
          </a:p>
          <a:p>
            <a:pPr marL="342900" indent="-342900">
              <a:buFont typeface="Wingdings" panose="05000000000000000000" pitchFamily="2" charset="2"/>
              <a:buChar char="q"/>
            </a:pPr>
            <a:r>
              <a:rPr lang="en-IN" sz="2400" dirty="0">
                <a:latin typeface="Lucida Fax" panose="02060602050505020204" pitchFamily="18" charset="0"/>
              </a:rPr>
              <a:t> TEST FOR OXYGEN LEVEL</a:t>
            </a:r>
          </a:p>
          <a:p>
            <a:pPr marL="342900" indent="-342900">
              <a:buFont typeface="Wingdings" panose="05000000000000000000" pitchFamily="2" charset="2"/>
              <a:buChar char="q"/>
            </a:pPr>
            <a:r>
              <a:rPr lang="en-IN" sz="2400" dirty="0">
                <a:latin typeface="Lucida Fax" panose="02060602050505020204" pitchFamily="18" charset="0"/>
              </a:rPr>
              <a:t> TEST FOR LEL</a:t>
            </a:r>
          </a:p>
          <a:p>
            <a:pPr marL="342900" indent="-342900">
              <a:buFont typeface="Wingdings" panose="05000000000000000000" pitchFamily="2" charset="2"/>
              <a:buChar char="q"/>
            </a:pPr>
            <a:r>
              <a:rPr lang="en-IN" sz="2400" dirty="0">
                <a:latin typeface="Lucida Fax" panose="02060602050505020204" pitchFamily="18" charset="0"/>
              </a:rPr>
              <a:t> TRAINED/ EXPERIENCED WORKER</a:t>
            </a:r>
          </a:p>
          <a:p>
            <a:pPr marL="342900" indent="-342900">
              <a:buFont typeface="Wingdings" panose="05000000000000000000" pitchFamily="2" charset="2"/>
              <a:buChar char="q"/>
            </a:pPr>
            <a:r>
              <a:rPr lang="en-IN" sz="2400" dirty="0">
                <a:latin typeface="Lucida Fax" panose="02060602050505020204" pitchFamily="18" charset="0"/>
              </a:rPr>
              <a:t> PROPER SUPERVISION</a:t>
            </a:r>
          </a:p>
          <a:p>
            <a:pPr marL="342900" indent="-342900">
              <a:buFont typeface="Wingdings" panose="05000000000000000000" pitchFamily="2" charset="2"/>
              <a:buChar char="q"/>
            </a:pPr>
            <a:r>
              <a:rPr lang="en-IN" sz="2400" dirty="0">
                <a:latin typeface="Lucida Fax" panose="02060602050505020204" pitchFamily="18" charset="0"/>
              </a:rPr>
              <a:t> KEEP COMBUSTIBLE AWAY</a:t>
            </a:r>
          </a:p>
          <a:p>
            <a:pPr marL="342900" indent="-342900">
              <a:buFont typeface="Wingdings" panose="05000000000000000000" pitchFamily="2" charset="2"/>
              <a:buChar char="q"/>
            </a:pPr>
            <a:r>
              <a:rPr lang="en-IN" sz="2400" dirty="0">
                <a:latin typeface="Lucida Fax" panose="02060602050505020204" pitchFamily="18" charset="0"/>
              </a:rPr>
              <a:t> FIRE WATCH AND SUITABLE EXTINGUISHER</a:t>
            </a:r>
          </a:p>
          <a:p>
            <a:pPr marL="342900" indent="-342900">
              <a:buFont typeface="Wingdings" panose="05000000000000000000" pitchFamily="2" charset="2"/>
              <a:buChar char="q"/>
            </a:pPr>
            <a:r>
              <a:rPr lang="en-IN" sz="2400" dirty="0">
                <a:latin typeface="Lucida Fax" panose="02060602050505020204" pitchFamily="18" charset="0"/>
              </a:rPr>
              <a:t> PROPER VENTILATION &amp; ILLUMINATION</a:t>
            </a:r>
          </a:p>
          <a:p>
            <a:pPr marL="342900" indent="-342900">
              <a:buFont typeface="Wingdings" panose="05000000000000000000" pitchFamily="2" charset="2"/>
              <a:buChar char="q"/>
            </a:pPr>
            <a:r>
              <a:rPr lang="en-IN" sz="2400" dirty="0">
                <a:latin typeface="Lucida Fax" panose="02060602050505020204" pitchFamily="18" charset="0"/>
              </a:rPr>
              <a:t> PROPER HOUSEKEEPING</a:t>
            </a:r>
          </a:p>
        </p:txBody>
      </p:sp>
      <p:pic>
        <p:nvPicPr>
          <p:cNvPr id="1026" name="Picture 2" descr="A Guide to Hot Work Hazards and Control Measures | CHAS">
            <a:extLst>
              <a:ext uri="{FF2B5EF4-FFF2-40B4-BE49-F238E27FC236}">
                <a16:creationId xmlns="" xmlns:a16="http://schemas.microsoft.com/office/drawing/2014/main" id="{6D73E834-A662-450B-A7C5-97D0B7737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740" y="1649089"/>
            <a:ext cx="2809875" cy="399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301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09610C1-D41D-4B83-83F2-E9A225D24552}"/>
              </a:ext>
            </a:extLst>
          </p:cNvPr>
          <p:cNvSpPr txBox="1"/>
          <p:nvPr/>
        </p:nvSpPr>
        <p:spPr>
          <a:xfrm>
            <a:off x="434340" y="125731"/>
            <a:ext cx="10584180" cy="7078861"/>
          </a:xfrm>
          <a:prstGeom prst="rect">
            <a:avLst/>
          </a:prstGeom>
          <a:noFill/>
        </p:spPr>
        <p:txBody>
          <a:bodyPr wrap="square">
            <a:spAutoFit/>
          </a:bodyPr>
          <a:lstStyle/>
          <a:p>
            <a:pPr marL="0" marR="0">
              <a:spcBef>
                <a:spcPts val="0"/>
              </a:spcBef>
              <a:spcAft>
                <a:spcPts val="0"/>
              </a:spcAft>
            </a:pPr>
            <a:r>
              <a:rPr lang="en-US" sz="2400" b="1" u="sng" dirty="0">
                <a:solidFill>
                  <a:schemeClr val="accent6"/>
                </a:solidFill>
                <a:effectLst/>
                <a:latin typeface="Arial" panose="020B0604020202020204" pitchFamily="34" charset="0"/>
                <a:ea typeface="Times New Roman" panose="02020603050405020304" pitchFamily="18" charset="0"/>
              </a:rPr>
              <a:t>Blasting Procedure</a:t>
            </a:r>
            <a:endParaRPr lang="en-US" sz="2800" dirty="0">
              <a:solidFill>
                <a:schemeClr val="accent6"/>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b="1" u="none" strike="noStrike" dirty="0">
                <a:effectLst/>
                <a:latin typeface="Arial" panose="020B0604020202020204" pitchFamily="34"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68630" algn="l"/>
                <a:tab pos="1028700" algn="l"/>
              </a:tabLst>
            </a:pPr>
            <a:r>
              <a:rPr lang="en-US" sz="1800" dirty="0">
                <a:effectLst/>
                <a:latin typeface="Arial" panose="020B0604020202020204" pitchFamily="34"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The Blast Cleaning Abrasive shall be Natural Garnet, which shall be dry and free of oil, grease and other harmful materials at the time of use.</a:t>
            </a:r>
            <a:endParaRPr lang="en-US" sz="2800" dirty="0">
              <a:effectLst/>
              <a:latin typeface="Times New Roman" panose="02020603050405020304" pitchFamily="18" charset="0"/>
              <a:ea typeface="Times New Roman" panose="02020603050405020304" pitchFamily="18" charset="0"/>
            </a:endParaRPr>
          </a:p>
          <a:p>
            <a:pPr marL="685800" marR="0">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All areas that can be injured by the blast shall be protected by suitable masking.</a:t>
            </a:r>
            <a:endParaRPr lang="en-US" sz="2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Clean, dry compressed air shall be used for nozzle blasting.  Moisture separators, oil separators, traps or other equipment may be necessary to achieve this requirement.</a:t>
            </a:r>
            <a:endParaRPr lang="en-US" sz="2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The minimum pressure at the nozzle of the pressure type blasting machine should be 80-100 psi.</a:t>
            </a:r>
            <a:endParaRPr lang="en-US" sz="2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Material being blasting shall have at least 3 degree above the dew point.</a:t>
            </a:r>
            <a:endParaRPr lang="en-US" sz="2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Blasting shall not be carried-out if Relative Humidity is above 85%.</a:t>
            </a:r>
            <a:endParaRPr lang="en-US" sz="2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r>
              <a:rPr lang="en-US" sz="1800" dirty="0">
                <a:effectLst/>
                <a:latin typeface="Arial" panose="020B0604020202020204" pitchFamily="34"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94288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83899DD-860B-449B-B600-B497D5C00EAE}"/>
              </a:ext>
            </a:extLst>
          </p:cNvPr>
          <p:cNvSpPr txBox="1"/>
          <p:nvPr/>
        </p:nvSpPr>
        <p:spPr>
          <a:xfrm>
            <a:off x="320040" y="265926"/>
            <a:ext cx="11338560" cy="6678751"/>
          </a:xfrm>
          <a:prstGeom prst="rect">
            <a:avLst/>
          </a:prstGeom>
          <a:noFill/>
        </p:spPr>
        <p:txBody>
          <a:bodyPr wrap="square">
            <a:spAutoFit/>
          </a:bodyPr>
          <a:lstStyle/>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Blast angle should be as close perpendicular as possible but in no case greater than </a:t>
            </a:r>
            <a:r>
              <a:rPr lang="en-US" sz="2400" u="sng" dirty="0">
                <a:effectLst/>
                <a:latin typeface="Arial" panose="020B0604020202020204" pitchFamily="34" charset="0"/>
                <a:ea typeface="Times New Roman" panose="02020603050405020304" pitchFamily="18" charset="0"/>
              </a:rPr>
              <a:t>+</a:t>
            </a:r>
            <a:r>
              <a:rPr lang="en-US" sz="2400" dirty="0">
                <a:effectLst/>
                <a:latin typeface="Arial" panose="020B0604020202020204" pitchFamily="34" charset="0"/>
                <a:ea typeface="Times New Roman" panose="02020603050405020304" pitchFamily="18" charset="0"/>
              </a:rPr>
              <a:t> 30</a:t>
            </a:r>
            <a:r>
              <a:rPr lang="en-US" sz="2400" baseline="30000" dirty="0">
                <a:effectLst/>
                <a:latin typeface="Arial" panose="020B0604020202020204" pitchFamily="34" charset="0"/>
                <a:ea typeface="Times New Roman" panose="02020603050405020304" pitchFamily="18" charset="0"/>
              </a:rPr>
              <a:t>0</a:t>
            </a:r>
            <a:r>
              <a:rPr lang="en-US" sz="2400" dirty="0">
                <a:effectLst/>
                <a:latin typeface="Arial" panose="020B0604020202020204" pitchFamily="34" charset="0"/>
                <a:ea typeface="Times New Roman" panose="02020603050405020304" pitchFamily="18" charset="0"/>
              </a:rPr>
              <a:t> to the work surface.  Over blasting must be avoided.</a:t>
            </a:r>
            <a:endParaRPr lang="en-US" sz="2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Clean, dry and oil free air shall be used to remove grit from the blasted area after blasting.  It may be necessary by soft brush or by vacuum cleaning.</a:t>
            </a:r>
            <a:endParaRPr lang="en-US" sz="2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The blasted area shall be free of all visible oil, grease, dirt, dust, mill scale, rust, paint oxides, corrosion products and other foreign matter.</a:t>
            </a:r>
            <a:endParaRPr lang="en-US" sz="2800" dirty="0">
              <a:effectLst/>
              <a:latin typeface="Times New Roman" panose="02020603050405020304" pitchFamily="18" charset="0"/>
              <a:ea typeface="Times New Roman" panose="02020603050405020304" pitchFamily="18" charset="0"/>
            </a:endParaRPr>
          </a:p>
          <a:p>
            <a:pPr marL="685800" marR="0">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The surface shall be uniformly blasted to Sa 2½ for External surfaces and Sa</a:t>
            </a:r>
            <a:r>
              <a:rPr lang="en-US" sz="2400" b="1" dirty="0">
                <a:effectLst/>
                <a:latin typeface="Arial" panose="020B0604020202020204" pitchFamily="34" charset="0"/>
                <a:ea typeface="Times New Roman" panose="02020603050405020304" pitchFamily="18" charset="0"/>
              </a:rPr>
              <a:t> </a:t>
            </a:r>
            <a:r>
              <a:rPr lang="en-US" sz="2400" dirty="0">
                <a:effectLst/>
                <a:latin typeface="Arial" panose="020B0604020202020204" pitchFamily="34" charset="0"/>
                <a:ea typeface="Times New Roman" panose="02020603050405020304" pitchFamily="18" charset="0"/>
              </a:rPr>
              <a:t>3 for Internal surfaces as per the Scope of work.</a:t>
            </a:r>
            <a:endParaRPr lang="en-US" sz="2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Only clean gloves, rags or slings shall be used in handling blasted materials or in contact with blasted surfaces.</a:t>
            </a:r>
            <a:endParaRPr lang="en-US" sz="28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Arial" panose="020B0604020202020204" pitchFamily="34" charset="0"/>
              <a:buChar char="•"/>
            </a:pPr>
            <a:r>
              <a:rPr lang="en-US" sz="2400" dirty="0">
                <a:effectLst/>
                <a:latin typeface="Arial" panose="020B0604020202020204" pitchFamily="34" charset="0"/>
                <a:ea typeface="Times New Roman" panose="02020603050405020304" pitchFamily="18" charset="0"/>
              </a:rPr>
              <a:t>Clean, dry, oil free air shall be used to remove grit from the vessels after blasting.  It may be necessary to clean by brushing or vacuuming.</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81747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29166D4A-4702-4471-AFBC-A9F2860F1A71}"/>
              </a:ext>
            </a:extLst>
          </p:cNvPr>
          <p:cNvSpPr txBox="1">
            <a:spLocks/>
          </p:cNvSpPr>
          <p:nvPr/>
        </p:nvSpPr>
        <p:spPr>
          <a:xfrm>
            <a:off x="598170" y="864870"/>
            <a:ext cx="8915400" cy="57911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q"/>
            </a:pPr>
            <a:r>
              <a:rPr lang="en-IN" sz="2400" dirty="0">
                <a:latin typeface="Lucida Fax" panose="02060602050505020204" pitchFamily="18" charset="0"/>
              </a:rPr>
              <a:t> INSPECT TOOLS AND EQUIPMENTS</a:t>
            </a:r>
          </a:p>
          <a:p>
            <a:pPr marL="342900" indent="-342900">
              <a:buFont typeface="Wingdings" panose="05000000000000000000" pitchFamily="2" charset="2"/>
              <a:buChar char="q"/>
            </a:pPr>
            <a:r>
              <a:rPr lang="en-IN" sz="2400" dirty="0">
                <a:latin typeface="Lucida Fax" panose="02060602050505020204" pitchFamily="18" charset="0"/>
              </a:rPr>
              <a:t> ELECTRIC DEVICE- INSULATED AND EARTHED</a:t>
            </a:r>
          </a:p>
          <a:p>
            <a:pPr marL="342900" indent="-342900">
              <a:buFont typeface="Wingdings" panose="05000000000000000000" pitchFamily="2" charset="2"/>
              <a:buChar char="q"/>
            </a:pPr>
            <a:r>
              <a:rPr lang="en-IN" sz="2400" dirty="0">
                <a:latin typeface="Lucida Fax" panose="02060602050505020204" pitchFamily="18" charset="0"/>
              </a:rPr>
              <a:t> GAS CYLINDER- UP RIGHT POSITION</a:t>
            </a:r>
          </a:p>
          <a:p>
            <a:pPr marL="342900" indent="-342900">
              <a:buFont typeface="Wingdings" panose="05000000000000000000" pitchFamily="2" charset="2"/>
              <a:buChar char="q"/>
            </a:pPr>
            <a:r>
              <a:rPr lang="en-IN" sz="2400" dirty="0">
                <a:latin typeface="Lucida Fax" panose="02060602050505020204" pitchFamily="18" charset="0"/>
              </a:rPr>
              <a:t> GAS REGULATER AND PRESSURE GAUGE- GOOD CONDITION</a:t>
            </a:r>
          </a:p>
          <a:p>
            <a:pPr marL="342900" indent="-342900">
              <a:buFont typeface="Wingdings" panose="05000000000000000000" pitchFamily="2" charset="2"/>
              <a:buChar char="q"/>
            </a:pPr>
            <a:r>
              <a:rPr lang="en-IN" sz="2400" dirty="0">
                <a:latin typeface="Lucida Fax" panose="02060602050505020204" pitchFamily="18" charset="0"/>
              </a:rPr>
              <a:t> FLASH BACK ARRESTOR</a:t>
            </a:r>
          </a:p>
          <a:p>
            <a:pPr marL="342900" indent="-342900">
              <a:buFont typeface="Wingdings" panose="05000000000000000000" pitchFamily="2" charset="2"/>
              <a:buChar char="q"/>
            </a:pPr>
            <a:r>
              <a:rPr lang="en-IN" sz="2400" dirty="0">
                <a:latin typeface="Lucida Fax" panose="02060602050505020204" pitchFamily="18" charset="0"/>
              </a:rPr>
              <a:t> FIRST-AID KIT</a:t>
            </a:r>
          </a:p>
          <a:p>
            <a:pPr marL="342900" indent="-342900">
              <a:buFont typeface="Wingdings" panose="05000000000000000000" pitchFamily="2" charset="2"/>
              <a:buChar char="q"/>
            </a:pPr>
            <a:r>
              <a:rPr lang="en-IN" sz="2400" dirty="0">
                <a:latin typeface="Lucida Fax" panose="02060602050505020204" pitchFamily="18" charset="0"/>
              </a:rPr>
              <a:t> BARRICADE AND SIGN BOARD </a:t>
            </a:r>
          </a:p>
        </p:txBody>
      </p:sp>
      <p:pic>
        <p:nvPicPr>
          <p:cNvPr id="3" name="Picture 2">
            <a:extLst>
              <a:ext uri="{FF2B5EF4-FFF2-40B4-BE49-F238E27FC236}">
                <a16:creationId xmlns="" xmlns:a16="http://schemas.microsoft.com/office/drawing/2014/main" id="{53CFA34F-3B35-42E1-B8D9-1F797EE3D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4430" y="864870"/>
            <a:ext cx="2978629" cy="2745519"/>
          </a:xfrm>
          <a:prstGeom prst="rect">
            <a:avLst/>
          </a:prstGeom>
        </p:spPr>
      </p:pic>
      <p:pic>
        <p:nvPicPr>
          <p:cNvPr id="4" name="Picture 3">
            <a:extLst>
              <a:ext uri="{FF2B5EF4-FFF2-40B4-BE49-F238E27FC236}">
                <a16:creationId xmlns="" xmlns:a16="http://schemas.microsoft.com/office/drawing/2014/main" id="{464277AD-EFB8-4A99-B36A-62C4783D4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397" y="4381500"/>
            <a:ext cx="2276475" cy="1905000"/>
          </a:xfrm>
          <a:prstGeom prst="rect">
            <a:avLst/>
          </a:prstGeom>
        </p:spPr>
      </p:pic>
    </p:spTree>
    <p:extLst>
      <p:ext uri="{BB962C8B-B14F-4D97-AF65-F5344CB8AC3E}">
        <p14:creationId xmlns:p14="http://schemas.microsoft.com/office/powerpoint/2010/main" val="1183084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C3B33733-B440-4485-B414-728E9CE7B9D6}"/>
              </a:ext>
            </a:extLst>
          </p:cNvPr>
          <p:cNvSpPr txBox="1">
            <a:spLocks/>
          </p:cNvSpPr>
          <p:nvPr/>
        </p:nvSpPr>
        <p:spPr>
          <a:xfrm>
            <a:off x="1234440" y="1143000"/>
            <a:ext cx="9018271" cy="5715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u="sng" dirty="0">
                <a:latin typeface="Lucida Fax" panose="02060602050505020204" pitchFamily="18" charset="0"/>
              </a:rPr>
              <a:t>DEFINITION</a:t>
            </a:r>
          </a:p>
          <a:p>
            <a:r>
              <a:rPr lang="en-IN" sz="2400" dirty="0">
                <a:latin typeface="Lucida Fax" panose="02060602050505020204" pitchFamily="18" charset="0"/>
              </a:rPr>
              <a:t>A PERSON WHO IS ASSIGNED AS LOOKOUT IN HOT WORK JOB</a:t>
            </a:r>
          </a:p>
          <a:p>
            <a:endParaRPr lang="en-IN" sz="2400" dirty="0">
              <a:latin typeface="Lucida Fax" panose="02060602050505020204" pitchFamily="18" charset="0"/>
            </a:endParaRPr>
          </a:p>
          <a:p>
            <a:pPr marL="0" indent="0">
              <a:buNone/>
            </a:pPr>
            <a:r>
              <a:rPr lang="en-IN" sz="2400" dirty="0">
                <a:latin typeface="Lucida Fax" panose="02060602050505020204" pitchFamily="18" charset="0"/>
              </a:rPr>
              <a:t>E.g.  WELDING</a:t>
            </a:r>
          </a:p>
          <a:p>
            <a:pPr marL="0" indent="0">
              <a:buNone/>
            </a:pPr>
            <a:r>
              <a:rPr lang="en-IN" sz="2400" dirty="0">
                <a:latin typeface="Lucida Fax" panose="02060602050505020204" pitchFamily="18" charset="0"/>
              </a:rPr>
              <a:t>       CUTTING</a:t>
            </a:r>
          </a:p>
          <a:p>
            <a:pPr marL="0" indent="0">
              <a:buNone/>
            </a:pPr>
            <a:r>
              <a:rPr lang="en-IN" sz="2400" dirty="0">
                <a:latin typeface="Lucida Fax" panose="02060602050505020204" pitchFamily="18" charset="0"/>
              </a:rPr>
              <a:t>       GRINDING</a:t>
            </a:r>
          </a:p>
        </p:txBody>
      </p:sp>
      <p:sp>
        <p:nvSpPr>
          <p:cNvPr id="3" name="Title 2">
            <a:extLst>
              <a:ext uri="{FF2B5EF4-FFF2-40B4-BE49-F238E27FC236}">
                <a16:creationId xmlns="" xmlns:a16="http://schemas.microsoft.com/office/drawing/2014/main" id="{58659ED5-E7BC-40C1-9F2A-296AFB4817ED}"/>
              </a:ext>
            </a:extLst>
          </p:cNvPr>
          <p:cNvSpPr txBox="1">
            <a:spLocks/>
          </p:cNvSpPr>
          <p:nvPr/>
        </p:nvSpPr>
        <p:spPr>
          <a:xfrm>
            <a:off x="1234440" y="219519"/>
            <a:ext cx="9018272" cy="77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r>
              <a:rPr lang="en-IN" sz="4000" u="sng" dirty="0">
                <a:latin typeface="Bodoni MT Black" panose="02070A03080606020203" pitchFamily="18" charset="0"/>
              </a:rPr>
              <a:t>FIRE WATCH</a:t>
            </a:r>
          </a:p>
        </p:txBody>
      </p:sp>
      <p:pic>
        <p:nvPicPr>
          <p:cNvPr id="4" name="Picture 3">
            <a:extLst>
              <a:ext uri="{FF2B5EF4-FFF2-40B4-BE49-F238E27FC236}">
                <a16:creationId xmlns="" xmlns:a16="http://schemas.microsoft.com/office/drawing/2014/main" id="{F54AA935-1743-4721-B4EF-DA3195E44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4995" y="4413441"/>
            <a:ext cx="3222541" cy="2057400"/>
          </a:xfrm>
          <a:prstGeom prst="rect">
            <a:avLst/>
          </a:prstGeom>
        </p:spPr>
      </p:pic>
      <p:pic>
        <p:nvPicPr>
          <p:cNvPr id="5" name="Picture 4">
            <a:extLst>
              <a:ext uri="{FF2B5EF4-FFF2-40B4-BE49-F238E27FC236}">
                <a16:creationId xmlns="" xmlns:a16="http://schemas.microsoft.com/office/drawing/2014/main" id="{CEE8DDD9-B162-4E1F-81FF-45DCD6414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616" y="4385310"/>
            <a:ext cx="3018828" cy="2057400"/>
          </a:xfrm>
          <a:prstGeom prst="rect">
            <a:avLst/>
          </a:prstGeom>
        </p:spPr>
      </p:pic>
      <p:pic>
        <p:nvPicPr>
          <p:cNvPr id="6" name="Picture 5">
            <a:extLst>
              <a:ext uri="{FF2B5EF4-FFF2-40B4-BE49-F238E27FC236}">
                <a16:creationId xmlns="" xmlns:a16="http://schemas.microsoft.com/office/drawing/2014/main" id="{3B1B5F2B-CC82-43B7-9835-FEDD0893B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7137" y="3050814"/>
            <a:ext cx="3228999" cy="2042375"/>
          </a:xfrm>
          <a:prstGeom prst="rect">
            <a:avLst/>
          </a:prstGeom>
        </p:spPr>
      </p:pic>
      <p:pic>
        <p:nvPicPr>
          <p:cNvPr id="7" name="Picture 6">
            <a:extLst>
              <a:ext uri="{FF2B5EF4-FFF2-40B4-BE49-F238E27FC236}">
                <a16:creationId xmlns="" xmlns:a16="http://schemas.microsoft.com/office/drawing/2014/main" id="{720AADEE-B6C3-492F-B02C-5C1B4007F9AC}"/>
              </a:ext>
            </a:extLst>
          </p:cNvPr>
          <p:cNvPicPr>
            <a:picLocks noChangeAspect="1"/>
          </p:cNvPicPr>
          <p:nvPr/>
        </p:nvPicPr>
        <p:blipFill>
          <a:blip r:embed="rId5"/>
          <a:stretch>
            <a:fillRect/>
          </a:stretch>
        </p:blipFill>
        <p:spPr>
          <a:xfrm>
            <a:off x="4833040" y="2176527"/>
            <a:ext cx="3106449" cy="1895475"/>
          </a:xfrm>
          <a:prstGeom prst="rect">
            <a:avLst/>
          </a:prstGeom>
        </p:spPr>
      </p:pic>
    </p:spTree>
    <p:extLst>
      <p:ext uri="{BB962C8B-B14F-4D97-AF65-F5344CB8AC3E}">
        <p14:creationId xmlns:p14="http://schemas.microsoft.com/office/powerpoint/2010/main" val="1840834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187154-A148-4872-AE04-36E7617BE3EA}"/>
              </a:ext>
            </a:extLst>
          </p:cNvPr>
          <p:cNvSpPr txBox="1">
            <a:spLocks/>
          </p:cNvSpPr>
          <p:nvPr/>
        </p:nvSpPr>
        <p:spPr>
          <a:xfrm>
            <a:off x="838200" y="365126"/>
            <a:ext cx="10515600" cy="8363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t>UNIT– III</a:t>
            </a:r>
          </a:p>
        </p:txBody>
      </p:sp>
      <p:sp>
        <p:nvSpPr>
          <p:cNvPr id="3" name="TextBox 2">
            <a:extLst>
              <a:ext uri="{FF2B5EF4-FFF2-40B4-BE49-F238E27FC236}">
                <a16:creationId xmlns="" xmlns:a16="http://schemas.microsoft.com/office/drawing/2014/main" id="{E8DA30A0-1FB2-4419-B317-3407F07E4444}"/>
              </a:ext>
            </a:extLst>
          </p:cNvPr>
          <p:cNvSpPr txBox="1"/>
          <p:nvPr/>
        </p:nvSpPr>
        <p:spPr>
          <a:xfrm>
            <a:off x="2247027" y="1017655"/>
            <a:ext cx="7681912" cy="646331"/>
          </a:xfrm>
          <a:prstGeom prst="rect">
            <a:avLst/>
          </a:prstGeom>
          <a:noFill/>
        </p:spPr>
        <p:txBody>
          <a:bodyPr wrap="square">
            <a:spAutoFit/>
          </a:bodyPr>
          <a:lstStyle/>
          <a:p>
            <a:pPr marL="0" indent="0" algn="ctr">
              <a:buNone/>
            </a:pPr>
            <a:r>
              <a:rPr lang="en-US" sz="3600" b="1" dirty="0">
                <a:solidFill>
                  <a:srgbClr val="FFFF66"/>
                </a:solidFill>
                <a:effectLst>
                  <a:outerShdw blurRad="38100" dist="38100" dir="2700000" algn="tl">
                    <a:srgbClr val="000000">
                      <a:alpha val="43137"/>
                    </a:srgbClr>
                  </a:outerShdw>
                </a:effectLst>
              </a:rPr>
              <a:t>INTRODUCTION TO WORK AT HEIGHT</a:t>
            </a:r>
          </a:p>
        </p:txBody>
      </p:sp>
      <p:graphicFrame>
        <p:nvGraphicFramePr>
          <p:cNvPr id="4" name="Object 9">
            <a:extLst>
              <a:ext uri="{FF2B5EF4-FFF2-40B4-BE49-F238E27FC236}">
                <a16:creationId xmlns="" xmlns:a16="http://schemas.microsoft.com/office/drawing/2014/main" id="{BF87103B-07AA-4CFD-BFAA-F6567EA4DB84}"/>
              </a:ext>
            </a:extLst>
          </p:cNvPr>
          <p:cNvGraphicFramePr>
            <a:graphicFrameLocks noChangeAspect="1"/>
          </p:cNvGraphicFramePr>
          <p:nvPr>
            <p:extLst>
              <p:ext uri="{D42A27DB-BD31-4B8C-83A1-F6EECF244321}">
                <p14:modId xmlns:p14="http://schemas.microsoft.com/office/powerpoint/2010/main" val="3476334688"/>
              </p:ext>
            </p:extLst>
          </p:nvPr>
        </p:nvGraphicFramePr>
        <p:xfrm>
          <a:off x="297418" y="1805622"/>
          <a:ext cx="5139690" cy="5004435"/>
        </p:xfrm>
        <a:graphic>
          <a:graphicData uri="http://schemas.openxmlformats.org/presentationml/2006/ole">
            <mc:AlternateContent xmlns:mc="http://schemas.openxmlformats.org/markup-compatibility/2006">
              <mc:Choice xmlns:v="urn:schemas-microsoft-com:vml" Requires="v">
                <p:oleObj spid="_x0000_s2098" name="CorelDRAW! Graphic" r:id="rId3" imgW="6310274" imgH="7008876" progId="CDraw">
                  <p:embed/>
                </p:oleObj>
              </mc:Choice>
              <mc:Fallback>
                <p:oleObj name="CorelDRAW! Graphic" r:id="rId3" imgW="6310274" imgH="7008876" progId="CDraw">
                  <p:embed/>
                  <p:pic>
                    <p:nvPicPr>
                      <p:cNvPr id="2050" name="Object 9">
                        <a:extLst>
                          <a:ext uri="{FF2B5EF4-FFF2-40B4-BE49-F238E27FC236}">
                            <a16:creationId xmlns="" xmlns:a16="http://schemas.microsoft.com/office/drawing/2014/main" id="{949E8431-5319-4A03-A35F-52774AF25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18" y="1805622"/>
                        <a:ext cx="5139690" cy="5004435"/>
                      </a:xfrm>
                      <a:prstGeom prst="rect">
                        <a:avLst/>
                      </a:prstGeom>
                      <a:noFill/>
                      <a:ln>
                        <a:noFill/>
                      </a:ln>
                      <a:effectLst/>
                    </p:spPr>
                  </p:pic>
                </p:oleObj>
              </mc:Fallback>
            </mc:AlternateContent>
          </a:graphicData>
        </a:graphic>
      </p:graphicFrame>
      <p:graphicFrame>
        <p:nvGraphicFramePr>
          <p:cNvPr id="5" name="Object 4">
            <a:extLst>
              <a:ext uri="{FF2B5EF4-FFF2-40B4-BE49-F238E27FC236}">
                <a16:creationId xmlns="" xmlns:a16="http://schemas.microsoft.com/office/drawing/2014/main" id="{E4BD69E5-902C-493E-A2E7-6291B25B0D03}"/>
              </a:ext>
            </a:extLst>
          </p:cNvPr>
          <p:cNvGraphicFramePr>
            <a:graphicFrameLocks noChangeAspect="1"/>
          </p:cNvGraphicFramePr>
          <p:nvPr>
            <p:extLst>
              <p:ext uri="{D42A27DB-BD31-4B8C-83A1-F6EECF244321}">
                <p14:modId xmlns:p14="http://schemas.microsoft.com/office/powerpoint/2010/main" val="3051271198"/>
              </p:ext>
            </p:extLst>
          </p:nvPr>
        </p:nvGraphicFramePr>
        <p:xfrm>
          <a:off x="5184775" y="1760250"/>
          <a:ext cx="2203450" cy="4491038"/>
        </p:xfrm>
        <a:graphic>
          <a:graphicData uri="http://schemas.openxmlformats.org/presentationml/2006/ole">
            <mc:AlternateContent xmlns:mc="http://schemas.openxmlformats.org/markup-compatibility/2006">
              <mc:Choice xmlns:v="urn:schemas-microsoft-com:vml" Requires="v">
                <p:oleObj spid="_x0000_s2099" name="CorelDRAW! Graphic" r:id="rId5" imgW="2586838" imgH="5270602" progId="CDraw">
                  <p:embed/>
                </p:oleObj>
              </mc:Choice>
              <mc:Fallback>
                <p:oleObj name="CorelDRAW! Graphic" r:id="rId5" imgW="2586838" imgH="5270602" progId="CDraw">
                  <p:embed/>
                  <p:pic>
                    <p:nvPicPr>
                      <p:cNvPr id="2051" name="Object 4">
                        <a:extLst>
                          <a:ext uri="{FF2B5EF4-FFF2-40B4-BE49-F238E27FC236}">
                            <a16:creationId xmlns="" xmlns:a16="http://schemas.microsoft.com/office/drawing/2014/main" id="{63589DE8-287C-45D2-A771-829C8E8E44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775" y="1760250"/>
                        <a:ext cx="2203450" cy="449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a:extLst>
              <a:ext uri="{FF2B5EF4-FFF2-40B4-BE49-F238E27FC236}">
                <a16:creationId xmlns="" xmlns:a16="http://schemas.microsoft.com/office/drawing/2014/main" id="{17CAD55B-49C7-4C9B-AB9B-92CB285ACAD6}"/>
              </a:ext>
            </a:extLst>
          </p:cNvPr>
          <p:cNvGraphicFramePr>
            <a:graphicFrameLocks noChangeAspect="1"/>
          </p:cNvGraphicFramePr>
          <p:nvPr>
            <p:extLst>
              <p:ext uri="{D42A27DB-BD31-4B8C-83A1-F6EECF244321}">
                <p14:modId xmlns:p14="http://schemas.microsoft.com/office/powerpoint/2010/main" val="1392100629"/>
              </p:ext>
            </p:extLst>
          </p:nvPr>
        </p:nvGraphicFramePr>
        <p:xfrm>
          <a:off x="8366839" y="4397057"/>
          <a:ext cx="3124200" cy="2413000"/>
        </p:xfrm>
        <a:graphic>
          <a:graphicData uri="http://schemas.openxmlformats.org/presentationml/2006/ole">
            <mc:AlternateContent xmlns:mc="http://schemas.openxmlformats.org/markup-compatibility/2006">
              <mc:Choice xmlns:v="urn:schemas-microsoft-com:vml" Requires="v">
                <p:oleObj spid="_x0000_s2100" name="CorelDRAW! Graphic" r:id="rId7" imgW="3742639" imgH="2893162" progId="CDraw">
                  <p:embed/>
                </p:oleObj>
              </mc:Choice>
              <mc:Fallback>
                <p:oleObj name="CorelDRAW! Graphic" r:id="rId7" imgW="3742639" imgH="2893162" progId="CDraw">
                  <p:embed/>
                  <p:pic>
                    <p:nvPicPr>
                      <p:cNvPr id="2052" name="Object 5">
                        <a:extLst>
                          <a:ext uri="{FF2B5EF4-FFF2-40B4-BE49-F238E27FC236}">
                            <a16:creationId xmlns="" xmlns:a16="http://schemas.microsoft.com/office/drawing/2014/main" id="{36653EDF-31A7-4059-AE01-D2904A3BA4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6839" y="4397057"/>
                        <a:ext cx="3124200" cy="24130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a:extLst>
              <a:ext uri="{FF2B5EF4-FFF2-40B4-BE49-F238E27FC236}">
                <a16:creationId xmlns="" xmlns:a16="http://schemas.microsoft.com/office/drawing/2014/main" id="{8D528DD1-F4E3-414B-B7DC-9F04ABD83CAF}"/>
              </a:ext>
            </a:extLst>
          </p:cNvPr>
          <p:cNvGraphicFramePr>
            <a:graphicFrameLocks noChangeAspect="1"/>
          </p:cNvGraphicFramePr>
          <p:nvPr>
            <p:extLst>
              <p:ext uri="{D42A27DB-BD31-4B8C-83A1-F6EECF244321}">
                <p14:modId xmlns:p14="http://schemas.microsoft.com/office/powerpoint/2010/main" val="905365061"/>
              </p:ext>
            </p:extLst>
          </p:nvPr>
        </p:nvGraphicFramePr>
        <p:xfrm>
          <a:off x="1268730" y="5038090"/>
          <a:ext cx="2514600" cy="1682750"/>
        </p:xfrm>
        <a:graphic>
          <a:graphicData uri="http://schemas.openxmlformats.org/presentationml/2006/ole">
            <mc:AlternateContent xmlns:mc="http://schemas.openxmlformats.org/markup-compatibility/2006">
              <mc:Choice xmlns:v="urn:schemas-microsoft-com:vml" Requires="v">
                <p:oleObj spid="_x0000_s2101" name="CorelDRAW! Graphic" r:id="rId9" imgW="7256678" imgH="4856378" progId="CDraw">
                  <p:embed/>
                </p:oleObj>
              </mc:Choice>
              <mc:Fallback>
                <p:oleObj name="CorelDRAW! Graphic" r:id="rId9" imgW="7256678" imgH="4856378" progId="CDraw">
                  <p:embed/>
                  <p:pic>
                    <p:nvPicPr>
                      <p:cNvPr id="2053" name="Object 6">
                        <a:extLst>
                          <a:ext uri="{FF2B5EF4-FFF2-40B4-BE49-F238E27FC236}">
                            <a16:creationId xmlns="" xmlns:a16="http://schemas.microsoft.com/office/drawing/2014/main" id="{8A412F92-4EF1-46CC-B59B-CC83FC672D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8730" y="5038090"/>
                        <a:ext cx="2514600" cy="168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AutoShape 11">
            <a:extLst>
              <a:ext uri="{FF2B5EF4-FFF2-40B4-BE49-F238E27FC236}">
                <a16:creationId xmlns="" xmlns:a16="http://schemas.microsoft.com/office/drawing/2014/main" id="{BB4A8AF1-9BF8-4BCC-ADB4-7D2B34A0E24A}"/>
              </a:ext>
            </a:extLst>
          </p:cNvPr>
          <p:cNvSpPr>
            <a:spLocks noChangeArrowheads="1"/>
          </p:cNvSpPr>
          <p:nvPr/>
        </p:nvSpPr>
        <p:spPr bwMode="auto">
          <a:xfrm>
            <a:off x="7543562" y="1602456"/>
            <a:ext cx="1981200" cy="2209800"/>
          </a:xfrm>
          <a:prstGeom prst="cloudCallout">
            <a:avLst>
              <a:gd name="adj1" fmla="val -32532"/>
              <a:gd name="adj2" fmla="val 86926"/>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GB" altLang="en-US" dirty="0"/>
          </a:p>
        </p:txBody>
      </p:sp>
      <p:sp>
        <p:nvSpPr>
          <p:cNvPr id="10" name="Text Box 12">
            <a:extLst>
              <a:ext uri="{FF2B5EF4-FFF2-40B4-BE49-F238E27FC236}">
                <a16:creationId xmlns="" xmlns:a16="http://schemas.microsoft.com/office/drawing/2014/main" id="{6E9286DE-38D6-4E96-98FF-FC9C49083901}"/>
              </a:ext>
            </a:extLst>
          </p:cNvPr>
          <p:cNvSpPr txBox="1">
            <a:spLocks noChangeArrowheads="1"/>
          </p:cNvSpPr>
          <p:nvPr/>
        </p:nvSpPr>
        <p:spPr bwMode="auto">
          <a:xfrm>
            <a:off x="7695962" y="1931068"/>
            <a:ext cx="1828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dirty="0"/>
              <a:t>If only I was wearing a safety harness !!</a:t>
            </a:r>
          </a:p>
        </p:txBody>
      </p:sp>
    </p:spTree>
    <p:extLst>
      <p:ext uri="{BB962C8B-B14F-4D97-AF65-F5344CB8AC3E}">
        <p14:creationId xmlns:p14="http://schemas.microsoft.com/office/powerpoint/2010/main" val="558704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65BA3EE-7104-40C5-AB21-A82A180648EB}"/>
              </a:ext>
            </a:extLst>
          </p:cNvPr>
          <p:cNvSpPr txBox="1"/>
          <p:nvPr/>
        </p:nvSpPr>
        <p:spPr>
          <a:xfrm>
            <a:off x="510363" y="632625"/>
            <a:ext cx="11217349" cy="5592749"/>
          </a:xfrm>
          <a:prstGeom prst="rect">
            <a:avLst/>
          </a:prstGeom>
          <a:noFill/>
        </p:spPr>
        <p:txBody>
          <a:bodyPr wrap="square">
            <a:spAutoFit/>
          </a:bodyPr>
          <a:lstStyle/>
          <a:p>
            <a:pPr marL="0" marR="0" algn="just">
              <a:lnSpc>
                <a:spcPct val="107000"/>
              </a:lnSpc>
              <a:spcBef>
                <a:spcPts val="1575"/>
              </a:spcBef>
              <a:spcAft>
                <a:spcPts val="790"/>
              </a:spcAft>
            </a:pPr>
            <a:r>
              <a:rPr lang="en-US" sz="2800" b="1" spc="-4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Excavation by Material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790"/>
              </a:spcBef>
              <a:spcAft>
                <a:spcPts val="790"/>
              </a:spcAft>
            </a:pPr>
            <a:r>
              <a:rPr lang="en-US" b="1" u="sng" spc="-4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Topsoil Excavation</a:t>
            </a:r>
            <a:endParaRPr lang="en-US" sz="1400" b="1"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790"/>
              </a:spcAft>
            </a:pPr>
            <a:r>
              <a:rPr lang="en-US" sz="16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As the name suggests, this type of excavation involves the removal of the exposed or the topmost area of the earth’s surface. The excavation method removes vegetation, soil, and any other decaying material that could make the land unsuitable to bear structural loads.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790"/>
              </a:spcBef>
              <a:spcAft>
                <a:spcPts val="790"/>
              </a:spcAft>
            </a:pPr>
            <a:r>
              <a:rPr lang="en-US" b="1" u="sng" spc="-4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Rock Excavation</a:t>
            </a:r>
            <a:endParaRPr lang="en-US" sz="14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790"/>
              </a:spcAft>
            </a:pPr>
            <a:r>
              <a:rPr lang="en-US" sz="16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This type of excavation is used to clear surfaces; like the rocky surfaces that impede the building process. Rock excavation is highly challenging as compared to the other types. This is because it cannot be done without the use of special equipment and techniques like drilling or blasting to remove the rock or clear a tough surface.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790"/>
              </a:spcBef>
              <a:spcAft>
                <a:spcPts val="790"/>
              </a:spcAft>
            </a:pPr>
            <a:r>
              <a:rPr lang="en-US" b="1" u="sng" spc="-4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Muck Excavation</a:t>
            </a:r>
            <a:endParaRPr lang="en-US" sz="14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790"/>
              </a:spcAft>
            </a:pPr>
            <a:r>
              <a:rPr lang="en-US" sz="16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Muck, the combination of soil and water, is often undesirable during construction and needs to be removed. Muck excavation is named after the material being removed. The muck is either moved to another area or spread out to dry.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790"/>
              </a:spcBef>
              <a:spcAft>
                <a:spcPts val="790"/>
              </a:spcAft>
            </a:pPr>
            <a:r>
              <a:rPr lang="en-US" b="1" u="sng" spc="-4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Earth Excavation</a:t>
            </a:r>
            <a:endParaRPr lang="en-US" sz="14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790"/>
              </a:spcAft>
            </a:pPr>
            <a:r>
              <a:rPr lang="en-US" sz="16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To create a foundation for buildings and bridges or construct drainage ditches various layers of earth need to be removed. Earth excavation includes the removal of soil; the layer below the topsoil, for the purpose of construction.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378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9FF66">
            <a:alpha val="22000"/>
          </a:srgb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9AC6097-E655-4B3E-A9A6-38ADCBA06A30}"/>
              </a:ext>
            </a:extLst>
          </p:cNvPr>
          <p:cNvSpPr txBox="1"/>
          <p:nvPr/>
        </p:nvSpPr>
        <p:spPr>
          <a:xfrm>
            <a:off x="614363" y="607398"/>
            <a:ext cx="6097904" cy="3046988"/>
          </a:xfrm>
          <a:prstGeom prst="rect">
            <a:avLst/>
          </a:prstGeom>
          <a:noFill/>
        </p:spPr>
        <p:txBody>
          <a:bodyPr wrap="square">
            <a:spAutoFit/>
          </a:bodyPr>
          <a:lstStyle/>
          <a:p>
            <a:r>
              <a:rPr lang="en-US" sz="2400" b="1" u="sng" dirty="0">
                <a:latin typeface="Lucida Fax" pitchFamily="18" charset="0"/>
              </a:rPr>
              <a:t>DEFINITION</a:t>
            </a:r>
            <a:endParaRPr lang="en-US" sz="2400" dirty="0">
              <a:latin typeface="Lucida Fax" pitchFamily="18" charset="0"/>
            </a:endParaRPr>
          </a:p>
          <a:p>
            <a:r>
              <a:rPr lang="en-US" sz="2400" dirty="0">
                <a:latin typeface="Lucida Fax" pitchFamily="18" charset="0"/>
              </a:rPr>
              <a:t>WORK THERE IS A RISK OF FALL LIABLE TO CAUSE INJURY</a:t>
            </a:r>
          </a:p>
          <a:p>
            <a:endParaRPr lang="en-US" sz="2400" dirty="0">
              <a:latin typeface="Lucida Fax" pitchFamily="18" charset="0"/>
            </a:endParaRPr>
          </a:p>
          <a:p>
            <a:endParaRPr lang="en-US" sz="2400" dirty="0">
              <a:latin typeface="Lucida Fax" pitchFamily="18" charset="0"/>
            </a:endParaRPr>
          </a:p>
          <a:p>
            <a:r>
              <a:rPr lang="en-US" sz="2400" dirty="0">
                <a:solidFill>
                  <a:srgbClr val="FF0000"/>
                </a:solidFill>
                <a:latin typeface="Lucida Fax" pitchFamily="18" charset="0"/>
              </a:rPr>
              <a:t>ANY WORK ABOVE 1.8 METER FROM GROUND IS CAUSED WORK AT HEIGHT</a:t>
            </a:r>
          </a:p>
        </p:txBody>
      </p:sp>
      <p:pic>
        <p:nvPicPr>
          <p:cNvPr id="10" name="Picture 9">
            <a:extLst>
              <a:ext uri="{FF2B5EF4-FFF2-40B4-BE49-F238E27FC236}">
                <a16:creationId xmlns="" xmlns:a16="http://schemas.microsoft.com/office/drawing/2014/main" id="{58E0AF6F-29B8-4B18-87C2-C22D38C04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186" y="4097280"/>
            <a:ext cx="2936366" cy="2141657"/>
          </a:xfrm>
          <a:prstGeom prst="rect">
            <a:avLst/>
          </a:prstGeom>
        </p:spPr>
      </p:pic>
      <p:pic>
        <p:nvPicPr>
          <p:cNvPr id="11" name="Picture 10">
            <a:extLst>
              <a:ext uri="{FF2B5EF4-FFF2-40B4-BE49-F238E27FC236}">
                <a16:creationId xmlns="" xmlns:a16="http://schemas.microsoft.com/office/drawing/2014/main" id="{56C2B09E-511E-41D0-8CEB-0ACFFBAB3D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2007" y="4097280"/>
            <a:ext cx="2304489" cy="2198052"/>
          </a:xfrm>
          <a:prstGeom prst="rect">
            <a:avLst/>
          </a:prstGeom>
        </p:spPr>
      </p:pic>
      <p:pic>
        <p:nvPicPr>
          <p:cNvPr id="12" name="Picture 11">
            <a:extLst>
              <a:ext uri="{FF2B5EF4-FFF2-40B4-BE49-F238E27FC236}">
                <a16:creationId xmlns="" xmlns:a16="http://schemas.microsoft.com/office/drawing/2014/main" id="{B2F6B337-EF94-418C-8854-D8EF8BEED0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94090" y="779126"/>
            <a:ext cx="2903277" cy="2489854"/>
          </a:xfrm>
          <a:prstGeom prst="rect">
            <a:avLst/>
          </a:prstGeom>
        </p:spPr>
      </p:pic>
      <p:pic>
        <p:nvPicPr>
          <p:cNvPr id="13" name="Picture 12">
            <a:extLst>
              <a:ext uri="{FF2B5EF4-FFF2-40B4-BE49-F238E27FC236}">
                <a16:creationId xmlns="" xmlns:a16="http://schemas.microsoft.com/office/drawing/2014/main" id="{25B071D4-EF7F-4988-96D5-C02BE0D306B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60158" y="4125477"/>
            <a:ext cx="2936366" cy="2141658"/>
          </a:xfrm>
          <a:prstGeom prst="rect">
            <a:avLst/>
          </a:prstGeom>
        </p:spPr>
      </p:pic>
    </p:spTree>
    <p:extLst>
      <p:ext uri="{BB962C8B-B14F-4D97-AF65-F5344CB8AC3E}">
        <p14:creationId xmlns:p14="http://schemas.microsoft.com/office/powerpoint/2010/main" val="3789760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99FF66">
            <a:alpha val="20000"/>
          </a:srgbClr>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5B32FB63-1018-4169-A2F6-46266EE990C6}"/>
              </a:ext>
            </a:extLst>
          </p:cNvPr>
          <p:cNvSpPr txBox="1">
            <a:spLocks noChangeArrowheads="1"/>
          </p:cNvSpPr>
          <p:nvPr/>
        </p:nvSpPr>
        <p:spPr>
          <a:xfrm>
            <a:off x="598280" y="685800"/>
            <a:ext cx="7288420" cy="3154680"/>
          </a:xfrm>
          <a:prstGeom prst="rect">
            <a:avLst/>
          </a:prstGeom>
        </p:spPr>
        <p:txBody>
          <a:bodyPr/>
          <a:lstStyle>
            <a:defPPr>
              <a:defRPr lang="en-US"/>
            </a:defPPr>
            <a:lvl1pPr marL="342900" indent="-342900" algn="l" defTabSz="914400" eaLnBrk="1" fontAlgn="auto" latinLnBrk="0" hangingPunct="1">
              <a:lnSpc>
                <a:spcPct val="90000"/>
              </a:lnSpc>
              <a:spcBef>
                <a:spcPct val="20000"/>
              </a:spcBef>
              <a:spcAft>
                <a:spcPts val="0"/>
              </a:spcAft>
              <a:buFont typeface="Arial" pitchFamily="34" charset="0"/>
              <a:buChar char="•"/>
              <a:defRPr sz="2400" b="0">
                <a:solidFill>
                  <a:srgbClr val="000066"/>
                </a:solidFill>
                <a:latin typeface="+mn-lt"/>
              </a:defRPr>
            </a:lvl1pPr>
            <a:lvl2pPr marL="742950" lvl="1" indent="-285750" algn="l" defTabSz="914400" eaLnBrk="1" fontAlgn="auto" latinLnBrk="0" hangingPunct="1">
              <a:lnSpc>
                <a:spcPct val="90000"/>
              </a:lnSpc>
              <a:spcBef>
                <a:spcPct val="20000"/>
              </a:spcBef>
              <a:spcAft>
                <a:spcPts val="0"/>
              </a:spcAft>
              <a:buFont typeface="Arial" pitchFamily="34" charset="0"/>
              <a:buChar char="–"/>
              <a:defRPr sz="2000" b="0">
                <a:solidFill>
                  <a:srgbClr val="000066"/>
                </a:solidFill>
                <a:latin typeface="+mn-lt"/>
              </a:defRPr>
            </a:lvl2pPr>
            <a:lvl3pPr marL="1143000" indent="-228600" algn="l" defTabSz="914400" eaLnBrk="1" latinLnBrk="0" hangingPunct="1">
              <a:spcBef>
                <a:spcPct val="20000"/>
              </a:spcBef>
              <a:buFont typeface="Arial" pitchFamily="34" charset="0"/>
              <a:buChar char="•"/>
              <a:defRPr sz="2400">
                <a:latin typeface="+mn-lt"/>
              </a:defRPr>
            </a:lvl3pPr>
            <a:lvl4pPr marL="1600200" indent="-228600" algn="l" defTabSz="914400" eaLnBrk="1" latinLnBrk="0" hangingPunct="1">
              <a:spcBef>
                <a:spcPct val="20000"/>
              </a:spcBef>
              <a:buFont typeface="Arial" pitchFamily="34" charset="0"/>
              <a:buChar char="–"/>
              <a:defRPr sz="2000">
                <a:latin typeface="+mn-lt"/>
              </a:defRPr>
            </a:lvl4pPr>
            <a:lvl5pPr marL="2057400" indent="-228600" algn="l" defTabSz="914400" eaLnBrk="1" latinLnBrk="0" hangingPunct="1">
              <a:spcBef>
                <a:spcPct val="20000"/>
              </a:spcBef>
              <a:buFont typeface="Arial"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pPr marL="231775" indent="-231775" algn="just">
              <a:defRPr/>
            </a:pPr>
            <a:r>
              <a:rPr lang="en-GB" altLang="en-US" sz="2800" b="1" dirty="0">
                <a:solidFill>
                  <a:srgbClr val="008000"/>
                </a:solidFill>
              </a:rPr>
              <a:t>Work at height means work in any place where, if precautions were not taken, a person could fall down and injure themselves.</a:t>
            </a:r>
          </a:p>
          <a:p>
            <a:pPr marL="231775" indent="-231775" algn="just">
              <a:defRPr/>
            </a:pPr>
            <a:r>
              <a:rPr lang="en-GB" altLang="en-US" sz="2800" b="1" dirty="0">
                <a:solidFill>
                  <a:srgbClr val="008000"/>
                </a:solidFill>
              </a:rPr>
              <a:t> Work above ground level.</a:t>
            </a:r>
          </a:p>
          <a:p>
            <a:pPr marL="231775" indent="-231775" algn="just">
              <a:defRPr/>
            </a:pPr>
            <a:r>
              <a:rPr lang="en-GB" altLang="en-US" sz="2800" b="1" dirty="0">
                <a:solidFill>
                  <a:srgbClr val="008000"/>
                </a:solidFill>
              </a:rPr>
              <a:t> Working near a floor opening or unprotected edge</a:t>
            </a:r>
            <a:endParaRPr lang="en-US" altLang="en-US" sz="2800" b="1" dirty="0">
              <a:solidFill>
                <a:srgbClr val="008000"/>
              </a:solidFill>
            </a:endParaRPr>
          </a:p>
        </p:txBody>
      </p:sp>
      <p:pic>
        <p:nvPicPr>
          <p:cNvPr id="3" name="Picture 7" descr="stick_figure_climbing_tall_ladder_400_clr">
            <a:extLst>
              <a:ext uri="{FF2B5EF4-FFF2-40B4-BE49-F238E27FC236}">
                <a16:creationId xmlns="" xmlns:a16="http://schemas.microsoft.com/office/drawing/2014/main" id="{9795ABD3-9727-4F62-A7D2-93098FE97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3055" y="1101089"/>
            <a:ext cx="1550666" cy="48603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ownload.jpg">
            <a:extLst>
              <a:ext uri="{FF2B5EF4-FFF2-40B4-BE49-F238E27FC236}">
                <a16:creationId xmlns="" xmlns:a16="http://schemas.microsoft.com/office/drawing/2014/main" id="{ACA7CB49-D0CE-44CE-B327-A328465DEA05}"/>
              </a:ext>
            </a:extLst>
          </p:cNvPr>
          <p:cNvPicPr>
            <a:picLocks noChangeAspect="1"/>
          </p:cNvPicPr>
          <p:nvPr/>
        </p:nvPicPr>
        <p:blipFill>
          <a:blip r:embed="rId3"/>
          <a:stretch>
            <a:fillRect/>
          </a:stretch>
        </p:blipFill>
        <p:spPr>
          <a:xfrm>
            <a:off x="542344" y="4218359"/>
            <a:ext cx="3328665" cy="2123385"/>
          </a:xfrm>
          <a:prstGeom prst="rect">
            <a:avLst/>
          </a:prstGeom>
        </p:spPr>
      </p:pic>
      <p:pic>
        <p:nvPicPr>
          <p:cNvPr id="5" name="Picture 4" descr="images (1).jpg">
            <a:extLst>
              <a:ext uri="{FF2B5EF4-FFF2-40B4-BE49-F238E27FC236}">
                <a16:creationId xmlns="" xmlns:a16="http://schemas.microsoft.com/office/drawing/2014/main" id="{A51CFB69-C169-408F-9187-B31252ABA9DB}"/>
              </a:ext>
            </a:extLst>
          </p:cNvPr>
          <p:cNvPicPr>
            <a:picLocks noChangeAspect="1"/>
          </p:cNvPicPr>
          <p:nvPr/>
        </p:nvPicPr>
        <p:blipFill>
          <a:blip r:embed="rId4"/>
          <a:stretch>
            <a:fillRect/>
          </a:stretch>
        </p:blipFill>
        <p:spPr>
          <a:xfrm>
            <a:off x="4229930" y="4218359"/>
            <a:ext cx="2834828" cy="2123385"/>
          </a:xfrm>
          <a:prstGeom prst="rect">
            <a:avLst/>
          </a:prstGeom>
        </p:spPr>
      </p:pic>
      <p:pic>
        <p:nvPicPr>
          <p:cNvPr id="6" name="Picture 5" descr="images.jpg">
            <a:extLst>
              <a:ext uri="{FF2B5EF4-FFF2-40B4-BE49-F238E27FC236}">
                <a16:creationId xmlns="" xmlns:a16="http://schemas.microsoft.com/office/drawing/2014/main" id="{77FB8F51-3F1A-4037-BDDF-F0E6FC729FA5}"/>
              </a:ext>
            </a:extLst>
          </p:cNvPr>
          <p:cNvPicPr>
            <a:picLocks noChangeAspect="1"/>
          </p:cNvPicPr>
          <p:nvPr/>
        </p:nvPicPr>
        <p:blipFill>
          <a:blip r:embed="rId5"/>
          <a:stretch>
            <a:fillRect/>
          </a:stretch>
        </p:blipFill>
        <p:spPr>
          <a:xfrm>
            <a:off x="7326630" y="4218359"/>
            <a:ext cx="2716425" cy="2123385"/>
          </a:xfrm>
          <a:prstGeom prst="rect">
            <a:avLst/>
          </a:prstGeom>
        </p:spPr>
      </p:pic>
    </p:spTree>
    <p:extLst>
      <p:ext uri="{BB962C8B-B14F-4D97-AF65-F5344CB8AC3E}">
        <p14:creationId xmlns:p14="http://schemas.microsoft.com/office/powerpoint/2010/main" val="3795903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9FF66">
            <a:alpha val="23000"/>
          </a:srgbClr>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EB4D059E-1282-4473-98F3-761D0C9B414A}"/>
              </a:ext>
            </a:extLst>
          </p:cNvPr>
          <p:cNvSpPr txBox="1">
            <a:spLocks noChangeArrowheads="1"/>
          </p:cNvSpPr>
          <p:nvPr/>
        </p:nvSpPr>
        <p:spPr>
          <a:xfrm>
            <a:off x="3703320" y="279473"/>
            <a:ext cx="8229600" cy="762000"/>
          </a:xfrm>
          <a:prstGeom prst="rect">
            <a:avLst/>
          </a:prstGeom>
        </p:spPr>
        <p:txBody>
          <a:bodyPr/>
          <a:lstStyle>
            <a:defPPr>
              <a:defRPr lang="en-US"/>
            </a:defPPr>
            <a:lvl1pPr defTabSz="914400" eaLnBrk="1" fontAlgn="auto" latinLnBrk="0" hangingPunct="1">
              <a:spcAft>
                <a:spcPts val="0"/>
              </a:spcAft>
              <a:buNone/>
              <a:defRPr sz="4400">
                <a:solidFill>
                  <a:srgbClr val="000066"/>
                </a:solidFill>
                <a:latin typeface="+mj-lt"/>
                <a:ea typeface="+mj-ea"/>
                <a:cs typeface="+mj-cs"/>
              </a:defRPr>
            </a:lvl1pPr>
          </a:lstStyle>
          <a:p>
            <a:pPr algn="l">
              <a:defRPr/>
            </a:pPr>
            <a:r>
              <a:rPr lang="en-US" altLang="en-US" sz="2800" b="1" dirty="0">
                <a:solidFill>
                  <a:srgbClr val="0000FF"/>
                </a:solidFill>
                <a:latin typeface="+mn-lt"/>
              </a:rPr>
              <a:t>Examples of working at height</a:t>
            </a:r>
          </a:p>
          <a:p>
            <a:endParaRPr lang="en-US" altLang="en-US" sz="3600" dirty="0"/>
          </a:p>
        </p:txBody>
      </p:sp>
      <p:sp>
        <p:nvSpPr>
          <p:cNvPr id="3" name="Rectangle 3">
            <a:extLst>
              <a:ext uri="{FF2B5EF4-FFF2-40B4-BE49-F238E27FC236}">
                <a16:creationId xmlns="" xmlns:a16="http://schemas.microsoft.com/office/drawing/2014/main" id="{64437B44-97A2-4EE5-B89C-28F6A3E47E60}"/>
              </a:ext>
            </a:extLst>
          </p:cNvPr>
          <p:cNvSpPr txBox="1">
            <a:spLocks noChangeArrowheads="1"/>
          </p:cNvSpPr>
          <p:nvPr/>
        </p:nvSpPr>
        <p:spPr>
          <a:xfrm>
            <a:off x="254103" y="1206833"/>
            <a:ext cx="6898433" cy="1447800"/>
          </a:xfrm>
          <a:prstGeom prst="rect">
            <a:avLst/>
          </a:prstGeom>
        </p:spPr>
        <p:txBody>
          <a:bodyPr/>
          <a:lstStyle>
            <a:defPPr>
              <a:defRPr lang="en-US"/>
            </a:defPPr>
            <a:lvl1pPr marL="342900" indent="-342900" algn="l" defTabSz="914400" eaLnBrk="1" fontAlgn="auto" latinLnBrk="0" hangingPunct="1">
              <a:lnSpc>
                <a:spcPct val="90000"/>
              </a:lnSpc>
              <a:spcBef>
                <a:spcPct val="20000"/>
              </a:spcBef>
              <a:spcAft>
                <a:spcPts val="0"/>
              </a:spcAft>
              <a:buFont typeface="Arial" pitchFamily="34" charset="0"/>
              <a:buChar char="•"/>
              <a:defRPr sz="2400" b="0">
                <a:solidFill>
                  <a:srgbClr val="000066"/>
                </a:solidFill>
                <a:latin typeface="+mn-lt"/>
              </a:defRPr>
            </a:lvl1pPr>
            <a:lvl2pPr marL="742950" lvl="1" indent="-285750" algn="l" defTabSz="914400" eaLnBrk="1" fontAlgn="auto" latinLnBrk="0" hangingPunct="1">
              <a:lnSpc>
                <a:spcPct val="90000"/>
              </a:lnSpc>
              <a:spcBef>
                <a:spcPct val="20000"/>
              </a:spcBef>
              <a:spcAft>
                <a:spcPts val="0"/>
              </a:spcAft>
              <a:buFont typeface="Arial" pitchFamily="34" charset="0"/>
              <a:buChar char="–"/>
              <a:defRPr sz="2000" b="0">
                <a:solidFill>
                  <a:srgbClr val="000066"/>
                </a:solidFill>
                <a:latin typeface="+mn-lt"/>
              </a:defRPr>
            </a:lvl2pPr>
            <a:lvl3pPr marL="1143000" indent="-228600" algn="l" defTabSz="914400" eaLnBrk="1" latinLnBrk="0" hangingPunct="1">
              <a:spcBef>
                <a:spcPct val="20000"/>
              </a:spcBef>
              <a:buFont typeface="Arial" pitchFamily="34" charset="0"/>
              <a:buChar char="•"/>
              <a:defRPr sz="2400">
                <a:latin typeface="+mn-lt"/>
              </a:defRPr>
            </a:lvl3pPr>
            <a:lvl4pPr marL="1600200" indent="-228600" algn="l" defTabSz="914400" eaLnBrk="1" latinLnBrk="0" hangingPunct="1">
              <a:spcBef>
                <a:spcPct val="20000"/>
              </a:spcBef>
              <a:buFont typeface="Arial" pitchFamily="34" charset="0"/>
              <a:buChar char="–"/>
              <a:defRPr sz="2000">
                <a:latin typeface="+mn-lt"/>
              </a:defRPr>
            </a:lvl4pPr>
            <a:lvl5pPr marL="2057400" indent="-228600" algn="l" defTabSz="914400" eaLnBrk="1" latinLnBrk="0" hangingPunct="1">
              <a:spcBef>
                <a:spcPct val="20000"/>
              </a:spcBef>
              <a:buFont typeface="Arial"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pPr marL="231775" indent="-231775" algn="just">
              <a:defRPr/>
            </a:pPr>
            <a:r>
              <a:rPr lang="en-GB" altLang="en-US" sz="2800" b="1" dirty="0">
                <a:solidFill>
                  <a:srgbClr val="008000"/>
                </a:solidFill>
              </a:rPr>
              <a:t>Using working platforms such as scaffolds, tower.</a:t>
            </a:r>
          </a:p>
          <a:p>
            <a:pPr marL="231775" indent="-231775" algn="just">
              <a:defRPr/>
            </a:pPr>
            <a:r>
              <a:rPr lang="en-GB" altLang="en-US" sz="2800" b="1" dirty="0">
                <a:solidFill>
                  <a:srgbClr val="008000"/>
                </a:solidFill>
              </a:rPr>
              <a:t>Scaffolds, cherry pickers, scissor lifts and podium steps.</a:t>
            </a:r>
          </a:p>
          <a:p>
            <a:pPr marL="231775" indent="-231775" algn="just">
              <a:defRPr/>
            </a:pPr>
            <a:r>
              <a:rPr lang="en-GB" altLang="en-US" sz="2800" b="1" dirty="0">
                <a:solidFill>
                  <a:srgbClr val="008000"/>
                </a:solidFill>
              </a:rPr>
              <a:t>Work on a roof, piece of plant or equipment.</a:t>
            </a:r>
          </a:p>
          <a:p>
            <a:pPr marL="231775" indent="-231775" algn="just">
              <a:defRPr/>
            </a:pPr>
            <a:r>
              <a:rPr lang="en-GB" altLang="en-US" sz="2800" b="1" dirty="0">
                <a:solidFill>
                  <a:srgbClr val="008000"/>
                </a:solidFill>
              </a:rPr>
              <a:t>Using ladders or stepladders.</a:t>
            </a:r>
          </a:p>
          <a:p>
            <a:endParaRPr lang="en-US" altLang="en-US" dirty="0"/>
          </a:p>
          <a:p>
            <a:endParaRPr lang="en-US" altLang="en-US" dirty="0"/>
          </a:p>
        </p:txBody>
      </p:sp>
      <p:pic>
        <p:nvPicPr>
          <p:cNvPr id="4" name="Picture 3" descr="61569f95eb.jpg">
            <a:extLst>
              <a:ext uri="{FF2B5EF4-FFF2-40B4-BE49-F238E27FC236}">
                <a16:creationId xmlns="" xmlns:a16="http://schemas.microsoft.com/office/drawing/2014/main" id="{EB03FF8E-F597-4B77-AD6D-F29D4F76693A}"/>
              </a:ext>
            </a:extLst>
          </p:cNvPr>
          <p:cNvPicPr>
            <a:picLocks noChangeAspect="1"/>
          </p:cNvPicPr>
          <p:nvPr/>
        </p:nvPicPr>
        <p:blipFill>
          <a:blip r:embed="rId2"/>
          <a:stretch>
            <a:fillRect/>
          </a:stretch>
        </p:blipFill>
        <p:spPr>
          <a:xfrm>
            <a:off x="9538223" y="2358686"/>
            <a:ext cx="2226604" cy="2140627"/>
          </a:xfrm>
          <a:prstGeom prst="rect">
            <a:avLst/>
          </a:prstGeom>
        </p:spPr>
      </p:pic>
      <p:pic>
        <p:nvPicPr>
          <p:cNvPr id="5" name="Picture 4" descr="images (3).jpg">
            <a:extLst>
              <a:ext uri="{FF2B5EF4-FFF2-40B4-BE49-F238E27FC236}">
                <a16:creationId xmlns="" xmlns:a16="http://schemas.microsoft.com/office/drawing/2014/main" id="{2B0BE484-D835-49FF-B2DF-2D99797B1692}"/>
              </a:ext>
            </a:extLst>
          </p:cNvPr>
          <p:cNvPicPr>
            <a:picLocks noChangeAspect="1"/>
          </p:cNvPicPr>
          <p:nvPr/>
        </p:nvPicPr>
        <p:blipFill>
          <a:blip r:embed="rId3"/>
          <a:srcRect b="8808"/>
          <a:stretch>
            <a:fillRect/>
          </a:stretch>
        </p:blipFill>
        <p:spPr>
          <a:xfrm>
            <a:off x="6378673" y="4736767"/>
            <a:ext cx="2576426" cy="1828800"/>
          </a:xfrm>
          <a:prstGeom prst="rect">
            <a:avLst/>
          </a:prstGeom>
        </p:spPr>
      </p:pic>
      <p:pic>
        <p:nvPicPr>
          <p:cNvPr id="6" name="Picture 5" descr="download (1).jpg">
            <a:extLst>
              <a:ext uri="{FF2B5EF4-FFF2-40B4-BE49-F238E27FC236}">
                <a16:creationId xmlns="" xmlns:a16="http://schemas.microsoft.com/office/drawing/2014/main" id="{EC1589EC-2C72-4A41-A148-13682903B04D}"/>
              </a:ext>
            </a:extLst>
          </p:cNvPr>
          <p:cNvPicPr>
            <a:picLocks noChangeAspect="1"/>
          </p:cNvPicPr>
          <p:nvPr/>
        </p:nvPicPr>
        <p:blipFill>
          <a:blip r:embed="rId4"/>
          <a:stretch>
            <a:fillRect/>
          </a:stretch>
        </p:blipFill>
        <p:spPr>
          <a:xfrm>
            <a:off x="9538223" y="4749727"/>
            <a:ext cx="2226604" cy="1828800"/>
          </a:xfrm>
          <a:prstGeom prst="rect">
            <a:avLst/>
          </a:prstGeom>
        </p:spPr>
      </p:pic>
      <p:pic>
        <p:nvPicPr>
          <p:cNvPr id="7" name="Picture 6" descr="images (4).jpg">
            <a:extLst>
              <a:ext uri="{FF2B5EF4-FFF2-40B4-BE49-F238E27FC236}">
                <a16:creationId xmlns="" xmlns:a16="http://schemas.microsoft.com/office/drawing/2014/main" id="{54F40F17-412C-4ED2-B8BB-4C8D2DC73BF7}"/>
              </a:ext>
            </a:extLst>
          </p:cNvPr>
          <p:cNvPicPr>
            <a:picLocks noChangeAspect="1"/>
          </p:cNvPicPr>
          <p:nvPr/>
        </p:nvPicPr>
        <p:blipFill>
          <a:blip r:embed="rId5"/>
          <a:stretch>
            <a:fillRect/>
          </a:stretch>
        </p:blipFill>
        <p:spPr>
          <a:xfrm>
            <a:off x="9481102" y="279473"/>
            <a:ext cx="2283725" cy="1828800"/>
          </a:xfrm>
          <a:prstGeom prst="rect">
            <a:avLst/>
          </a:prstGeom>
        </p:spPr>
      </p:pic>
      <p:pic>
        <p:nvPicPr>
          <p:cNvPr id="8" name="Picture 7" descr="images (5).jpg">
            <a:extLst>
              <a:ext uri="{FF2B5EF4-FFF2-40B4-BE49-F238E27FC236}">
                <a16:creationId xmlns="" xmlns:a16="http://schemas.microsoft.com/office/drawing/2014/main" id="{DBBC2760-D595-4703-AD95-F581A8B3CCA1}"/>
              </a:ext>
            </a:extLst>
          </p:cNvPr>
          <p:cNvPicPr>
            <a:picLocks noChangeAspect="1"/>
          </p:cNvPicPr>
          <p:nvPr/>
        </p:nvPicPr>
        <p:blipFill>
          <a:blip r:embed="rId6"/>
          <a:stretch>
            <a:fillRect/>
          </a:stretch>
        </p:blipFill>
        <p:spPr>
          <a:xfrm>
            <a:off x="459051" y="4749727"/>
            <a:ext cx="2450969" cy="1828800"/>
          </a:xfrm>
          <a:prstGeom prst="rect">
            <a:avLst/>
          </a:prstGeom>
        </p:spPr>
      </p:pic>
      <p:pic>
        <p:nvPicPr>
          <p:cNvPr id="9" name="Picture 8" descr="download (2).jpg">
            <a:extLst>
              <a:ext uri="{FF2B5EF4-FFF2-40B4-BE49-F238E27FC236}">
                <a16:creationId xmlns="" xmlns:a16="http://schemas.microsoft.com/office/drawing/2014/main" id="{D86A5678-CCAE-4220-A7AD-A6687EF244E9}"/>
              </a:ext>
            </a:extLst>
          </p:cNvPr>
          <p:cNvPicPr>
            <a:picLocks noChangeAspect="1"/>
          </p:cNvPicPr>
          <p:nvPr/>
        </p:nvPicPr>
        <p:blipFill>
          <a:blip r:embed="rId7"/>
          <a:stretch>
            <a:fillRect/>
          </a:stretch>
        </p:blipFill>
        <p:spPr>
          <a:xfrm>
            <a:off x="3703319" y="4749727"/>
            <a:ext cx="2034335" cy="1828800"/>
          </a:xfrm>
          <a:prstGeom prst="rect">
            <a:avLst/>
          </a:prstGeom>
        </p:spPr>
      </p:pic>
    </p:spTree>
    <p:extLst>
      <p:ext uri="{BB962C8B-B14F-4D97-AF65-F5344CB8AC3E}">
        <p14:creationId xmlns:p14="http://schemas.microsoft.com/office/powerpoint/2010/main" val="2467497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5CF2C8F3-13FA-4ED2-9BAC-6C9FF35A9068}"/>
              </a:ext>
            </a:extLst>
          </p:cNvPr>
          <p:cNvSpPr txBox="1">
            <a:spLocks/>
          </p:cNvSpPr>
          <p:nvPr/>
        </p:nvSpPr>
        <p:spPr>
          <a:xfrm>
            <a:off x="760372" y="1295401"/>
            <a:ext cx="9633308" cy="55625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u="sng" dirty="0">
                <a:latin typeface="Lucida Fax" pitchFamily="18" charset="0"/>
              </a:rPr>
              <a:t>HAZARDS OF WORK AT HEIGHT</a:t>
            </a:r>
          </a:p>
          <a:p>
            <a:pPr marL="342900" indent="-342900">
              <a:buFont typeface="Wingdings" pitchFamily="2" charset="2"/>
              <a:buChar char="q"/>
            </a:pPr>
            <a:r>
              <a:rPr lang="en-US" sz="2400" dirty="0">
                <a:latin typeface="Lucida Fax" pitchFamily="18" charset="0"/>
              </a:rPr>
              <a:t> VERTICAL HEIGHT</a:t>
            </a:r>
          </a:p>
          <a:p>
            <a:pPr marL="342900" indent="-342900">
              <a:buFont typeface="Wingdings" pitchFamily="2" charset="2"/>
              <a:buChar char="q"/>
            </a:pPr>
            <a:r>
              <a:rPr lang="en-US" sz="2400" dirty="0">
                <a:latin typeface="Lucida Fax" pitchFamily="18" charset="0"/>
              </a:rPr>
              <a:t> FALLING METERIALS</a:t>
            </a:r>
          </a:p>
          <a:p>
            <a:pPr marL="342900" indent="-342900">
              <a:buFont typeface="Wingdings" pitchFamily="2" charset="2"/>
              <a:buChar char="q"/>
            </a:pPr>
            <a:r>
              <a:rPr lang="en-US" sz="2400" dirty="0">
                <a:latin typeface="Lucida Fax" pitchFamily="18" charset="0"/>
              </a:rPr>
              <a:t> WEATHER</a:t>
            </a:r>
          </a:p>
          <a:p>
            <a:pPr marL="342900" indent="-342900">
              <a:buFont typeface="Wingdings" pitchFamily="2" charset="2"/>
              <a:buChar char="q"/>
            </a:pPr>
            <a:r>
              <a:rPr lang="en-US" sz="2400" dirty="0">
                <a:latin typeface="Lucida Fax" pitchFamily="18" charset="0"/>
              </a:rPr>
              <a:t> UN PROTECTED EDGS</a:t>
            </a:r>
          </a:p>
          <a:p>
            <a:pPr marL="342900" indent="-342900">
              <a:buFont typeface="Wingdings" pitchFamily="2" charset="2"/>
              <a:buChar char="q"/>
            </a:pPr>
            <a:r>
              <a:rPr lang="en-US" sz="2400" dirty="0">
                <a:latin typeface="Lucida Fax" pitchFamily="18" charset="0"/>
              </a:rPr>
              <a:t> SLOPPING ROOFS</a:t>
            </a:r>
          </a:p>
        </p:txBody>
      </p:sp>
      <p:sp>
        <p:nvSpPr>
          <p:cNvPr id="3" name="Title 2">
            <a:extLst>
              <a:ext uri="{FF2B5EF4-FFF2-40B4-BE49-F238E27FC236}">
                <a16:creationId xmlns="" xmlns:a16="http://schemas.microsoft.com/office/drawing/2014/main" id="{525CC60F-3380-4CB3-906D-5B03956E0672}"/>
              </a:ext>
            </a:extLst>
          </p:cNvPr>
          <p:cNvSpPr txBox="1">
            <a:spLocks/>
          </p:cNvSpPr>
          <p:nvPr/>
        </p:nvSpPr>
        <p:spPr>
          <a:xfrm>
            <a:off x="765810" y="304802"/>
            <a:ext cx="9551670" cy="914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r>
              <a:rPr lang="en-US" sz="4000" u="sng" dirty="0">
                <a:latin typeface="Bodoni MT Black" pitchFamily="18" charset="0"/>
              </a:rPr>
              <a:t>WORK AT HEIGHT</a:t>
            </a:r>
          </a:p>
        </p:txBody>
      </p:sp>
      <p:pic>
        <p:nvPicPr>
          <p:cNvPr id="4" name="Picture 3">
            <a:extLst>
              <a:ext uri="{FF2B5EF4-FFF2-40B4-BE49-F238E27FC236}">
                <a16:creationId xmlns="" xmlns:a16="http://schemas.microsoft.com/office/drawing/2014/main" id="{1222F938-B023-467C-8131-120AC1689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8017" y="2895601"/>
            <a:ext cx="4408463" cy="2897506"/>
          </a:xfrm>
          <a:prstGeom prst="rect">
            <a:avLst/>
          </a:prstGeom>
        </p:spPr>
      </p:pic>
    </p:spTree>
    <p:extLst>
      <p:ext uri="{BB962C8B-B14F-4D97-AF65-F5344CB8AC3E}">
        <p14:creationId xmlns:p14="http://schemas.microsoft.com/office/powerpoint/2010/main" val="29877197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2AF81DB3-84AF-4894-B6C3-8B2808AEE74E}"/>
              </a:ext>
            </a:extLst>
          </p:cNvPr>
          <p:cNvSpPr txBox="1">
            <a:spLocks/>
          </p:cNvSpPr>
          <p:nvPr/>
        </p:nvSpPr>
        <p:spPr>
          <a:xfrm>
            <a:off x="525780" y="1371601"/>
            <a:ext cx="9742170" cy="54863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u="sng" dirty="0">
                <a:latin typeface="Lucida Fax" pitchFamily="18" charset="0"/>
              </a:rPr>
              <a:t>RESULT OF FALLING FROM HEIGHT</a:t>
            </a:r>
          </a:p>
          <a:p>
            <a:pPr marL="342900" indent="-342900">
              <a:buFont typeface="Wingdings" pitchFamily="2" charset="2"/>
              <a:buChar char="q"/>
            </a:pPr>
            <a:r>
              <a:rPr lang="en-US" sz="2400" dirty="0">
                <a:latin typeface="Lucida Fax" pitchFamily="18" charset="0"/>
              </a:rPr>
              <a:t> FATALITY</a:t>
            </a:r>
          </a:p>
          <a:p>
            <a:pPr marL="342900" indent="-342900">
              <a:buFont typeface="Wingdings" pitchFamily="2" charset="2"/>
              <a:buChar char="q"/>
            </a:pPr>
            <a:r>
              <a:rPr lang="en-US" sz="2400" dirty="0">
                <a:latin typeface="Lucida Fax" pitchFamily="18" charset="0"/>
              </a:rPr>
              <a:t> SPINAL INJURY</a:t>
            </a:r>
          </a:p>
          <a:p>
            <a:pPr marL="342900" indent="-342900">
              <a:buFont typeface="Wingdings" pitchFamily="2" charset="2"/>
              <a:buChar char="q"/>
            </a:pPr>
            <a:r>
              <a:rPr lang="en-US" sz="2400" dirty="0">
                <a:latin typeface="Lucida Fax" pitchFamily="18" charset="0"/>
              </a:rPr>
              <a:t> MULTIPLE BROKEN BONES</a:t>
            </a:r>
          </a:p>
          <a:p>
            <a:endParaRPr lang="en-US" sz="2400" dirty="0">
              <a:latin typeface="Lucida Fax" pitchFamily="18" charset="0"/>
            </a:endParaRPr>
          </a:p>
        </p:txBody>
      </p:sp>
      <p:sp>
        <p:nvSpPr>
          <p:cNvPr id="3" name="Title 2">
            <a:extLst>
              <a:ext uri="{FF2B5EF4-FFF2-40B4-BE49-F238E27FC236}">
                <a16:creationId xmlns="" xmlns:a16="http://schemas.microsoft.com/office/drawing/2014/main" id="{140975E2-C01E-4E55-9D06-24AF853F663F}"/>
              </a:ext>
            </a:extLst>
          </p:cNvPr>
          <p:cNvSpPr txBox="1">
            <a:spLocks/>
          </p:cNvSpPr>
          <p:nvPr/>
        </p:nvSpPr>
        <p:spPr>
          <a:xfrm>
            <a:off x="436858" y="329542"/>
            <a:ext cx="9907292" cy="9658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r>
              <a:rPr lang="en-US" sz="4000" u="sng" dirty="0">
                <a:latin typeface="Bodoni MT Black" pitchFamily="18" charset="0"/>
              </a:rPr>
              <a:t>WORK AT HEIGHT</a:t>
            </a:r>
          </a:p>
        </p:txBody>
      </p:sp>
      <p:pic>
        <p:nvPicPr>
          <p:cNvPr id="4" name="Picture 3">
            <a:extLst>
              <a:ext uri="{FF2B5EF4-FFF2-40B4-BE49-F238E27FC236}">
                <a16:creationId xmlns="" xmlns:a16="http://schemas.microsoft.com/office/drawing/2014/main" id="{6B1715A5-6A02-461D-853F-93925D5B5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869" y="3765256"/>
            <a:ext cx="3444152" cy="2743200"/>
          </a:xfrm>
          <a:prstGeom prst="rect">
            <a:avLst/>
          </a:prstGeom>
        </p:spPr>
      </p:pic>
      <p:pic>
        <p:nvPicPr>
          <p:cNvPr id="5" name="Picture 4">
            <a:extLst>
              <a:ext uri="{FF2B5EF4-FFF2-40B4-BE49-F238E27FC236}">
                <a16:creationId xmlns="" xmlns:a16="http://schemas.microsoft.com/office/drawing/2014/main" id="{BA2948F1-D464-4D33-9E51-B77F4A2AE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05" y="3780495"/>
            <a:ext cx="2812227" cy="2747963"/>
          </a:xfrm>
          <a:prstGeom prst="rect">
            <a:avLst/>
          </a:prstGeom>
        </p:spPr>
      </p:pic>
      <p:pic>
        <p:nvPicPr>
          <p:cNvPr id="6" name="Picture 5">
            <a:extLst>
              <a:ext uri="{FF2B5EF4-FFF2-40B4-BE49-F238E27FC236}">
                <a16:creationId xmlns="" xmlns:a16="http://schemas.microsoft.com/office/drawing/2014/main" id="{34F0B782-14CE-4595-85D6-11087F7CBE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432" y="3780495"/>
            <a:ext cx="2631624" cy="2743200"/>
          </a:xfrm>
          <a:prstGeom prst="rect">
            <a:avLst/>
          </a:prstGeom>
        </p:spPr>
      </p:pic>
    </p:spTree>
    <p:extLst>
      <p:ext uri="{BB962C8B-B14F-4D97-AF65-F5344CB8AC3E}">
        <p14:creationId xmlns:p14="http://schemas.microsoft.com/office/powerpoint/2010/main" val="3142507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 xmlns:a16="http://schemas.microsoft.com/office/drawing/2014/main" id="{3E54299B-5A46-4937-8A95-9A741859E903}"/>
              </a:ext>
            </a:extLst>
          </p:cNvPr>
          <p:cNvSpPr txBox="1">
            <a:spLocks/>
          </p:cNvSpPr>
          <p:nvPr/>
        </p:nvSpPr>
        <p:spPr>
          <a:xfrm>
            <a:off x="582930" y="208067"/>
            <a:ext cx="9144000" cy="8777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2880"/>
            <a:r>
              <a:rPr lang="en-US" sz="4000" u="sng" dirty="0">
                <a:latin typeface="Bodoni MT Black" pitchFamily="18" charset="0"/>
              </a:rPr>
              <a:t>WORK AT HEIGHT</a:t>
            </a:r>
          </a:p>
        </p:txBody>
      </p:sp>
      <p:pic>
        <p:nvPicPr>
          <p:cNvPr id="3" name="Picture 2">
            <a:extLst>
              <a:ext uri="{FF2B5EF4-FFF2-40B4-BE49-F238E27FC236}">
                <a16:creationId xmlns="" xmlns:a16="http://schemas.microsoft.com/office/drawing/2014/main" id="{BC38F6DD-34D9-4AE0-92F6-21F11CE3F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912" y="1758641"/>
            <a:ext cx="3031958" cy="2057400"/>
          </a:xfrm>
          <a:prstGeom prst="rect">
            <a:avLst/>
          </a:prstGeom>
        </p:spPr>
      </p:pic>
      <p:pic>
        <p:nvPicPr>
          <p:cNvPr id="4" name="Picture 3">
            <a:extLst>
              <a:ext uri="{FF2B5EF4-FFF2-40B4-BE49-F238E27FC236}">
                <a16:creationId xmlns="" xmlns:a16="http://schemas.microsoft.com/office/drawing/2014/main" id="{F96FBC6C-7810-41DE-B757-05AC201AA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6353" y="4506808"/>
            <a:ext cx="3031958" cy="2143125"/>
          </a:xfrm>
          <a:prstGeom prst="rect">
            <a:avLst/>
          </a:prstGeom>
        </p:spPr>
      </p:pic>
      <p:sp>
        <p:nvSpPr>
          <p:cNvPr id="5" name="Subtitle 1">
            <a:extLst>
              <a:ext uri="{FF2B5EF4-FFF2-40B4-BE49-F238E27FC236}">
                <a16:creationId xmlns="" xmlns:a16="http://schemas.microsoft.com/office/drawing/2014/main" id="{B51E3657-43F0-43D1-88AB-B44557AE29EE}"/>
              </a:ext>
            </a:extLst>
          </p:cNvPr>
          <p:cNvSpPr txBox="1">
            <a:spLocks/>
          </p:cNvSpPr>
          <p:nvPr/>
        </p:nvSpPr>
        <p:spPr>
          <a:xfrm>
            <a:off x="659130" y="1136031"/>
            <a:ext cx="8915400" cy="586739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2200" kern="1200">
                <a:solidFill>
                  <a:schemeClr val="tx2"/>
                </a:solidFill>
                <a:latin typeface="+mn-lt"/>
                <a:ea typeface="+mn-ea"/>
                <a:cs typeface="+mn-cs"/>
              </a:defRPr>
            </a:lvl1pPr>
            <a:lvl2pPr marL="4572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sz="1400" kern="1200">
                <a:solidFill>
                  <a:schemeClr val="tx1">
                    <a:tint val="75000"/>
                  </a:schemeClr>
                </a:solidFill>
                <a:latin typeface="+mn-lt"/>
                <a:ea typeface="+mn-ea"/>
                <a:cs typeface="+mn-cs"/>
              </a:defRPr>
            </a:lvl9pPr>
          </a:lstStyle>
          <a:p>
            <a:r>
              <a:rPr lang="en-US" sz="2400" b="1" u="sng" dirty="0">
                <a:latin typeface="Lucida Fax" pitchFamily="18" charset="0"/>
              </a:rPr>
              <a:t>CONTROL MEASURE FOR WORKING AT HEIGHT</a:t>
            </a:r>
          </a:p>
          <a:p>
            <a:pPr marL="342900" indent="-342900">
              <a:buFont typeface="Wingdings" pitchFamily="2" charset="2"/>
              <a:buChar char="q"/>
            </a:pPr>
            <a:r>
              <a:rPr lang="en-US" sz="2400" dirty="0">
                <a:latin typeface="Lucida Fax" pitchFamily="18" charset="0"/>
              </a:rPr>
              <a:t> TRAINING </a:t>
            </a:r>
          </a:p>
          <a:p>
            <a:pPr marL="342900" indent="-342900">
              <a:buFont typeface="Wingdings" pitchFamily="2" charset="2"/>
              <a:buChar char="q"/>
            </a:pPr>
            <a:r>
              <a:rPr lang="en-US" sz="2400" dirty="0">
                <a:latin typeface="Lucida Fax" pitchFamily="18" charset="0"/>
              </a:rPr>
              <a:t> BARRICATION</a:t>
            </a:r>
          </a:p>
          <a:p>
            <a:pPr marL="342900" indent="-342900">
              <a:buFont typeface="Wingdings" pitchFamily="2" charset="2"/>
              <a:buChar char="q"/>
            </a:pPr>
            <a:r>
              <a:rPr lang="en-US" sz="2400" dirty="0">
                <a:latin typeface="Lucida Fax" pitchFamily="18" charset="0"/>
              </a:rPr>
              <a:t> FULL BODY HARNESS</a:t>
            </a:r>
          </a:p>
          <a:p>
            <a:pPr marL="342900" indent="-342900">
              <a:buFont typeface="Wingdings" pitchFamily="2" charset="2"/>
              <a:buChar char="q"/>
            </a:pPr>
            <a:r>
              <a:rPr lang="en-US" sz="2400" dirty="0">
                <a:latin typeface="Lucida Fax" pitchFamily="18" charset="0"/>
              </a:rPr>
              <a:t> SAFETY NETS</a:t>
            </a:r>
          </a:p>
          <a:p>
            <a:pPr marL="342900" indent="-342900">
              <a:buFont typeface="Wingdings" pitchFamily="2" charset="2"/>
              <a:buChar char="q"/>
            </a:pPr>
            <a:r>
              <a:rPr lang="en-US" sz="2400" dirty="0">
                <a:latin typeface="Lucida Fax" pitchFamily="18" charset="0"/>
              </a:rPr>
              <a:t> PFAS-PERSONAL FALL ARREST SYSTEM</a:t>
            </a:r>
          </a:p>
          <a:p>
            <a:pPr marL="342900" indent="-342900">
              <a:buFont typeface="Wingdings" pitchFamily="2" charset="2"/>
              <a:buChar char="q"/>
            </a:pPr>
            <a:r>
              <a:rPr lang="en-US" sz="2400" dirty="0">
                <a:latin typeface="Lucida Fax" pitchFamily="18" charset="0"/>
              </a:rPr>
              <a:t> GUARD RAILS</a:t>
            </a:r>
          </a:p>
          <a:p>
            <a:pPr marL="342900" indent="-342900">
              <a:buFont typeface="Wingdings" pitchFamily="2" charset="2"/>
              <a:buChar char="q"/>
            </a:pPr>
            <a:endParaRPr lang="en-US" sz="2400" dirty="0">
              <a:latin typeface="Lucida Fax" pitchFamily="18" charset="0"/>
            </a:endParaRPr>
          </a:p>
        </p:txBody>
      </p:sp>
      <p:pic>
        <p:nvPicPr>
          <p:cNvPr id="6" name="Picture 5">
            <a:extLst>
              <a:ext uri="{FF2B5EF4-FFF2-40B4-BE49-F238E27FC236}">
                <a16:creationId xmlns="" xmlns:a16="http://schemas.microsoft.com/office/drawing/2014/main" id="{0FAC5632-0002-421A-B54E-730667D88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762" y="4347184"/>
            <a:ext cx="3623310" cy="2559768"/>
          </a:xfrm>
          <a:prstGeom prst="rect">
            <a:avLst/>
          </a:prstGeom>
        </p:spPr>
      </p:pic>
      <p:pic>
        <p:nvPicPr>
          <p:cNvPr id="7" name="Picture 6">
            <a:extLst>
              <a:ext uri="{FF2B5EF4-FFF2-40B4-BE49-F238E27FC236}">
                <a16:creationId xmlns="" xmlns:a16="http://schemas.microsoft.com/office/drawing/2014/main" id="{90D2B5F7-5F1B-4D9A-A3EA-6A7B3B273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30" y="4698381"/>
            <a:ext cx="3874770" cy="1857375"/>
          </a:xfrm>
          <a:prstGeom prst="rect">
            <a:avLst/>
          </a:prstGeom>
        </p:spPr>
      </p:pic>
    </p:spTree>
    <p:extLst>
      <p:ext uri="{BB962C8B-B14F-4D97-AF65-F5344CB8AC3E}">
        <p14:creationId xmlns:p14="http://schemas.microsoft.com/office/powerpoint/2010/main" val="4176256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278379" y="95250"/>
            <a:ext cx="7175351" cy="947347"/>
          </a:xfrm>
        </p:spPr>
        <p:txBody>
          <a:bodyPr>
            <a:normAutofit fontScale="90000"/>
          </a:bodyPr>
          <a:lstStyle/>
          <a:p>
            <a:pPr marL="182880"/>
            <a:r>
              <a:rPr lang="en-US" sz="6600" u="sng" dirty="0">
                <a:latin typeface="Bodoni MT Black" pitchFamily="18" charset="0"/>
              </a:rPr>
              <a:t>SCAFFOLDNG</a:t>
            </a:r>
          </a:p>
        </p:txBody>
      </p:sp>
      <p:pic>
        <p:nvPicPr>
          <p:cNvPr id="7" name="Picture 6">
            <a:extLst>
              <a:ext uri="{FF2B5EF4-FFF2-40B4-BE49-F238E27FC236}">
                <a16:creationId xmlns="" xmlns:a16="http://schemas.microsoft.com/office/drawing/2014/main" id="{B2F79DFE-5405-409F-B3A5-5E52FAA068FB}"/>
              </a:ext>
            </a:extLst>
          </p:cNvPr>
          <p:cNvPicPr>
            <a:picLocks noChangeAspect="1"/>
          </p:cNvPicPr>
          <p:nvPr/>
        </p:nvPicPr>
        <p:blipFill>
          <a:blip r:embed="rId2"/>
          <a:stretch>
            <a:fillRect/>
          </a:stretch>
        </p:blipFill>
        <p:spPr>
          <a:xfrm>
            <a:off x="1185469" y="1223010"/>
            <a:ext cx="10435590" cy="5634990"/>
          </a:xfrm>
          <a:prstGeom prst="rect">
            <a:avLst/>
          </a:prstGeom>
        </p:spPr>
      </p:pic>
    </p:spTree>
    <p:extLst>
      <p:ext uri="{BB962C8B-B14F-4D97-AF65-F5344CB8AC3E}">
        <p14:creationId xmlns:p14="http://schemas.microsoft.com/office/powerpoint/2010/main" val="410885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295401"/>
            <a:ext cx="9067800" cy="5181600"/>
          </a:xfrm>
        </p:spPr>
        <p:txBody>
          <a:bodyPr>
            <a:normAutofit/>
          </a:bodyPr>
          <a:lstStyle/>
          <a:p>
            <a:pPr algn="l"/>
            <a:endParaRPr lang="en-US" b="1" u="sng" dirty="0">
              <a:latin typeface="Lucida Fax" pitchFamily="18" charset="0"/>
            </a:endParaRPr>
          </a:p>
          <a:p>
            <a:pPr algn="l"/>
            <a:r>
              <a:rPr lang="en-US" b="1" u="sng" dirty="0">
                <a:latin typeface="Lucida Fax" pitchFamily="18" charset="0"/>
              </a:rPr>
              <a:t>DEFINITION</a:t>
            </a:r>
          </a:p>
          <a:p>
            <a:pPr algn="l"/>
            <a:r>
              <a:rPr lang="en-US" dirty="0">
                <a:latin typeface="Lucida Fax" pitchFamily="18" charset="0"/>
              </a:rPr>
              <a:t>SCAFFOLDING IS A TEMPORARY ELEVATED PLATFORM MADE FOR SAFELY WORKING AT HEIGHT.</a:t>
            </a:r>
          </a:p>
          <a:p>
            <a:pPr algn="l"/>
            <a:endParaRPr lang="en-US" dirty="0">
              <a:latin typeface="Lucida Fax" pitchFamily="18" charset="0"/>
            </a:endParaRPr>
          </a:p>
          <a:p>
            <a:pPr algn="l"/>
            <a:r>
              <a:rPr lang="en-US" b="1" u="sng" dirty="0">
                <a:latin typeface="Lucida Fax" pitchFamily="18" charset="0"/>
              </a:rPr>
              <a:t>INTRODUCTION</a:t>
            </a:r>
          </a:p>
          <a:p>
            <a:pPr algn="l"/>
            <a:r>
              <a:rPr lang="en-US" dirty="0">
                <a:latin typeface="Lucida Fax" pitchFamily="18" charset="0"/>
              </a:rPr>
              <a:t>IT IS ESTIMATED THAT 2.3 MILLION CONSTRUCTION WORKERS DEAL WITH SCAFFOLDIG EATCH YEAR. MORE THAN 10000 WORKERS ARE INJURED AND 80 ARE KILLED IN SCAFFOLDING RELATED ACCIDENTS.</a:t>
            </a:r>
          </a:p>
        </p:txBody>
      </p:sp>
      <p:sp>
        <p:nvSpPr>
          <p:cNvPr id="3" name="Title 2"/>
          <p:cNvSpPr>
            <a:spLocks noGrp="1"/>
          </p:cNvSpPr>
          <p:nvPr>
            <p:ph type="ctrTitle"/>
          </p:nvPr>
        </p:nvSpPr>
        <p:spPr>
          <a:xfrm>
            <a:off x="1600200" y="152400"/>
            <a:ext cx="7992932" cy="914400"/>
          </a:xfrm>
        </p:spPr>
        <p:txBody>
          <a:bodyPr/>
          <a:lstStyle/>
          <a:p>
            <a:pPr marL="182880"/>
            <a:r>
              <a:rPr lang="en-US" sz="4000" u="sng" dirty="0">
                <a:latin typeface="Bodoni MT Black" pitchFamily="18" charset="0"/>
              </a:rPr>
              <a:t>SCAFFOLDNG</a:t>
            </a:r>
          </a:p>
        </p:txBody>
      </p:sp>
    </p:spTree>
    <p:extLst>
      <p:ext uri="{BB962C8B-B14F-4D97-AF65-F5344CB8AC3E}">
        <p14:creationId xmlns:p14="http://schemas.microsoft.com/office/powerpoint/2010/main" val="4078053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Box 2">
            <a:extLst>
              <a:ext uri="{FF2B5EF4-FFF2-40B4-BE49-F238E27FC236}">
                <a16:creationId xmlns="" xmlns:a16="http://schemas.microsoft.com/office/drawing/2014/main" id="{00FA0B98-4176-4181-8F2C-E6259B618E82}"/>
              </a:ext>
            </a:extLst>
          </p:cNvPr>
          <p:cNvSpPr txBox="1">
            <a:spLocks noChangeArrowheads="1"/>
          </p:cNvSpPr>
          <p:nvPr/>
        </p:nvSpPr>
        <p:spPr bwMode="auto">
          <a:xfrm>
            <a:off x="1303020" y="0"/>
            <a:ext cx="9144000" cy="8953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defRPr>
            </a:lvl9pPr>
          </a:lstStyle>
          <a:p>
            <a:pPr algn="ctr" eaLnBrk="0" hangingPunct="0">
              <a:lnSpc>
                <a:spcPct val="120000"/>
              </a:lnSpc>
              <a:spcBef>
                <a:spcPct val="45000"/>
              </a:spcBef>
              <a:buClr>
                <a:schemeClr val="accent2"/>
              </a:buClr>
              <a:defRPr/>
            </a:pPr>
            <a:r>
              <a:rPr lang="en-GB" altLang="en-US" sz="4400" b="1" dirty="0">
                <a:solidFill>
                  <a:srgbClr val="FFFF00"/>
                </a:solidFill>
                <a:effectLst>
                  <a:outerShdw blurRad="38100" dist="38100" dir="2700000" algn="tl">
                    <a:srgbClr val="000000"/>
                  </a:outerShdw>
                </a:effectLst>
                <a:latin typeface="Bookman Old Style" pitchFamily="18" charset="0"/>
              </a:rPr>
              <a:t>Scaffolding</a:t>
            </a:r>
            <a:endParaRPr lang="en-US" altLang="en-US" sz="4400" b="1" dirty="0">
              <a:solidFill>
                <a:srgbClr val="FFFF00"/>
              </a:solidFill>
              <a:effectLst>
                <a:outerShdw blurRad="38100" dist="38100" dir="2700000" algn="tl">
                  <a:srgbClr val="000000"/>
                </a:outerShdw>
              </a:effectLst>
              <a:latin typeface="Bookman Old Style" pitchFamily="18" charset="0"/>
            </a:endParaRPr>
          </a:p>
        </p:txBody>
      </p:sp>
      <p:pic>
        <p:nvPicPr>
          <p:cNvPr id="3" name="Picture 3" descr="I:\FILING\HS\Hs14 Safety Training\Heights1.pcx">
            <a:extLst>
              <a:ext uri="{FF2B5EF4-FFF2-40B4-BE49-F238E27FC236}">
                <a16:creationId xmlns="" xmlns:a16="http://schemas.microsoft.com/office/drawing/2014/main" id="{A4C2B27C-FF9E-484B-A6BF-16E8136EC5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7130" y="3860800"/>
            <a:ext cx="25908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a:extLst>
              <a:ext uri="{FF2B5EF4-FFF2-40B4-BE49-F238E27FC236}">
                <a16:creationId xmlns="" xmlns:a16="http://schemas.microsoft.com/office/drawing/2014/main" id="{20295E70-0F31-4637-8BBA-0B18BA0488D0}"/>
              </a:ext>
            </a:extLst>
          </p:cNvPr>
          <p:cNvSpPr>
            <a:spLocks noChangeArrowheads="1"/>
          </p:cNvSpPr>
          <p:nvPr/>
        </p:nvSpPr>
        <p:spPr bwMode="auto">
          <a:xfrm>
            <a:off x="1303020" y="762000"/>
            <a:ext cx="8915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609600" indent="-609600">
              <a:defRPr sz="2400">
                <a:solidFill>
                  <a:schemeClr val="tx1"/>
                </a:solidFill>
                <a:latin typeface="Times New Roman" pitchFamily="18" charset="0"/>
              </a:defRPr>
            </a:lvl1pPr>
            <a:lvl2pPr marL="990600" indent="-5334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752600" indent="-381000">
              <a:defRPr sz="2400">
                <a:solidFill>
                  <a:schemeClr val="tx1"/>
                </a:solidFill>
                <a:latin typeface="Times New Roman" pitchFamily="18" charset="0"/>
              </a:defRPr>
            </a:lvl4pPr>
            <a:lvl5pPr marL="2209800" indent="-381000">
              <a:defRPr sz="2400">
                <a:solidFill>
                  <a:schemeClr val="tx1"/>
                </a:solidFill>
                <a:latin typeface="Times New Roman" pitchFamily="18" charset="0"/>
              </a:defRPr>
            </a:lvl5pPr>
            <a:lvl6pPr marL="2667000" indent="-381000" fontAlgn="base">
              <a:spcBef>
                <a:spcPct val="0"/>
              </a:spcBef>
              <a:spcAft>
                <a:spcPct val="0"/>
              </a:spcAft>
              <a:defRPr sz="2400">
                <a:solidFill>
                  <a:schemeClr val="tx1"/>
                </a:solidFill>
                <a:latin typeface="Times New Roman" pitchFamily="18" charset="0"/>
              </a:defRPr>
            </a:lvl6pPr>
            <a:lvl7pPr marL="3124200" indent="-381000" fontAlgn="base">
              <a:spcBef>
                <a:spcPct val="0"/>
              </a:spcBef>
              <a:spcAft>
                <a:spcPct val="0"/>
              </a:spcAft>
              <a:defRPr sz="2400">
                <a:solidFill>
                  <a:schemeClr val="tx1"/>
                </a:solidFill>
                <a:latin typeface="Times New Roman" pitchFamily="18" charset="0"/>
              </a:defRPr>
            </a:lvl7pPr>
            <a:lvl8pPr marL="3581400" indent="-381000" fontAlgn="base">
              <a:spcBef>
                <a:spcPct val="0"/>
              </a:spcBef>
              <a:spcAft>
                <a:spcPct val="0"/>
              </a:spcAft>
              <a:defRPr sz="2400">
                <a:solidFill>
                  <a:schemeClr val="tx1"/>
                </a:solidFill>
                <a:latin typeface="Times New Roman" pitchFamily="18" charset="0"/>
              </a:defRPr>
            </a:lvl8pPr>
            <a:lvl9pPr marL="4038600" indent="-381000" fontAlgn="base">
              <a:spcBef>
                <a:spcPct val="0"/>
              </a:spcBef>
              <a:spcAft>
                <a:spcPct val="0"/>
              </a:spcAft>
              <a:defRPr sz="2400">
                <a:solidFill>
                  <a:schemeClr val="tx1"/>
                </a:solidFill>
                <a:latin typeface="Times New Roman" pitchFamily="18" charset="0"/>
              </a:defRPr>
            </a:lvl9pPr>
          </a:lstStyle>
          <a:p>
            <a:pPr eaLnBrk="0" hangingPunct="0">
              <a:spcBef>
                <a:spcPct val="20000"/>
              </a:spcBef>
              <a:buClr>
                <a:srgbClr val="FFFF00"/>
              </a:buClr>
              <a:buFont typeface="Wingdings" pitchFamily="2" charset="2"/>
              <a:buChar char="ü"/>
              <a:defRPr/>
            </a:pPr>
            <a:r>
              <a:rPr lang="en-GB" altLang="en-US" sz="2800" dirty="0">
                <a:solidFill>
                  <a:srgbClr val="CC0000"/>
                </a:solidFill>
                <a:effectLst>
                  <a:outerShdw blurRad="38100" dist="38100" dir="2700000" algn="tl">
                    <a:srgbClr val="000000"/>
                  </a:outerShdw>
                </a:effectLst>
              </a:rPr>
              <a:t>Using ladders or scaffolding without proper fixing is crazy</a:t>
            </a:r>
          </a:p>
          <a:p>
            <a:pPr eaLnBrk="0" hangingPunct="0">
              <a:spcBef>
                <a:spcPct val="20000"/>
              </a:spcBef>
              <a:buClr>
                <a:srgbClr val="FFFF00"/>
              </a:buClr>
              <a:buFont typeface="Wingdings" pitchFamily="2" charset="2"/>
              <a:buChar char="ü"/>
              <a:defRPr/>
            </a:pPr>
            <a:r>
              <a:rPr lang="en-GB" altLang="en-US" sz="2800" dirty="0">
                <a:solidFill>
                  <a:srgbClr val="CC0000"/>
                </a:solidFill>
                <a:effectLst>
                  <a:outerShdw blurRad="38100" dist="38100" dir="2700000" algn="tl">
                    <a:srgbClr val="000000"/>
                  </a:outerShdw>
                </a:effectLst>
              </a:rPr>
              <a:t>Putting up scaffolding, removing ties and taking it down again is a job for trained and experienced scaffolders. Leave it to them</a:t>
            </a:r>
          </a:p>
          <a:p>
            <a:pPr eaLnBrk="0" hangingPunct="0">
              <a:spcBef>
                <a:spcPct val="20000"/>
              </a:spcBef>
              <a:buClr>
                <a:srgbClr val="FFFF00"/>
              </a:buClr>
              <a:buFont typeface="MapInfo Miscellaneous" pitchFamily="18" charset="2"/>
              <a:buNone/>
              <a:defRPr/>
            </a:pPr>
            <a:endParaRPr lang="en-GB" altLang="en-US" sz="2800" dirty="0">
              <a:solidFill>
                <a:srgbClr val="CC0000"/>
              </a:solidFill>
              <a:effectLst>
                <a:outerShdw blurRad="38100" dist="38100" dir="2700000" algn="tl">
                  <a:srgbClr val="000000"/>
                </a:outerShdw>
              </a:effectLst>
            </a:endParaRPr>
          </a:p>
          <a:p>
            <a:pPr eaLnBrk="0" hangingPunct="0">
              <a:spcBef>
                <a:spcPct val="20000"/>
              </a:spcBef>
              <a:buClr>
                <a:schemeClr val="accent2"/>
              </a:buClr>
              <a:buFontTx/>
              <a:buChar char="•"/>
              <a:defRPr/>
            </a:pPr>
            <a:endParaRPr lang="en-GB" altLang="en-US" sz="2800" dirty="0">
              <a:solidFill>
                <a:srgbClr val="FFFFFF"/>
              </a:solidFill>
              <a:effectLst>
                <a:outerShdw blurRad="38100" dist="38100" dir="2700000" algn="tl">
                  <a:srgbClr val="000000"/>
                </a:outerShdw>
              </a:effectLst>
            </a:endParaRPr>
          </a:p>
        </p:txBody>
      </p:sp>
      <p:sp>
        <p:nvSpPr>
          <p:cNvPr id="5" name="Text Box 5">
            <a:extLst>
              <a:ext uri="{FF2B5EF4-FFF2-40B4-BE49-F238E27FC236}">
                <a16:creationId xmlns="" xmlns:a16="http://schemas.microsoft.com/office/drawing/2014/main" id="{6A6AD15A-0E6A-46E5-A0E5-ECC49136C4E9}"/>
              </a:ext>
            </a:extLst>
          </p:cNvPr>
          <p:cNvSpPr txBox="1">
            <a:spLocks noChangeArrowheads="1"/>
          </p:cNvSpPr>
          <p:nvPr/>
        </p:nvSpPr>
        <p:spPr bwMode="auto">
          <a:xfrm>
            <a:off x="1303020" y="3276600"/>
            <a:ext cx="5715000" cy="37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defRPr>
            </a:lvl9pPr>
          </a:lstStyle>
          <a:p>
            <a:pPr eaLnBrk="0" hangingPunct="0">
              <a:spcBef>
                <a:spcPct val="20000"/>
              </a:spcBef>
              <a:buClr>
                <a:srgbClr val="FFFF00"/>
              </a:buClr>
              <a:buFont typeface="Wingdings" pitchFamily="2" charset="2"/>
              <a:buChar char="ü"/>
              <a:defRPr/>
            </a:pPr>
            <a:r>
              <a:rPr lang="en-GB" altLang="en-US" sz="3200" dirty="0">
                <a:solidFill>
                  <a:srgbClr val="FFFF00"/>
                </a:solidFill>
                <a:effectLst>
                  <a:outerShdw blurRad="38100" dist="38100" dir="2700000" algn="tl">
                    <a:srgbClr val="000000"/>
                  </a:outerShdw>
                </a:effectLst>
              </a:rPr>
              <a:t> </a:t>
            </a:r>
            <a:r>
              <a:rPr lang="en-GB" altLang="en-US" sz="2800" dirty="0">
                <a:solidFill>
                  <a:srgbClr val="CC0000"/>
                </a:solidFill>
                <a:effectLst>
                  <a:outerShdw blurRad="38100" dist="38100" dir="2700000" algn="tl">
                    <a:srgbClr val="000000"/>
                  </a:outerShdw>
                </a:effectLst>
              </a:rPr>
              <a:t>Never use incomplete scaffolding always inspect before use</a:t>
            </a:r>
          </a:p>
          <a:p>
            <a:pPr eaLnBrk="0" hangingPunct="0">
              <a:spcBef>
                <a:spcPct val="20000"/>
              </a:spcBef>
              <a:buClr>
                <a:srgbClr val="FFFF00"/>
              </a:buClr>
              <a:buFont typeface="Wingdings" pitchFamily="2" charset="2"/>
              <a:buChar char="ü"/>
              <a:defRPr/>
            </a:pPr>
            <a:r>
              <a:rPr lang="en-GB" altLang="en-US" sz="2800" dirty="0">
                <a:solidFill>
                  <a:srgbClr val="CC0000"/>
                </a:solidFill>
                <a:effectLst>
                  <a:outerShdw blurRad="38100" dist="38100" dir="2700000" algn="tl">
                    <a:srgbClr val="000000"/>
                  </a:outerShdw>
                </a:effectLst>
              </a:rPr>
              <a:t> Make sure there is safe access, hand rails and toe boards at all edges</a:t>
            </a:r>
          </a:p>
          <a:p>
            <a:pPr eaLnBrk="0" hangingPunct="0">
              <a:spcBef>
                <a:spcPct val="20000"/>
              </a:spcBef>
              <a:buClr>
                <a:srgbClr val="FFFF00"/>
              </a:buClr>
              <a:buFont typeface="Wingdings" pitchFamily="2" charset="2"/>
              <a:buChar char="ü"/>
              <a:defRPr/>
            </a:pPr>
            <a:r>
              <a:rPr lang="en-GB" altLang="en-US" sz="2800" dirty="0">
                <a:solidFill>
                  <a:srgbClr val="CC0000"/>
                </a:solidFill>
                <a:effectLst>
                  <a:outerShdw blurRad="38100" dist="38100" dir="2700000" algn="tl">
                    <a:srgbClr val="000000"/>
                  </a:outerShdw>
                </a:effectLst>
              </a:rPr>
              <a:t> Things fall on sites, wear your helmet</a:t>
            </a:r>
          </a:p>
          <a:p>
            <a:pPr>
              <a:defRPr/>
            </a:pPr>
            <a:endParaRPr lang="en-US" altLang="en-US" sz="2800" dirty="0">
              <a:solidFill>
                <a:srgbClr val="CC0000"/>
              </a:solidFill>
            </a:endParaRPr>
          </a:p>
        </p:txBody>
      </p:sp>
    </p:spTree>
    <p:extLst>
      <p:ext uri="{BB962C8B-B14F-4D97-AF65-F5344CB8AC3E}">
        <p14:creationId xmlns:p14="http://schemas.microsoft.com/office/powerpoint/2010/main" val="247728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0" end="0"/>
                                            </p:txEl>
                                          </p:spTgt>
                                        </p:tgtEl>
                                        <p:attrNameLst>
                                          <p:attrName>ppt_c</p:attrName>
                                        </p:attrNameLst>
                                      </p:cBhvr>
                                      <p:to>
                                        <a:srgbClr val="FBFE7E"/>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1" end="1"/>
                                            </p:txEl>
                                          </p:spTgt>
                                        </p:tgtEl>
                                        <p:attrNameLst>
                                          <p:attrName>ppt_c</p:attrName>
                                        </p:attrNameLst>
                                      </p:cBhvr>
                                      <p:to>
                                        <a:srgbClr val="FBFE7E"/>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
                                            <p:txEl>
                                              <p:pRg st="0" end="0"/>
                                            </p:txEl>
                                          </p:spTgt>
                                        </p:tgtEl>
                                        <p:attrNameLst>
                                          <p:attrName>ppt_c</p:attrName>
                                        </p:attrNameLst>
                                      </p:cBhvr>
                                      <p:to>
                                        <a:srgbClr val="FBFE7E"/>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
                                            <p:txEl>
                                              <p:pRg st="1" end="1"/>
                                            </p:txEl>
                                          </p:spTgt>
                                        </p:tgtEl>
                                        <p:attrNameLst>
                                          <p:attrName>ppt_c</p:attrName>
                                        </p:attrNameLst>
                                      </p:cBhvr>
                                      <p:to>
                                        <a:srgbClr val="FBFE7E"/>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 calcmode="lin" valueType="num">
                                      <p:cBhvr additive="base">
                                        <p:cTn id="31"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
                                            <p:txEl>
                                              <p:pRg st="2" end="2"/>
                                            </p:txEl>
                                          </p:spTgt>
                                        </p:tgtEl>
                                        <p:attrNameLst>
                                          <p:attrName>ppt_c</p:attrName>
                                        </p:attrNameLst>
                                      </p:cBhvr>
                                      <p:to>
                                        <a:srgbClr val="FBFE7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5"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 Box 2">
            <a:extLst>
              <a:ext uri="{FF2B5EF4-FFF2-40B4-BE49-F238E27FC236}">
                <a16:creationId xmlns="" xmlns:a16="http://schemas.microsoft.com/office/drawing/2014/main" id="{0042DF33-7958-482E-81D7-7352F6115CFC}"/>
              </a:ext>
            </a:extLst>
          </p:cNvPr>
          <p:cNvSpPr txBox="1">
            <a:spLocks noChangeArrowheads="1"/>
          </p:cNvSpPr>
          <p:nvPr/>
        </p:nvSpPr>
        <p:spPr bwMode="auto">
          <a:xfrm>
            <a:off x="1554480" y="194310"/>
            <a:ext cx="9144000" cy="8953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2700">
                <a:solidFill>
                  <a:srgbClr val="FFFF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defRPr>
            </a:lvl9pPr>
          </a:lstStyle>
          <a:p>
            <a:pPr algn="ctr" eaLnBrk="0" hangingPunct="0">
              <a:lnSpc>
                <a:spcPct val="120000"/>
              </a:lnSpc>
              <a:spcBef>
                <a:spcPct val="45000"/>
              </a:spcBef>
              <a:buClr>
                <a:schemeClr val="accent2"/>
              </a:buClr>
              <a:defRPr/>
            </a:pPr>
            <a:r>
              <a:rPr lang="en-GB" altLang="en-US" sz="4400" b="1" dirty="0">
                <a:solidFill>
                  <a:srgbClr val="FFFF00"/>
                </a:solidFill>
                <a:effectLst>
                  <a:outerShdw blurRad="38100" dist="38100" dir="2700000" algn="tl">
                    <a:srgbClr val="000000"/>
                  </a:outerShdw>
                </a:effectLst>
                <a:latin typeface="Bookman Old Style" pitchFamily="18" charset="0"/>
              </a:rPr>
              <a:t>Mobile Scaffold Towers</a:t>
            </a:r>
            <a:endParaRPr lang="en-US" altLang="en-US" sz="4400" b="1" dirty="0">
              <a:solidFill>
                <a:srgbClr val="FFFF00"/>
              </a:solidFill>
              <a:effectLst>
                <a:outerShdw blurRad="38100" dist="38100" dir="2700000" algn="tl">
                  <a:srgbClr val="000000"/>
                </a:outerShdw>
              </a:effectLst>
              <a:latin typeface="Bookman Old Style" pitchFamily="18" charset="0"/>
            </a:endParaRPr>
          </a:p>
        </p:txBody>
      </p:sp>
      <p:pic>
        <p:nvPicPr>
          <p:cNvPr id="3" name="Picture 3" descr="I:\FILING\HS\Hs14 Safety Training\Heights2.pcx">
            <a:extLst>
              <a:ext uri="{FF2B5EF4-FFF2-40B4-BE49-F238E27FC236}">
                <a16:creationId xmlns="" xmlns:a16="http://schemas.microsoft.com/office/drawing/2014/main" id="{2C71AEBF-3CAB-427D-BB3E-357882181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560" y="1238250"/>
            <a:ext cx="27432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a:extLst>
              <a:ext uri="{FF2B5EF4-FFF2-40B4-BE49-F238E27FC236}">
                <a16:creationId xmlns="" xmlns:a16="http://schemas.microsoft.com/office/drawing/2014/main" id="{11D0770C-4C00-4CBB-AEBF-AA378FF81B66}"/>
              </a:ext>
            </a:extLst>
          </p:cNvPr>
          <p:cNvSpPr txBox="1">
            <a:spLocks noChangeArrowheads="1"/>
          </p:cNvSpPr>
          <p:nvPr/>
        </p:nvSpPr>
        <p:spPr bwMode="auto">
          <a:xfrm>
            <a:off x="1554480" y="1049973"/>
            <a:ext cx="5410200" cy="545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defRPr>
            </a:lvl9pPr>
          </a:lstStyle>
          <a:p>
            <a:pPr>
              <a:defRPr/>
            </a:pPr>
            <a:r>
              <a:rPr lang="en-US" altLang="en-US" sz="2800" dirty="0">
                <a:solidFill>
                  <a:srgbClr val="CC0000"/>
                </a:solidFill>
                <a:effectLst>
                  <a:outerShdw blurRad="38100" dist="38100" dir="2700000" algn="tl">
                    <a:srgbClr val="000000"/>
                  </a:outerShdw>
                </a:effectLst>
              </a:rPr>
              <a:t>Before Erection:</a:t>
            </a:r>
          </a:p>
          <a:p>
            <a:pPr>
              <a:buClr>
                <a:srgbClr val="CC0000"/>
              </a:buClr>
              <a:buFont typeface="Wingdings" pitchFamily="2" charset="2"/>
              <a:buChar char="ü"/>
              <a:defRPr/>
            </a:pPr>
            <a:r>
              <a:rPr lang="en-US" altLang="en-US" sz="2000" dirty="0">
                <a:solidFill>
                  <a:srgbClr val="FFFF00"/>
                </a:solidFill>
                <a:effectLst>
                  <a:outerShdw blurRad="38100" dist="38100" dir="2700000" algn="tl">
                    <a:srgbClr val="000000"/>
                  </a:outerShdw>
                </a:effectLst>
              </a:rPr>
              <a:t>Check all components are in good condition</a:t>
            </a:r>
          </a:p>
          <a:p>
            <a:pPr>
              <a:buClr>
                <a:srgbClr val="CC0000"/>
              </a:buClr>
              <a:buFont typeface="Wingdings" pitchFamily="2" charset="2"/>
              <a:buChar char="ü"/>
              <a:defRPr/>
            </a:pPr>
            <a:r>
              <a:rPr lang="en-US" altLang="en-US" sz="2000" dirty="0">
                <a:solidFill>
                  <a:srgbClr val="FFFF00"/>
                </a:solidFill>
                <a:effectLst>
                  <a:outerShdw blurRad="38100" dist="38100" dir="2700000" algn="tl">
                    <a:srgbClr val="000000"/>
                  </a:outerShdw>
                </a:effectLst>
              </a:rPr>
              <a:t>Check wheels for effective rotation</a:t>
            </a:r>
          </a:p>
          <a:p>
            <a:pPr>
              <a:buClr>
                <a:srgbClr val="CC0000"/>
              </a:buClr>
              <a:buFont typeface="Wingdings" pitchFamily="2" charset="2"/>
              <a:buChar char="ü"/>
              <a:defRPr/>
            </a:pPr>
            <a:r>
              <a:rPr lang="en-US" altLang="en-US" sz="2000" dirty="0">
                <a:solidFill>
                  <a:srgbClr val="FFFF00"/>
                </a:solidFill>
                <a:effectLst>
                  <a:outerShdw blurRad="38100" dist="38100" dir="2700000" algn="tl">
                    <a:srgbClr val="000000"/>
                  </a:outerShdw>
                </a:effectLst>
              </a:rPr>
              <a:t>Check brakes and locking devices work correctly</a:t>
            </a:r>
          </a:p>
          <a:p>
            <a:pPr>
              <a:buClr>
                <a:srgbClr val="CC0000"/>
              </a:buClr>
              <a:buFont typeface="Wingdings" pitchFamily="2" charset="2"/>
              <a:buChar char="ü"/>
              <a:defRPr/>
            </a:pPr>
            <a:r>
              <a:rPr lang="en-US" altLang="en-US" sz="2000" dirty="0">
                <a:solidFill>
                  <a:srgbClr val="FFFF00"/>
                </a:solidFill>
                <a:effectLst>
                  <a:outerShdw blurRad="38100" dist="38100" dir="2700000" algn="tl">
                    <a:srgbClr val="000000"/>
                  </a:outerShdw>
                </a:effectLst>
              </a:rPr>
              <a:t>Prior to erecting towers on suspended floors, ensure bearing capacity of floor is sufficient for the planned load</a:t>
            </a:r>
          </a:p>
          <a:p>
            <a:pPr>
              <a:buClr>
                <a:srgbClr val="CC0000"/>
              </a:buClr>
              <a:buFont typeface="Wingdings" pitchFamily="2" charset="2"/>
              <a:buNone/>
              <a:defRPr/>
            </a:pPr>
            <a:r>
              <a:rPr lang="en-US" altLang="en-US" dirty="0">
                <a:solidFill>
                  <a:srgbClr val="CC0000"/>
                </a:solidFill>
                <a:effectLst>
                  <a:outerShdw blurRad="38100" dist="38100" dir="2700000" algn="tl">
                    <a:srgbClr val="000000"/>
                  </a:outerShdw>
                </a:effectLst>
              </a:rPr>
              <a:t>Before Use:</a:t>
            </a:r>
          </a:p>
          <a:p>
            <a:pPr>
              <a:buClr>
                <a:srgbClr val="CC0000"/>
              </a:buClr>
              <a:buFont typeface="Wingdings" pitchFamily="2" charset="2"/>
              <a:buChar char="ü"/>
              <a:defRPr/>
            </a:pPr>
            <a:r>
              <a:rPr lang="en-US" altLang="en-US" sz="2000" dirty="0">
                <a:solidFill>
                  <a:srgbClr val="FFFF00"/>
                </a:solidFill>
                <a:effectLst>
                  <a:outerShdw blurRad="38100" dist="38100" dir="2700000" algn="tl">
                    <a:srgbClr val="000000"/>
                  </a:outerShdw>
                </a:effectLst>
              </a:rPr>
              <a:t>Ensure the tower is vertical and square</a:t>
            </a:r>
          </a:p>
          <a:p>
            <a:pPr>
              <a:buClr>
                <a:srgbClr val="CC0000"/>
              </a:buClr>
              <a:buFont typeface="Wingdings" pitchFamily="2" charset="2"/>
              <a:buChar char="ü"/>
              <a:defRPr/>
            </a:pPr>
            <a:r>
              <a:rPr lang="en-US" altLang="en-US" sz="2000" dirty="0">
                <a:solidFill>
                  <a:srgbClr val="FFFF00"/>
                </a:solidFill>
                <a:effectLst>
                  <a:outerShdw blurRad="38100" dist="38100" dir="2700000" algn="tl">
                    <a:srgbClr val="000000"/>
                  </a:outerShdw>
                </a:effectLst>
              </a:rPr>
              <a:t>Towers must not be used unless the wheels are locked</a:t>
            </a:r>
          </a:p>
          <a:p>
            <a:pPr>
              <a:buClr>
                <a:srgbClr val="CC0000"/>
              </a:buClr>
              <a:buFont typeface="Wingdings" pitchFamily="2" charset="2"/>
              <a:buChar char="ü"/>
              <a:defRPr/>
            </a:pPr>
            <a:r>
              <a:rPr lang="en-US" altLang="en-US" sz="2000" dirty="0">
                <a:solidFill>
                  <a:srgbClr val="FFFF00"/>
                </a:solidFill>
                <a:effectLst>
                  <a:outerShdw blurRad="38100" dist="38100" dir="2700000" algn="tl">
                    <a:srgbClr val="000000"/>
                  </a:outerShdw>
                </a:effectLst>
              </a:rPr>
              <a:t>Check that outriggers are set correctly and secured</a:t>
            </a:r>
          </a:p>
          <a:p>
            <a:pPr>
              <a:buClr>
                <a:srgbClr val="CC0000"/>
              </a:buClr>
              <a:buFont typeface="Wingdings" pitchFamily="2" charset="2"/>
              <a:buChar char="ü"/>
              <a:defRPr/>
            </a:pPr>
            <a:r>
              <a:rPr lang="en-US" altLang="en-US" sz="2000" dirty="0">
                <a:solidFill>
                  <a:srgbClr val="FFFF00"/>
                </a:solidFill>
                <a:effectLst>
                  <a:outerShdw blurRad="38100" dist="38100" dir="2700000" algn="tl">
                    <a:srgbClr val="000000"/>
                  </a:outerShdw>
                </a:effectLst>
              </a:rPr>
              <a:t>Ensure the platform is fully boarded out and guardrails and toe boards are fitted if working platform is over 2 meters</a:t>
            </a:r>
          </a:p>
        </p:txBody>
      </p:sp>
      <p:pic>
        <p:nvPicPr>
          <p:cNvPr id="5" name="Picture 5" descr="I:\FILING\HS\Hs14 Safety Training\Heights3.pcx">
            <a:extLst>
              <a:ext uri="{FF2B5EF4-FFF2-40B4-BE49-F238E27FC236}">
                <a16:creationId xmlns="" xmlns:a16="http://schemas.microsoft.com/office/drawing/2014/main" id="{29584BCB-A295-4841-B9EB-D826C6980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0560" y="3962400"/>
            <a:ext cx="27432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79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0" end="0"/>
                                            </p:txEl>
                                          </p:spTgt>
                                        </p:tgtEl>
                                        <p:attrNameLst>
                                          <p:attrName>ppt_c</p:attrName>
                                        </p:attrNameLst>
                                      </p:cBhvr>
                                      <p:to>
                                        <a:srgbClr val="FF0000"/>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1" end="1"/>
                                            </p:txEl>
                                          </p:spTgt>
                                        </p:tgtEl>
                                        <p:attrNameLst>
                                          <p:attrName>ppt_c</p:attrName>
                                        </p:attrNameLst>
                                      </p:cBhvr>
                                      <p:to>
                                        <a:srgbClr val="FF0000"/>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2" end="2"/>
                                            </p:txEl>
                                          </p:spTgt>
                                        </p:tgtEl>
                                        <p:attrNameLst>
                                          <p:attrName>ppt_c</p:attrName>
                                        </p:attrNameLst>
                                      </p:cBhvr>
                                      <p:to>
                                        <a:srgbClr val="FF0000"/>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3" end="3"/>
                                            </p:txEl>
                                          </p:spTgt>
                                        </p:tgtEl>
                                        <p:attrNameLst>
                                          <p:attrName>ppt_c</p:attrName>
                                        </p:attrNameLst>
                                      </p:cBhvr>
                                      <p:to>
                                        <a:srgbClr val="FF0000"/>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4" end="4"/>
                                            </p:txEl>
                                          </p:spTgt>
                                        </p:tgtEl>
                                        <p:attrNameLst>
                                          <p:attrName>ppt_c</p:attrName>
                                        </p:attrNameLst>
                                      </p:cBhvr>
                                      <p:to>
                                        <a:srgbClr val="FF0000"/>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5" end="5"/>
                                            </p:txEl>
                                          </p:spTgt>
                                        </p:tgtEl>
                                        <p:attrNameLst>
                                          <p:attrName>ppt_c</p:attrName>
                                        </p:attrNameLst>
                                      </p:cBhvr>
                                      <p:to>
                                        <a:srgbClr val="FF0000"/>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6" end="6"/>
                                            </p:txEl>
                                          </p:spTgt>
                                        </p:tgtEl>
                                        <p:attrNameLst>
                                          <p:attrName>ppt_c</p:attrName>
                                        </p:attrNameLst>
                                      </p:cBhvr>
                                      <p:to>
                                        <a:srgbClr val="FF0000"/>
                                      </p:to>
                                    </p:animClr>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7" end="7"/>
                                            </p:txEl>
                                          </p:spTgt>
                                        </p:tgtEl>
                                        <p:attrNameLst>
                                          <p:attrName>ppt_c</p:attrName>
                                        </p:attrNameLst>
                                      </p:cBhvr>
                                      <p:to>
                                        <a:srgbClr val="FF0000"/>
                                      </p:to>
                                    </p:animClr>
                                  </p:sub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8" end="8"/>
                                            </p:txEl>
                                          </p:spTgt>
                                        </p:tgtEl>
                                        <p:attrNameLst>
                                          <p:attrName>ppt_c</p:attrName>
                                        </p:attrNameLst>
                                      </p:cBhvr>
                                      <p:to>
                                        <a:srgbClr val="FF0000"/>
                                      </p:to>
                                    </p:animClr>
                                  </p:sub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4">
                                            <p:txEl>
                                              <p:pRg st="9" end="9"/>
                                            </p:txEl>
                                          </p:spTgt>
                                        </p:tgtEl>
                                        <p:attrNameLst>
                                          <p:attrName>ppt_c</p:attrName>
                                        </p:attrNameLst>
                                      </p:cBhvr>
                                      <p:to>
                                        <a:srgbClr val="FF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7921C7A-66AB-4774-961F-DF71E60516C9}"/>
              </a:ext>
            </a:extLst>
          </p:cNvPr>
          <p:cNvSpPr txBox="1"/>
          <p:nvPr/>
        </p:nvSpPr>
        <p:spPr>
          <a:xfrm>
            <a:off x="595423" y="326451"/>
            <a:ext cx="11323675" cy="6205097"/>
          </a:xfrm>
          <a:prstGeom prst="rect">
            <a:avLst/>
          </a:prstGeom>
          <a:noFill/>
        </p:spPr>
        <p:txBody>
          <a:bodyPr wrap="square">
            <a:spAutoFit/>
          </a:bodyPr>
          <a:lstStyle/>
          <a:p>
            <a:pPr marL="0" marR="0" algn="just">
              <a:lnSpc>
                <a:spcPct val="107000"/>
              </a:lnSpc>
              <a:spcBef>
                <a:spcPts val="1575"/>
              </a:spcBef>
              <a:spcAft>
                <a:spcPts val="790"/>
              </a:spcAft>
            </a:pPr>
            <a:r>
              <a:rPr lang="en-US" sz="2800" b="1" spc="-4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Excavation by Purpose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790"/>
              </a:spcBef>
              <a:spcAft>
                <a:spcPts val="790"/>
              </a:spcAft>
            </a:pPr>
            <a:r>
              <a:rPr lang="en-US" b="1" u="sng" spc="-4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Cut and Fill Excavation</a:t>
            </a:r>
            <a:endParaRPr lang="en-US" sz="14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790"/>
              </a:spcAft>
            </a:pPr>
            <a:r>
              <a:rPr lang="en-US" sz="16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Also known as stripping excavation, this type of excavation in construction is used to clear large areas. The process involves the removal of wide and shallow layers of topsoil, rocks, sand, and other unwanted materials. The procedure may also include grading the land.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790"/>
              </a:spcBef>
              <a:spcAft>
                <a:spcPts val="790"/>
              </a:spcAft>
            </a:pPr>
            <a:r>
              <a:rPr lang="en-US" b="1" u="sng" spc="-4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Trench Excavation</a:t>
            </a:r>
            <a:endParaRPr lang="en-US" sz="14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790"/>
              </a:spcAft>
            </a:pPr>
            <a:r>
              <a:rPr lang="en-US" sz="16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In this type of excavation, the length of the excavated area exceeds the depth. Trench excavation is typically used to bury service lines, to install pipelines and sewer systems, or lay foundations. Shallow trenches of less than 6m or deep trenches of more than 6m are done using this type of excavation. The techniques used for this type is dependent on factors like the purpose, ground conditions, number of obstructions, and so 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790"/>
              </a:spcBef>
              <a:spcAft>
                <a:spcPts val="790"/>
              </a:spcAft>
            </a:pPr>
            <a:r>
              <a:rPr lang="en-US" b="1" u="sng" spc="-4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Basement Excavation</a:t>
            </a:r>
            <a:endParaRPr lang="en-US" sz="14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790"/>
              </a:spcAft>
            </a:pPr>
            <a:r>
              <a:rPr lang="en-US" sz="16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Basement is typically the area below the ground level. This type of excavation is used when the construction is to be done at least partially below the ground level. Depending on the size of the property, this type of excavation can be complicated.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790"/>
              </a:spcBef>
              <a:spcAft>
                <a:spcPts val="790"/>
              </a:spcAft>
            </a:pPr>
            <a:r>
              <a:rPr lang="en-US" b="1" u="sng" spc="-4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Dredging</a:t>
            </a:r>
            <a:endParaRPr lang="en-US" sz="1400" u="sng"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Source Sans Pro" panose="020B0503030403020204" pitchFamily="34" charset="0"/>
                <a:ea typeface="Times New Roman" panose="02020603050405020304" pitchFamily="18" charset="0"/>
                <a:cs typeface="Times New Roman" panose="02020603050405020304" pitchFamily="18" charset="0"/>
              </a:rPr>
              <a:t>Sediment deposits can build up over time under water making construction, as well as the passage, difficult. The process of dredging involves excavating and removing sediments and debris from underwater to allow boats and ships to pass easily and for other construction purposes</a:t>
            </a:r>
            <a:r>
              <a:rPr lang="en-US" sz="1800" dirty="0">
                <a:effectLst/>
                <a:latin typeface="Source Sans Pro" panose="020B0503030403020204" pitchFamily="34" charset="0"/>
                <a:ea typeface="Times New Roman" panose="02020603050405020304" pitchFamily="18" charset="0"/>
                <a:cs typeface="Times New Roman" panose="02020603050405020304" pitchFamily="18" charset="0"/>
              </a:rPr>
              <a:t>.</a:t>
            </a:r>
            <a:endParaRPr lang="en-US" dirty="0"/>
          </a:p>
        </p:txBody>
      </p:sp>
    </p:spTree>
    <p:extLst>
      <p:ext uri="{BB962C8B-B14F-4D97-AF65-F5344CB8AC3E}">
        <p14:creationId xmlns:p14="http://schemas.microsoft.com/office/powerpoint/2010/main" val="4256685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447801"/>
            <a:ext cx="9067800" cy="5410199"/>
          </a:xfrm>
        </p:spPr>
        <p:txBody>
          <a:bodyPr>
            <a:normAutofit/>
          </a:bodyPr>
          <a:lstStyle/>
          <a:p>
            <a:pPr algn="l"/>
            <a:endParaRPr lang="en-US" dirty="0">
              <a:latin typeface="Lucida Fax" pitchFamily="18" charset="0"/>
            </a:endParaRPr>
          </a:p>
          <a:p>
            <a:pPr marL="342900" indent="-342900" algn="l">
              <a:buFont typeface="Wingdings" pitchFamily="2" charset="2"/>
              <a:buChar char="q"/>
            </a:pPr>
            <a:r>
              <a:rPr lang="en-US" dirty="0">
                <a:latin typeface="Lucida Fax" pitchFamily="18" charset="0"/>
              </a:rPr>
              <a:t> FRAME SCAFFOLDING</a:t>
            </a:r>
          </a:p>
          <a:p>
            <a:pPr marL="342900" indent="-342900" algn="l">
              <a:buFont typeface="Wingdings" pitchFamily="2" charset="2"/>
              <a:buChar char="q"/>
            </a:pPr>
            <a:r>
              <a:rPr lang="en-US" dirty="0">
                <a:latin typeface="Lucida Fax" pitchFamily="18" charset="0"/>
              </a:rPr>
              <a:t> TUBE AND CLAMP</a:t>
            </a:r>
          </a:p>
          <a:p>
            <a:pPr marL="342900" indent="-342900" algn="l">
              <a:buFont typeface="Wingdings" pitchFamily="2" charset="2"/>
              <a:buChar char="q"/>
            </a:pPr>
            <a:r>
              <a:rPr lang="en-US" dirty="0">
                <a:latin typeface="Lucida Fax" pitchFamily="18" charset="0"/>
              </a:rPr>
              <a:t> MODULAR SYSTEM SCAFFOLDS</a:t>
            </a:r>
          </a:p>
          <a:p>
            <a:pPr marL="342900" indent="-342900" algn="l">
              <a:buFont typeface="Wingdings" pitchFamily="2" charset="2"/>
              <a:buChar char="q"/>
            </a:pPr>
            <a:r>
              <a:rPr lang="en-US" dirty="0">
                <a:latin typeface="Lucida Fax" pitchFamily="18" charset="0"/>
              </a:rPr>
              <a:t> ROLLING SCAFFOLDING  (MOBILE SCAFFOLDS)</a:t>
            </a:r>
          </a:p>
          <a:p>
            <a:pPr marL="342900" indent="-342900" algn="l">
              <a:buFont typeface="Wingdings" pitchFamily="2" charset="2"/>
              <a:buChar char="q"/>
            </a:pPr>
            <a:r>
              <a:rPr lang="en-US" dirty="0">
                <a:latin typeface="Lucida Fax" pitchFamily="18" charset="0"/>
              </a:rPr>
              <a:t> SUSPENDED SCAFFOLDIND</a:t>
            </a:r>
          </a:p>
        </p:txBody>
      </p:sp>
      <p:sp>
        <p:nvSpPr>
          <p:cNvPr id="3" name="Title 2"/>
          <p:cNvSpPr>
            <a:spLocks noGrp="1"/>
          </p:cNvSpPr>
          <p:nvPr>
            <p:ph type="ctrTitle"/>
          </p:nvPr>
        </p:nvSpPr>
        <p:spPr>
          <a:xfrm>
            <a:off x="1600200" y="304802"/>
            <a:ext cx="9067800" cy="761999"/>
          </a:xfrm>
        </p:spPr>
        <p:txBody>
          <a:bodyPr/>
          <a:lstStyle/>
          <a:p>
            <a:pPr marL="182880"/>
            <a:r>
              <a:rPr lang="en-US" sz="4000" u="sng" dirty="0">
                <a:latin typeface="Bodoni MT Black" pitchFamily="18" charset="0"/>
              </a:rPr>
              <a:t>TYPES OF SCAFFOLDS</a:t>
            </a:r>
          </a:p>
        </p:txBody>
      </p:sp>
    </p:spTree>
    <p:extLst>
      <p:ext uri="{BB962C8B-B14F-4D97-AF65-F5344CB8AC3E}">
        <p14:creationId xmlns:p14="http://schemas.microsoft.com/office/powerpoint/2010/main" val="1282307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554480"/>
            <a:ext cx="8957310" cy="4998720"/>
          </a:xfrm>
        </p:spPr>
        <p:txBody>
          <a:bodyPr>
            <a:normAutofit/>
          </a:bodyPr>
          <a:lstStyle/>
          <a:p>
            <a:r>
              <a:rPr lang="en-US" dirty="0">
                <a:latin typeface="Lucida Fax" pitchFamily="18" charset="0"/>
              </a:rPr>
              <a:t> </a:t>
            </a:r>
            <a:r>
              <a:rPr lang="en-US" b="1" u="sng" dirty="0">
                <a:latin typeface="Lucida Fax" pitchFamily="18" charset="0"/>
              </a:rPr>
              <a:t>FRAME SCAFFOLDING</a:t>
            </a:r>
          </a:p>
          <a:p>
            <a:endParaRPr lang="en-US" b="1" u="sng" dirty="0">
              <a:latin typeface="Lucida Fax" pitchFamily="18" charset="0"/>
            </a:endParaRPr>
          </a:p>
        </p:txBody>
      </p:sp>
      <p:sp>
        <p:nvSpPr>
          <p:cNvPr id="3" name="Title 2"/>
          <p:cNvSpPr>
            <a:spLocks noGrp="1"/>
          </p:cNvSpPr>
          <p:nvPr>
            <p:ph type="ctrTitle"/>
          </p:nvPr>
        </p:nvSpPr>
        <p:spPr>
          <a:xfrm>
            <a:off x="1524000" y="228602"/>
            <a:ext cx="9144000" cy="990599"/>
          </a:xfrm>
        </p:spPr>
        <p:txBody>
          <a:bodyPr/>
          <a:lstStyle/>
          <a:p>
            <a:r>
              <a:rPr lang="en-US" sz="4000" u="sng" dirty="0">
                <a:latin typeface="Bodoni MT Black" pitchFamily="18" charset="0"/>
              </a:rPr>
              <a:t>TYPES OF SCAFFOLDS</a:t>
            </a:r>
            <a:endParaRPr lang="en-US" sz="4000" dirty="0">
              <a:latin typeface="Lucida Fax"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667000"/>
            <a:ext cx="3733800" cy="3352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1" y="2819400"/>
            <a:ext cx="3427021" cy="3352800"/>
          </a:xfrm>
          <a:prstGeom prst="rect">
            <a:avLst/>
          </a:prstGeom>
        </p:spPr>
      </p:pic>
    </p:spTree>
    <p:extLst>
      <p:ext uri="{BB962C8B-B14F-4D97-AF65-F5344CB8AC3E}">
        <p14:creationId xmlns:p14="http://schemas.microsoft.com/office/powerpoint/2010/main" val="2457785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219200"/>
            <a:ext cx="8915400" cy="5562600"/>
          </a:xfrm>
        </p:spPr>
        <p:txBody>
          <a:bodyPr>
            <a:normAutofit/>
          </a:bodyPr>
          <a:lstStyle/>
          <a:p>
            <a:r>
              <a:rPr lang="en-US" b="1" u="sng" dirty="0">
                <a:latin typeface="Lucida Fax" pitchFamily="18" charset="0"/>
              </a:rPr>
              <a:t>TUBE AND CLAMP</a:t>
            </a:r>
          </a:p>
          <a:p>
            <a:endParaRPr lang="en-US" dirty="0">
              <a:latin typeface="Lucida Fax" pitchFamily="18" charset="0"/>
            </a:endParaRPr>
          </a:p>
        </p:txBody>
      </p:sp>
      <p:sp>
        <p:nvSpPr>
          <p:cNvPr id="3" name="Title 2"/>
          <p:cNvSpPr>
            <a:spLocks noGrp="1"/>
          </p:cNvSpPr>
          <p:nvPr>
            <p:ph type="ctrTitle"/>
          </p:nvPr>
        </p:nvSpPr>
        <p:spPr>
          <a:xfrm>
            <a:off x="1524000" y="152401"/>
            <a:ext cx="9067800" cy="990600"/>
          </a:xfrm>
        </p:spPr>
        <p:txBody>
          <a:bodyPr/>
          <a:lstStyle/>
          <a:p>
            <a:pPr marL="182880"/>
            <a:r>
              <a:rPr lang="en-US" sz="4000" u="sng" dirty="0">
                <a:latin typeface="Bodoni MT Black" pitchFamily="18" charset="0"/>
              </a:rPr>
              <a:t>TYPES OF SCAFFOLDS</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1" y="2057400"/>
            <a:ext cx="3248025" cy="4267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068" y="2373631"/>
            <a:ext cx="3962400" cy="3048000"/>
          </a:xfrm>
          <a:prstGeom prst="rect">
            <a:avLst/>
          </a:prstGeom>
        </p:spPr>
      </p:pic>
    </p:spTree>
    <p:extLst>
      <p:ext uri="{BB962C8B-B14F-4D97-AF65-F5344CB8AC3E}">
        <p14:creationId xmlns:p14="http://schemas.microsoft.com/office/powerpoint/2010/main" val="648826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371601"/>
            <a:ext cx="9144000" cy="5257799"/>
          </a:xfrm>
        </p:spPr>
        <p:txBody>
          <a:bodyPr>
            <a:normAutofit/>
          </a:bodyPr>
          <a:lstStyle/>
          <a:p>
            <a:r>
              <a:rPr lang="en-US" b="1" u="sng" dirty="0">
                <a:latin typeface="Lucida Fax" pitchFamily="18" charset="0"/>
              </a:rPr>
              <a:t>MODULAR SYSTEM SCAFFOLDS</a:t>
            </a:r>
          </a:p>
        </p:txBody>
      </p:sp>
      <p:sp>
        <p:nvSpPr>
          <p:cNvPr id="3" name="Title 2"/>
          <p:cNvSpPr>
            <a:spLocks noGrp="1"/>
          </p:cNvSpPr>
          <p:nvPr>
            <p:ph type="ctrTitle"/>
          </p:nvPr>
        </p:nvSpPr>
        <p:spPr>
          <a:xfrm>
            <a:off x="1555668" y="381001"/>
            <a:ext cx="9144000" cy="914399"/>
          </a:xfrm>
        </p:spPr>
        <p:txBody>
          <a:bodyPr/>
          <a:lstStyle/>
          <a:p>
            <a:pPr marL="182880"/>
            <a:r>
              <a:rPr lang="en-US" sz="4000" u="sng" dirty="0">
                <a:latin typeface="Bodoni MT Black" pitchFamily="18" charset="0"/>
              </a:rPr>
              <a:t>TYPES OF SCAFFOLDS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 y="2392754"/>
            <a:ext cx="4191000" cy="27966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7693" y="2392754"/>
            <a:ext cx="3462337" cy="27966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6376" y="2598594"/>
            <a:ext cx="2644140" cy="2590800"/>
          </a:xfrm>
          <a:prstGeom prst="rect">
            <a:avLst/>
          </a:prstGeom>
        </p:spPr>
      </p:pic>
    </p:spTree>
    <p:extLst>
      <p:ext uri="{BB962C8B-B14F-4D97-AF65-F5344CB8AC3E}">
        <p14:creationId xmlns:p14="http://schemas.microsoft.com/office/powerpoint/2010/main" val="3556379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524000"/>
            <a:ext cx="9144000" cy="5334000"/>
          </a:xfrm>
        </p:spPr>
        <p:txBody>
          <a:bodyPr>
            <a:normAutofit/>
          </a:bodyPr>
          <a:lstStyle/>
          <a:p>
            <a:r>
              <a:rPr lang="en-US" b="1" u="sng" dirty="0">
                <a:latin typeface="Lucida Fax" pitchFamily="18" charset="0"/>
              </a:rPr>
              <a:t>ROLLING SCAFFOLDING  </a:t>
            </a:r>
            <a:r>
              <a:rPr lang="en-US" b="1" dirty="0">
                <a:latin typeface="Lucida Fax" pitchFamily="18" charset="0"/>
              </a:rPr>
              <a:t>(</a:t>
            </a:r>
            <a:r>
              <a:rPr lang="en-US" b="1" u="sng" dirty="0">
                <a:latin typeface="Lucida Fax" pitchFamily="18" charset="0"/>
              </a:rPr>
              <a:t>MOBILE SCAFFOLDING)</a:t>
            </a:r>
          </a:p>
        </p:txBody>
      </p:sp>
      <p:sp>
        <p:nvSpPr>
          <p:cNvPr id="3" name="Title 2"/>
          <p:cNvSpPr>
            <a:spLocks noGrp="1"/>
          </p:cNvSpPr>
          <p:nvPr>
            <p:ph type="ctrTitle"/>
          </p:nvPr>
        </p:nvSpPr>
        <p:spPr>
          <a:xfrm>
            <a:off x="1524000" y="228601"/>
            <a:ext cx="9144000" cy="990600"/>
          </a:xfrm>
        </p:spPr>
        <p:txBody>
          <a:bodyPr/>
          <a:lstStyle/>
          <a:p>
            <a:pPr marL="182880"/>
            <a:r>
              <a:rPr lang="en-US" sz="4000" u="sng" dirty="0">
                <a:latin typeface="Bodoni MT Black" pitchFamily="18" charset="0"/>
              </a:rPr>
              <a:t>TYPES OF SCAFFOLDS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286000"/>
            <a:ext cx="3033712" cy="2781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438400"/>
            <a:ext cx="3200400" cy="2628900"/>
          </a:xfrm>
          <a:prstGeom prst="rect">
            <a:avLst/>
          </a:prstGeom>
        </p:spPr>
      </p:pic>
    </p:spTree>
    <p:extLst>
      <p:ext uri="{BB962C8B-B14F-4D97-AF65-F5344CB8AC3E}">
        <p14:creationId xmlns:p14="http://schemas.microsoft.com/office/powerpoint/2010/main" val="2106325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219201"/>
            <a:ext cx="9144000" cy="5638799"/>
          </a:xfrm>
        </p:spPr>
        <p:txBody>
          <a:bodyPr>
            <a:normAutofit/>
          </a:bodyPr>
          <a:lstStyle/>
          <a:p>
            <a:r>
              <a:rPr lang="en-US" dirty="0">
                <a:latin typeface="Lucida Fax" pitchFamily="18" charset="0"/>
              </a:rPr>
              <a:t> </a:t>
            </a:r>
            <a:r>
              <a:rPr lang="en-US" b="1" u="sng" dirty="0">
                <a:latin typeface="Lucida Fax" pitchFamily="18" charset="0"/>
              </a:rPr>
              <a:t>SUSPENDED SCAFFOLDIND</a:t>
            </a:r>
          </a:p>
          <a:p>
            <a:endParaRPr lang="en-US" dirty="0">
              <a:latin typeface="Lucida Fax" pitchFamily="18" charset="0"/>
            </a:endParaRPr>
          </a:p>
        </p:txBody>
      </p:sp>
      <p:sp>
        <p:nvSpPr>
          <p:cNvPr id="3" name="Title 2"/>
          <p:cNvSpPr>
            <a:spLocks noGrp="1"/>
          </p:cNvSpPr>
          <p:nvPr>
            <p:ph type="ctrTitle"/>
          </p:nvPr>
        </p:nvSpPr>
        <p:spPr>
          <a:xfrm>
            <a:off x="1559626" y="152401"/>
            <a:ext cx="9108374" cy="914400"/>
          </a:xfrm>
        </p:spPr>
        <p:txBody>
          <a:bodyPr/>
          <a:lstStyle/>
          <a:p>
            <a:pPr marL="182880"/>
            <a:r>
              <a:rPr lang="en-US" sz="4000" u="sng" dirty="0">
                <a:latin typeface="Bodoni MT Black" pitchFamily="18" charset="0"/>
              </a:rPr>
              <a:t>TYPES OF SCAFFOLDS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981200"/>
            <a:ext cx="4495800" cy="3276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981200"/>
            <a:ext cx="3886200" cy="3276600"/>
          </a:xfrm>
          <a:prstGeom prst="rect">
            <a:avLst/>
          </a:prstGeom>
        </p:spPr>
      </p:pic>
    </p:spTree>
    <p:extLst>
      <p:ext uri="{BB962C8B-B14F-4D97-AF65-F5344CB8AC3E}">
        <p14:creationId xmlns:p14="http://schemas.microsoft.com/office/powerpoint/2010/main" val="3430300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52600" y="2773681"/>
            <a:ext cx="9144000" cy="4876800"/>
          </a:xfrm>
        </p:spPr>
        <p:txBody>
          <a:bodyPr>
            <a:normAutofit/>
          </a:bodyPr>
          <a:lstStyle/>
          <a:p>
            <a:pPr marL="342900" indent="-342900" algn="l">
              <a:buFont typeface="Wingdings" pitchFamily="2" charset="2"/>
              <a:buChar char="q"/>
            </a:pPr>
            <a:r>
              <a:rPr lang="en-US" dirty="0">
                <a:latin typeface="Lucida Fax" pitchFamily="18" charset="0"/>
              </a:rPr>
              <a:t> LIGHT DUTY SCAFFOLD</a:t>
            </a:r>
          </a:p>
          <a:p>
            <a:pPr marL="342900" indent="-342900" algn="l">
              <a:buFont typeface="Wingdings" pitchFamily="2" charset="2"/>
              <a:buChar char="q"/>
            </a:pPr>
            <a:r>
              <a:rPr lang="en-US" dirty="0">
                <a:latin typeface="Lucida Fax" pitchFamily="18" charset="0"/>
              </a:rPr>
              <a:t> MEDIUM DUTY SCAFFOLD</a:t>
            </a:r>
          </a:p>
          <a:p>
            <a:pPr marL="342900" indent="-342900" algn="l">
              <a:buFont typeface="Wingdings" pitchFamily="2" charset="2"/>
              <a:buChar char="q"/>
            </a:pPr>
            <a:r>
              <a:rPr lang="en-US" dirty="0">
                <a:latin typeface="Lucida Fax" pitchFamily="18" charset="0"/>
              </a:rPr>
              <a:t> HEAVY DUTY SCAFFOLD</a:t>
            </a:r>
          </a:p>
          <a:p>
            <a:pPr marL="342900" indent="-342900" algn="l">
              <a:buFont typeface="Wingdings" pitchFamily="2" charset="2"/>
              <a:buChar char="q"/>
            </a:pPr>
            <a:r>
              <a:rPr lang="en-US" dirty="0">
                <a:latin typeface="Lucida Fax" pitchFamily="18" charset="0"/>
              </a:rPr>
              <a:t> SPECIAL DUTY SCAFFOLD</a:t>
            </a:r>
          </a:p>
        </p:txBody>
      </p:sp>
      <p:sp>
        <p:nvSpPr>
          <p:cNvPr id="3" name="Title 2"/>
          <p:cNvSpPr>
            <a:spLocks noGrp="1"/>
          </p:cNvSpPr>
          <p:nvPr>
            <p:ph type="ctrTitle"/>
          </p:nvPr>
        </p:nvSpPr>
        <p:spPr>
          <a:xfrm>
            <a:off x="1652600" y="1905001"/>
            <a:ext cx="9144000" cy="1143000"/>
          </a:xfrm>
        </p:spPr>
        <p:txBody>
          <a:bodyPr>
            <a:normAutofit fontScale="90000"/>
          </a:bodyPr>
          <a:lstStyle/>
          <a:p>
            <a:pPr marL="182880"/>
            <a:r>
              <a:rPr lang="en-US" sz="4000" u="sng" dirty="0">
                <a:latin typeface="Bodoni MT Black" pitchFamily="18" charset="0"/>
              </a:rPr>
              <a:t>TYPES OF SCAFFOLDING</a:t>
            </a:r>
            <a:br>
              <a:rPr lang="en-US" sz="4000" u="sng" dirty="0">
                <a:latin typeface="Bodoni MT Black" pitchFamily="18" charset="0"/>
              </a:rPr>
            </a:br>
            <a:r>
              <a:rPr lang="en-US" sz="4000" dirty="0">
                <a:latin typeface="Bodoni MT Black" pitchFamily="18" charset="0"/>
              </a:rPr>
              <a:t/>
            </a:r>
            <a:br>
              <a:rPr lang="en-US" sz="4000" dirty="0">
                <a:latin typeface="Bodoni MT Black" pitchFamily="18" charset="0"/>
              </a:rPr>
            </a:br>
            <a:r>
              <a:rPr lang="en-US" sz="2400" u="sng" dirty="0">
                <a:latin typeface="Bodoni MT Black" pitchFamily="18" charset="0"/>
              </a:rPr>
              <a:t>( BASED ON WORKING LOAD)</a:t>
            </a:r>
            <a:r>
              <a:rPr lang="en-US" sz="4000" dirty="0">
                <a:latin typeface="Bodoni MT Black" pitchFamily="18" charset="0"/>
              </a:rPr>
              <a:t/>
            </a:r>
            <a:br>
              <a:rPr lang="en-US" sz="4000" dirty="0">
                <a:latin typeface="Bodoni MT Black" pitchFamily="18" charset="0"/>
              </a:rPr>
            </a:br>
            <a:r>
              <a:rPr lang="en-US" sz="4000" dirty="0">
                <a:latin typeface="Bodoni MT Black" pitchFamily="18" charset="0"/>
              </a:rPr>
              <a:t/>
            </a:r>
            <a:br>
              <a:rPr lang="en-US" sz="4000" dirty="0">
                <a:latin typeface="Bodoni MT Black" pitchFamily="18" charset="0"/>
              </a:rPr>
            </a:br>
            <a:endParaRPr lang="en-US" sz="4000" dirty="0">
              <a:latin typeface="Bodoni MT Black" pitchFamily="18" charset="0"/>
            </a:endParaRPr>
          </a:p>
        </p:txBody>
      </p:sp>
    </p:spTree>
    <p:extLst>
      <p:ext uri="{BB962C8B-B14F-4D97-AF65-F5344CB8AC3E}">
        <p14:creationId xmlns:p14="http://schemas.microsoft.com/office/powerpoint/2010/main" val="2509404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371601"/>
            <a:ext cx="8915400" cy="5257799"/>
          </a:xfrm>
        </p:spPr>
        <p:txBody>
          <a:bodyPr>
            <a:normAutofit/>
          </a:bodyPr>
          <a:lstStyle/>
          <a:p>
            <a:r>
              <a:rPr lang="en-US" dirty="0">
                <a:latin typeface="Lucida Fax" pitchFamily="18" charset="0"/>
              </a:rPr>
              <a:t>A SCAFFOLD DESIGNED AND CONSTRUCTED TO CARRY A WORKING LOAD NOT TO EXCEED 150kg/ M2</a:t>
            </a:r>
          </a:p>
        </p:txBody>
      </p:sp>
      <p:sp>
        <p:nvSpPr>
          <p:cNvPr id="3" name="Title 2"/>
          <p:cNvSpPr>
            <a:spLocks noGrp="1"/>
          </p:cNvSpPr>
          <p:nvPr>
            <p:ph type="ctrTitle"/>
          </p:nvPr>
        </p:nvSpPr>
        <p:spPr>
          <a:xfrm>
            <a:off x="1600200" y="152401"/>
            <a:ext cx="8991600" cy="990600"/>
          </a:xfrm>
        </p:spPr>
        <p:txBody>
          <a:bodyPr/>
          <a:lstStyle/>
          <a:p>
            <a:pPr marL="182880"/>
            <a:r>
              <a:rPr lang="en-US" sz="4000" u="sng" dirty="0">
                <a:latin typeface="Bodoni MT Black" pitchFamily="18" charset="0"/>
              </a:rPr>
              <a:t>LIGHT DUTY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286000"/>
            <a:ext cx="5334000" cy="4267200"/>
          </a:xfrm>
          <a:prstGeom prst="rect">
            <a:avLst/>
          </a:prstGeom>
        </p:spPr>
      </p:pic>
    </p:spTree>
    <p:extLst>
      <p:ext uri="{BB962C8B-B14F-4D97-AF65-F5344CB8AC3E}">
        <p14:creationId xmlns:p14="http://schemas.microsoft.com/office/powerpoint/2010/main" val="1210549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371601"/>
            <a:ext cx="9144000" cy="5257799"/>
          </a:xfrm>
        </p:spPr>
        <p:txBody>
          <a:bodyPr>
            <a:normAutofit/>
          </a:bodyPr>
          <a:lstStyle/>
          <a:p>
            <a:r>
              <a:rPr lang="en-US" dirty="0">
                <a:latin typeface="Lucida Fax" pitchFamily="18" charset="0"/>
              </a:rPr>
              <a:t>A SCAFFOLD DESIGNED AND CONSTRUCTION TO CARRY A WORKING LOAD NOT TO EXCEED 200 kg/M2</a:t>
            </a:r>
          </a:p>
        </p:txBody>
      </p:sp>
      <p:sp>
        <p:nvSpPr>
          <p:cNvPr id="3" name="Title 2"/>
          <p:cNvSpPr>
            <a:spLocks noGrp="1"/>
          </p:cNvSpPr>
          <p:nvPr>
            <p:ph type="ctrTitle"/>
          </p:nvPr>
        </p:nvSpPr>
        <p:spPr>
          <a:xfrm>
            <a:off x="1524000" y="31670"/>
            <a:ext cx="9144000" cy="1035131"/>
          </a:xfrm>
        </p:spPr>
        <p:txBody>
          <a:bodyPr/>
          <a:lstStyle/>
          <a:p>
            <a:pPr marL="182880"/>
            <a:r>
              <a:rPr lang="en-US" sz="4000" u="sng" dirty="0">
                <a:latin typeface="Bodoni MT Black" pitchFamily="18" charset="0"/>
              </a:rPr>
              <a:t>MEDIUM DUTY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3048000"/>
            <a:ext cx="5791200" cy="3060700"/>
          </a:xfrm>
          <a:prstGeom prst="rect">
            <a:avLst/>
          </a:prstGeom>
        </p:spPr>
      </p:pic>
    </p:spTree>
    <p:extLst>
      <p:ext uri="{BB962C8B-B14F-4D97-AF65-F5344CB8AC3E}">
        <p14:creationId xmlns:p14="http://schemas.microsoft.com/office/powerpoint/2010/main" val="3260513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219201"/>
            <a:ext cx="8991600" cy="5410199"/>
          </a:xfrm>
        </p:spPr>
        <p:txBody>
          <a:bodyPr>
            <a:normAutofit/>
          </a:bodyPr>
          <a:lstStyle/>
          <a:p>
            <a:r>
              <a:rPr lang="en-US" dirty="0">
                <a:latin typeface="Lucida Fax" pitchFamily="18" charset="0"/>
              </a:rPr>
              <a:t>A SCAFFOLD DESIGNED AND CONSTRUCTED TO CARRY A WORKING LOAD NOT TO EXCEED 250kg/M2</a:t>
            </a:r>
          </a:p>
        </p:txBody>
      </p:sp>
      <p:sp>
        <p:nvSpPr>
          <p:cNvPr id="3" name="Title 2"/>
          <p:cNvSpPr>
            <a:spLocks noGrp="1"/>
          </p:cNvSpPr>
          <p:nvPr>
            <p:ph type="ctrTitle"/>
          </p:nvPr>
        </p:nvSpPr>
        <p:spPr>
          <a:xfrm>
            <a:off x="1600200" y="152401"/>
            <a:ext cx="9067800" cy="914400"/>
          </a:xfrm>
        </p:spPr>
        <p:txBody>
          <a:bodyPr/>
          <a:lstStyle/>
          <a:p>
            <a:pPr marL="182880"/>
            <a:r>
              <a:rPr lang="en-US" sz="4000" u="sng" dirty="0">
                <a:latin typeface="Bodoni MT Black" pitchFamily="18" charset="0"/>
              </a:rPr>
              <a:t>HEAVY DUTY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514601"/>
            <a:ext cx="6502686" cy="3209925"/>
          </a:xfrm>
          <a:prstGeom prst="rect">
            <a:avLst/>
          </a:prstGeom>
        </p:spPr>
      </p:pic>
    </p:spTree>
    <p:extLst>
      <p:ext uri="{BB962C8B-B14F-4D97-AF65-F5344CB8AC3E}">
        <p14:creationId xmlns:p14="http://schemas.microsoft.com/office/powerpoint/2010/main" val="129208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D69105A-E7C6-4070-A68A-81BA4C26E9C2}"/>
              </a:ext>
            </a:extLst>
          </p:cNvPr>
          <p:cNvSpPr txBox="1"/>
          <p:nvPr/>
        </p:nvSpPr>
        <p:spPr>
          <a:xfrm>
            <a:off x="3047114" y="664678"/>
            <a:ext cx="6097772" cy="584775"/>
          </a:xfrm>
          <a:prstGeom prst="rect">
            <a:avLst/>
          </a:prstGeom>
          <a:noFill/>
        </p:spPr>
        <p:txBody>
          <a:bodyPr wrap="square">
            <a:spAutoFit/>
          </a:bodyPr>
          <a:lstStyle/>
          <a:p>
            <a:pPr algn="ctr"/>
            <a:r>
              <a:rPr lang="en-US" altLang="en-US" sz="3200" b="1" u="sng" dirty="0">
                <a:latin typeface="Arial" panose="020B0604020202020204" pitchFamily="34" charset="0"/>
              </a:rPr>
              <a:t>Excavation Hazards</a:t>
            </a:r>
            <a:endParaRPr lang="en-US" sz="3200" b="1" u="sng" dirty="0"/>
          </a:p>
        </p:txBody>
      </p:sp>
      <p:sp>
        <p:nvSpPr>
          <p:cNvPr id="8" name="TextBox 7">
            <a:extLst>
              <a:ext uri="{FF2B5EF4-FFF2-40B4-BE49-F238E27FC236}">
                <a16:creationId xmlns="" xmlns:a16="http://schemas.microsoft.com/office/drawing/2014/main" id="{489740EF-BFA0-4157-AFBD-EC22E5CA4BC4}"/>
              </a:ext>
            </a:extLst>
          </p:cNvPr>
          <p:cNvSpPr txBox="1"/>
          <p:nvPr/>
        </p:nvSpPr>
        <p:spPr>
          <a:xfrm>
            <a:off x="3047114" y="1448053"/>
            <a:ext cx="6097772" cy="458587"/>
          </a:xfrm>
          <a:prstGeom prst="rect">
            <a:avLst/>
          </a:prstGeom>
          <a:noFill/>
        </p:spPr>
        <p:txBody>
          <a:bodyPr wrap="square">
            <a:spAutoFit/>
          </a:bodyPr>
          <a:lstStyle/>
          <a:p>
            <a:pPr algn="ctr">
              <a:lnSpc>
                <a:spcPct val="85000"/>
              </a:lnSpc>
              <a:spcBef>
                <a:spcPct val="5000"/>
              </a:spcBef>
            </a:pPr>
            <a:r>
              <a:rPr lang="en-US" altLang="en-US" sz="2800" b="1" dirty="0">
                <a:solidFill>
                  <a:srgbClr val="C00000"/>
                </a:solidFill>
                <a:latin typeface="Arial" panose="020B0604020202020204" pitchFamily="34" charset="0"/>
              </a:rPr>
              <a:t>Cave-ins are the greatest risk </a:t>
            </a:r>
          </a:p>
        </p:txBody>
      </p:sp>
      <p:sp>
        <p:nvSpPr>
          <p:cNvPr id="10" name="TextBox 9">
            <a:extLst>
              <a:ext uri="{FF2B5EF4-FFF2-40B4-BE49-F238E27FC236}">
                <a16:creationId xmlns="" xmlns:a16="http://schemas.microsoft.com/office/drawing/2014/main" id="{20A54F52-B9F6-4AF7-BCDE-BE224E7B9A7F}"/>
              </a:ext>
            </a:extLst>
          </p:cNvPr>
          <p:cNvSpPr txBox="1"/>
          <p:nvPr/>
        </p:nvSpPr>
        <p:spPr>
          <a:xfrm>
            <a:off x="794784" y="2033582"/>
            <a:ext cx="6097904" cy="723275"/>
          </a:xfrm>
          <a:prstGeom prst="rect">
            <a:avLst/>
          </a:prstGeom>
          <a:noFill/>
        </p:spPr>
        <p:txBody>
          <a:bodyPr wrap="square">
            <a:spAutoFit/>
          </a:bodyPr>
          <a:lstStyle/>
          <a:p>
            <a:pPr>
              <a:lnSpc>
                <a:spcPct val="90000"/>
              </a:lnSpc>
              <a:spcBef>
                <a:spcPct val="25000"/>
              </a:spcBef>
            </a:pPr>
            <a:r>
              <a:rPr lang="en-US" altLang="en-US" sz="2000" b="1" dirty="0">
                <a:latin typeface="Arial" panose="020B0604020202020204" pitchFamily="34" charset="0"/>
              </a:rPr>
              <a:t>Other hazards include</a:t>
            </a:r>
            <a:r>
              <a:rPr lang="en-US" altLang="en-US" b="1" dirty="0">
                <a:latin typeface="Arial" panose="020B0604020202020204" pitchFamily="34" charset="0"/>
              </a:rPr>
              <a:t>:</a:t>
            </a:r>
          </a:p>
          <a:p>
            <a:pPr>
              <a:lnSpc>
                <a:spcPct val="90000"/>
              </a:lnSpc>
              <a:spcBef>
                <a:spcPct val="25000"/>
              </a:spcBef>
            </a:pPr>
            <a:endParaRPr lang="en-US" altLang="en-US" sz="2000" b="1" dirty="0">
              <a:latin typeface="Arial" panose="020B0604020202020204" pitchFamily="34" charset="0"/>
            </a:endParaRPr>
          </a:p>
        </p:txBody>
      </p:sp>
      <p:sp>
        <p:nvSpPr>
          <p:cNvPr id="12" name="TextBox 11">
            <a:extLst>
              <a:ext uri="{FF2B5EF4-FFF2-40B4-BE49-F238E27FC236}">
                <a16:creationId xmlns="" xmlns:a16="http://schemas.microsoft.com/office/drawing/2014/main" id="{68BEDAEC-DE06-4AF4-828D-C0533D180169}"/>
              </a:ext>
            </a:extLst>
          </p:cNvPr>
          <p:cNvSpPr txBox="1"/>
          <p:nvPr/>
        </p:nvSpPr>
        <p:spPr>
          <a:xfrm>
            <a:off x="6892556" y="2582294"/>
            <a:ext cx="6097904" cy="4911986"/>
          </a:xfrm>
          <a:prstGeom prst="rect">
            <a:avLst/>
          </a:prstGeom>
          <a:noFill/>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Water accumulation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Access/Egress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Falls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Mobile equipment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GB" sz="2400" b="1" dirty="0">
                <a:effectLst/>
                <a:latin typeface="Calibri" panose="020F0502020204030204" pitchFamily="34" charset="0"/>
                <a:ea typeface="Calibri" panose="020F0502020204030204" pitchFamily="34" charset="0"/>
                <a:cs typeface="Times New Roman" panose="02020603050405020304" pitchFamily="18" charset="0"/>
              </a:rPr>
              <a:t>Over Running Of Vehicles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GB" sz="2400" b="1" dirty="0">
                <a:effectLst/>
                <a:latin typeface="Calibri" panose="020F0502020204030204" pitchFamily="34" charset="0"/>
                <a:ea typeface="Calibri" panose="020F0502020204030204" pitchFamily="34" charset="0"/>
                <a:cs typeface="Times New Roman" panose="02020603050405020304" pitchFamily="18" charset="0"/>
              </a:rPr>
              <a:t>Persons Falling Into The Excavation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GB" sz="2400" b="1" dirty="0">
                <a:effectLst/>
                <a:latin typeface="Calibri" panose="020F0502020204030204" pitchFamily="34" charset="0"/>
                <a:ea typeface="Calibri" panose="020F0502020204030204" pitchFamily="34" charset="0"/>
                <a:cs typeface="Times New Roman" panose="02020603050405020304" pitchFamily="18" charset="0"/>
              </a:rPr>
              <a:t>Materials Falling Into Excavations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GB" sz="2400" b="1" dirty="0">
                <a:effectLst/>
                <a:latin typeface="Calibri" panose="020F0502020204030204" pitchFamily="34" charset="0"/>
                <a:ea typeface="Calibri" panose="020F0502020204030204" pitchFamily="34" charset="0"/>
                <a:cs typeface="Times New Roman" panose="02020603050405020304" pitchFamily="18" charset="0"/>
              </a:rPr>
              <a:t>Undermining Adjacent Structures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tabLst>
                <a:tab pos="457200" algn="l"/>
              </a:tabLst>
            </a:pP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80000"/>
              </a:lnSpc>
              <a:spcBef>
                <a:spcPct val="10000"/>
              </a:spcBef>
              <a:buFont typeface="Wingdings" panose="05000000000000000000" pitchFamily="2" charset="2"/>
              <a:buChar char="v"/>
            </a:pPr>
            <a:endParaRPr lang="en-US" altLang="en-US" sz="2400" b="1" dirty="0"/>
          </a:p>
        </p:txBody>
      </p:sp>
      <p:sp>
        <p:nvSpPr>
          <p:cNvPr id="14" name="TextBox 13">
            <a:extLst>
              <a:ext uri="{FF2B5EF4-FFF2-40B4-BE49-F238E27FC236}">
                <a16:creationId xmlns="" xmlns:a16="http://schemas.microsoft.com/office/drawing/2014/main" id="{1A5FCDA1-C212-40A1-864B-14752BEB967C}"/>
              </a:ext>
            </a:extLst>
          </p:cNvPr>
          <p:cNvSpPr txBox="1"/>
          <p:nvPr/>
        </p:nvSpPr>
        <p:spPr>
          <a:xfrm>
            <a:off x="794784" y="2588907"/>
            <a:ext cx="5514576" cy="3251403"/>
          </a:xfrm>
          <a:prstGeom prst="rect">
            <a:avLst/>
          </a:prstGeom>
          <a:noFill/>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Asphyxiation due to lack of oxygen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Inhalation of toxic materials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Fire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Moving machinery near the edge of the excavation can cause a collapse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tabLst>
                <a:tab pos="457200" algn="l"/>
              </a:tabLs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Accidental severing of underground utility lines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1147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295401"/>
            <a:ext cx="9067800" cy="4952999"/>
          </a:xfrm>
        </p:spPr>
        <p:txBody>
          <a:bodyPr>
            <a:normAutofit/>
          </a:bodyPr>
          <a:lstStyle/>
          <a:p>
            <a:r>
              <a:rPr lang="en-US" dirty="0">
                <a:latin typeface="Lucida Fax" pitchFamily="18" charset="0"/>
              </a:rPr>
              <a:t>SCAFFOLD DESIGNED AND CONSTRUCTED TO CARRY SPECIFIC TYPE OF OBJECTS</a:t>
            </a:r>
          </a:p>
        </p:txBody>
      </p:sp>
      <p:sp>
        <p:nvSpPr>
          <p:cNvPr id="3" name="Title 2"/>
          <p:cNvSpPr>
            <a:spLocks noGrp="1"/>
          </p:cNvSpPr>
          <p:nvPr>
            <p:ph type="ctrTitle"/>
          </p:nvPr>
        </p:nvSpPr>
        <p:spPr>
          <a:xfrm>
            <a:off x="1524000" y="24741"/>
            <a:ext cx="9144000" cy="889660"/>
          </a:xfrm>
        </p:spPr>
        <p:txBody>
          <a:bodyPr/>
          <a:lstStyle/>
          <a:p>
            <a:pPr marL="182880"/>
            <a:r>
              <a:rPr lang="en-US" sz="4000" u="sng" dirty="0">
                <a:latin typeface="Bodoni MT Black" pitchFamily="18" charset="0"/>
              </a:rPr>
              <a:t>SPECIAL DUTY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590800"/>
            <a:ext cx="6248400" cy="3322026"/>
          </a:xfrm>
          <a:prstGeom prst="rect">
            <a:avLst/>
          </a:prstGeom>
        </p:spPr>
      </p:pic>
    </p:spTree>
    <p:extLst>
      <p:ext uri="{BB962C8B-B14F-4D97-AF65-F5344CB8AC3E}">
        <p14:creationId xmlns:p14="http://schemas.microsoft.com/office/powerpoint/2010/main" val="29688945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295401"/>
            <a:ext cx="9144000" cy="5562599"/>
          </a:xfrm>
        </p:spPr>
        <p:txBody>
          <a:bodyPr>
            <a:normAutofit/>
          </a:bodyPr>
          <a:lstStyle/>
          <a:p>
            <a:pPr marL="342900" indent="-342900" algn="l">
              <a:buFont typeface="Wingdings" pitchFamily="2" charset="2"/>
              <a:buChar char="q"/>
            </a:pPr>
            <a:r>
              <a:rPr lang="en-US" dirty="0">
                <a:latin typeface="Lucida Fax" pitchFamily="18" charset="0"/>
              </a:rPr>
              <a:t> SOLE BOARD/ SILLS</a:t>
            </a:r>
          </a:p>
          <a:p>
            <a:pPr marL="342900" indent="-342900" algn="l">
              <a:buFont typeface="Wingdings" pitchFamily="2" charset="2"/>
              <a:buChar char="q"/>
            </a:pPr>
            <a:r>
              <a:rPr lang="en-US" dirty="0">
                <a:latin typeface="Lucida Fax" pitchFamily="18" charset="0"/>
              </a:rPr>
              <a:t> BASE PLATE </a:t>
            </a:r>
          </a:p>
          <a:p>
            <a:pPr marL="342900" indent="-342900" algn="l">
              <a:buFont typeface="Wingdings" pitchFamily="2" charset="2"/>
              <a:buChar char="q"/>
            </a:pPr>
            <a:r>
              <a:rPr lang="en-US" dirty="0">
                <a:latin typeface="Lucida Fax" pitchFamily="18" charset="0"/>
              </a:rPr>
              <a:t> STANDARD/ POST</a:t>
            </a:r>
          </a:p>
          <a:p>
            <a:pPr marL="342900" indent="-342900" algn="l">
              <a:buFont typeface="Wingdings" pitchFamily="2" charset="2"/>
              <a:buChar char="q"/>
            </a:pPr>
            <a:r>
              <a:rPr lang="en-US" dirty="0">
                <a:latin typeface="Lucida Fax" pitchFamily="18" charset="0"/>
              </a:rPr>
              <a:t> LEDGER</a:t>
            </a:r>
          </a:p>
          <a:p>
            <a:pPr marL="342900" indent="-342900" algn="l">
              <a:buFont typeface="Wingdings" pitchFamily="2" charset="2"/>
              <a:buChar char="q"/>
            </a:pPr>
            <a:r>
              <a:rPr lang="en-US" dirty="0">
                <a:latin typeface="Lucida Fax" pitchFamily="18" charset="0"/>
              </a:rPr>
              <a:t> BRACE</a:t>
            </a:r>
          </a:p>
          <a:p>
            <a:pPr marL="342900" indent="-342900" algn="l">
              <a:buFont typeface="Wingdings" pitchFamily="2" charset="2"/>
              <a:buChar char="q"/>
            </a:pPr>
            <a:r>
              <a:rPr lang="en-US" dirty="0">
                <a:latin typeface="Lucida Fax" pitchFamily="18" charset="0"/>
              </a:rPr>
              <a:t> TRANSOM</a:t>
            </a:r>
          </a:p>
          <a:p>
            <a:pPr marL="342900" indent="-342900" algn="l">
              <a:buFont typeface="Wingdings" pitchFamily="2" charset="2"/>
              <a:buChar char="q"/>
            </a:pPr>
            <a:r>
              <a:rPr lang="en-US" dirty="0">
                <a:latin typeface="Lucida Fax" pitchFamily="18" charset="0"/>
              </a:rPr>
              <a:t> COUPLER</a:t>
            </a:r>
          </a:p>
          <a:p>
            <a:pPr marL="342900" indent="-342900" algn="l">
              <a:buFont typeface="Wingdings" pitchFamily="2" charset="2"/>
              <a:buChar char="q"/>
            </a:pPr>
            <a:r>
              <a:rPr lang="en-US" dirty="0">
                <a:latin typeface="Lucida Fax" pitchFamily="18" charset="0"/>
              </a:rPr>
              <a:t> WORKING PLATFORM</a:t>
            </a:r>
          </a:p>
          <a:p>
            <a:pPr marL="342900" indent="-342900" algn="l">
              <a:buFont typeface="Wingdings" pitchFamily="2" charset="2"/>
              <a:buChar char="q"/>
            </a:pPr>
            <a:r>
              <a:rPr lang="en-US" dirty="0">
                <a:latin typeface="Lucida Fax" pitchFamily="18" charset="0"/>
              </a:rPr>
              <a:t> GUARD RAILS</a:t>
            </a:r>
          </a:p>
          <a:p>
            <a:pPr marL="342900" indent="-342900" algn="l">
              <a:buFont typeface="Wingdings" pitchFamily="2" charset="2"/>
              <a:buChar char="q"/>
            </a:pPr>
            <a:r>
              <a:rPr lang="en-US" dirty="0">
                <a:latin typeface="Lucida Fax" pitchFamily="18" charset="0"/>
              </a:rPr>
              <a:t> ACCESS LADDER</a:t>
            </a:r>
          </a:p>
          <a:p>
            <a:pPr marL="342900" indent="-342900">
              <a:buFont typeface="Wingdings" pitchFamily="2" charset="2"/>
              <a:buChar char="q"/>
            </a:pPr>
            <a:endParaRPr lang="en-US" dirty="0">
              <a:latin typeface="Lucida Fax" pitchFamily="18" charset="0"/>
            </a:endParaRPr>
          </a:p>
        </p:txBody>
      </p:sp>
      <p:sp>
        <p:nvSpPr>
          <p:cNvPr id="3" name="Title 2"/>
          <p:cNvSpPr>
            <a:spLocks noGrp="1"/>
          </p:cNvSpPr>
          <p:nvPr>
            <p:ph type="ctrTitle"/>
          </p:nvPr>
        </p:nvSpPr>
        <p:spPr>
          <a:xfrm>
            <a:off x="1540823" y="76201"/>
            <a:ext cx="9144000" cy="990600"/>
          </a:xfrm>
        </p:spPr>
        <p:txBody>
          <a:bodyPr/>
          <a:lstStyle/>
          <a:p>
            <a:pPr marL="182880"/>
            <a:r>
              <a:rPr lang="en-US" sz="4000" u="sng" dirty="0">
                <a:latin typeface="Bodoni MT Black" pitchFamily="18" charset="0"/>
              </a:rPr>
              <a:t>COMMON PARTS OF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251" y="1295401"/>
            <a:ext cx="2143125" cy="21431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3700" y="1447797"/>
            <a:ext cx="2362200" cy="19335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251" y="4076700"/>
            <a:ext cx="3302000" cy="2362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6461" y="3695699"/>
            <a:ext cx="1552575" cy="2952750"/>
          </a:xfrm>
          <a:prstGeom prst="rect">
            <a:avLst/>
          </a:prstGeom>
        </p:spPr>
      </p:pic>
    </p:spTree>
    <p:extLst>
      <p:ext uri="{BB962C8B-B14F-4D97-AF65-F5344CB8AC3E}">
        <p14:creationId xmlns:p14="http://schemas.microsoft.com/office/powerpoint/2010/main" val="33160376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295401"/>
            <a:ext cx="9067800" cy="5562599"/>
          </a:xfrm>
        </p:spPr>
        <p:txBody>
          <a:bodyPr>
            <a:normAutofit/>
          </a:bodyPr>
          <a:lstStyle/>
          <a:p>
            <a:r>
              <a:rPr lang="en-US" b="1" u="sng" dirty="0">
                <a:latin typeface="Lucida Fax" pitchFamily="18" charset="0"/>
              </a:rPr>
              <a:t>SOLE BOARD/SILLS</a:t>
            </a:r>
          </a:p>
          <a:p>
            <a:r>
              <a:rPr lang="en-US" dirty="0">
                <a:latin typeface="Lucida Fax" pitchFamily="18" charset="0"/>
              </a:rPr>
              <a:t>SILVER OAK WOODEN PLANK SUPPORRT BASE PLATE AT GROUND.</a:t>
            </a:r>
          </a:p>
        </p:txBody>
      </p:sp>
      <p:sp>
        <p:nvSpPr>
          <p:cNvPr id="3" name="Title 2"/>
          <p:cNvSpPr>
            <a:spLocks noGrp="1"/>
          </p:cNvSpPr>
          <p:nvPr>
            <p:ph type="ctrTitle"/>
          </p:nvPr>
        </p:nvSpPr>
        <p:spPr>
          <a:xfrm>
            <a:off x="1524000" y="152401"/>
            <a:ext cx="9144000" cy="990600"/>
          </a:xfrm>
        </p:spPr>
        <p:txBody>
          <a:bodyPr/>
          <a:lstStyle/>
          <a:p>
            <a:pPr marL="182880"/>
            <a:r>
              <a:rPr lang="en-US" sz="4000" u="sng" dirty="0">
                <a:latin typeface="Bodoni MT Black" pitchFamily="18" charset="0"/>
              </a:rPr>
              <a:t>COMMON PARTS OF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429" y="3257797"/>
            <a:ext cx="4233333" cy="304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2914650"/>
            <a:ext cx="3657600" cy="3309505"/>
          </a:xfrm>
          <a:prstGeom prst="rect">
            <a:avLst/>
          </a:prstGeom>
        </p:spPr>
      </p:pic>
    </p:spTree>
    <p:extLst>
      <p:ext uri="{BB962C8B-B14F-4D97-AF65-F5344CB8AC3E}">
        <p14:creationId xmlns:p14="http://schemas.microsoft.com/office/powerpoint/2010/main" val="35347145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295401"/>
            <a:ext cx="9144000" cy="5257799"/>
          </a:xfrm>
        </p:spPr>
        <p:txBody>
          <a:bodyPr>
            <a:normAutofit/>
          </a:bodyPr>
          <a:lstStyle/>
          <a:p>
            <a:r>
              <a:rPr lang="en-US" b="1" u="sng" dirty="0">
                <a:latin typeface="Lucida Fax" pitchFamily="18" charset="0"/>
              </a:rPr>
              <a:t>BASE PLATE</a:t>
            </a:r>
          </a:p>
          <a:p>
            <a:r>
              <a:rPr lang="en-US" dirty="0">
                <a:latin typeface="Lucida Fax" pitchFamily="18" charset="0"/>
              </a:rPr>
              <a:t>IT IS A MILD STEEL SQUARE-PLATE </a:t>
            </a:r>
          </a:p>
        </p:txBody>
      </p:sp>
      <p:sp>
        <p:nvSpPr>
          <p:cNvPr id="3" name="Title 2"/>
          <p:cNvSpPr>
            <a:spLocks noGrp="1"/>
          </p:cNvSpPr>
          <p:nvPr>
            <p:ph type="ctrTitle"/>
          </p:nvPr>
        </p:nvSpPr>
        <p:spPr>
          <a:xfrm>
            <a:off x="1524000" y="152401"/>
            <a:ext cx="9144000" cy="914400"/>
          </a:xfrm>
        </p:spPr>
        <p:txBody>
          <a:bodyPr/>
          <a:lstStyle/>
          <a:p>
            <a:pPr marL="182880"/>
            <a:r>
              <a:rPr lang="en-US" sz="4000" u="sng" dirty="0">
                <a:latin typeface="Bodoni MT Black" pitchFamily="18" charset="0"/>
              </a:rPr>
              <a:t>COMMON PARTS OF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2667001"/>
            <a:ext cx="4352925" cy="39771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26" y="3352801"/>
            <a:ext cx="4124325" cy="2971801"/>
          </a:xfrm>
          <a:prstGeom prst="rect">
            <a:avLst/>
          </a:prstGeom>
        </p:spPr>
      </p:pic>
    </p:spTree>
    <p:extLst>
      <p:ext uri="{BB962C8B-B14F-4D97-AF65-F5344CB8AC3E}">
        <p14:creationId xmlns:p14="http://schemas.microsoft.com/office/powerpoint/2010/main" val="37174161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447801"/>
            <a:ext cx="9144000" cy="5257799"/>
          </a:xfrm>
        </p:spPr>
        <p:txBody>
          <a:bodyPr>
            <a:normAutofit/>
          </a:bodyPr>
          <a:lstStyle/>
          <a:p>
            <a:r>
              <a:rPr lang="en-US" b="1" u="sng" dirty="0">
                <a:latin typeface="Lucida Fax" pitchFamily="18" charset="0"/>
              </a:rPr>
              <a:t>STANDARD/POST</a:t>
            </a:r>
          </a:p>
          <a:p>
            <a:r>
              <a:rPr lang="en-US" dirty="0">
                <a:latin typeface="Lucida Fax" pitchFamily="18" charset="0"/>
              </a:rPr>
              <a:t>IT IS VERTICAL SCAFFOLD TUBE</a:t>
            </a:r>
          </a:p>
        </p:txBody>
      </p:sp>
      <p:sp>
        <p:nvSpPr>
          <p:cNvPr id="3" name="Title 2"/>
          <p:cNvSpPr>
            <a:spLocks noGrp="1"/>
          </p:cNvSpPr>
          <p:nvPr>
            <p:ph type="ctrTitle"/>
          </p:nvPr>
        </p:nvSpPr>
        <p:spPr>
          <a:xfrm>
            <a:off x="1524000" y="152402"/>
            <a:ext cx="9144000" cy="838199"/>
          </a:xfrm>
        </p:spPr>
        <p:txBody>
          <a:bodyPr/>
          <a:lstStyle/>
          <a:p>
            <a:pPr marL="182880"/>
            <a:r>
              <a:rPr lang="en-US" sz="4000" u="sng" dirty="0">
                <a:latin typeface="Bodoni MT Black" pitchFamily="18" charset="0"/>
              </a:rPr>
              <a:t>COMMON PARTS OF SCAFFOLD</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785751"/>
            <a:ext cx="2209800" cy="32211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1" y="2438401"/>
            <a:ext cx="6401727" cy="4344095"/>
          </a:xfrm>
          <a:prstGeom prst="rect">
            <a:avLst/>
          </a:prstGeom>
        </p:spPr>
      </p:pic>
    </p:spTree>
    <p:extLst>
      <p:ext uri="{BB962C8B-B14F-4D97-AF65-F5344CB8AC3E}">
        <p14:creationId xmlns:p14="http://schemas.microsoft.com/office/powerpoint/2010/main" val="37235251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447801"/>
            <a:ext cx="8915400" cy="5257799"/>
          </a:xfrm>
        </p:spPr>
        <p:txBody>
          <a:bodyPr>
            <a:normAutofit/>
          </a:bodyPr>
          <a:lstStyle/>
          <a:p>
            <a:r>
              <a:rPr lang="en-US" b="1" u="sng" dirty="0">
                <a:latin typeface="Lucida Fax" pitchFamily="18" charset="0"/>
              </a:rPr>
              <a:t>LEDGER</a:t>
            </a:r>
          </a:p>
          <a:p>
            <a:r>
              <a:rPr lang="en-US" dirty="0">
                <a:latin typeface="Lucida Fax" pitchFamily="18" charset="0"/>
              </a:rPr>
              <a:t>IT IS HORIZONTAL  SCAFFOLD TUBE</a:t>
            </a:r>
          </a:p>
        </p:txBody>
      </p:sp>
      <p:sp>
        <p:nvSpPr>
          <p:cNvPr id="3" name="Title 2"/>
          <p:cNvSpPr>
            <a:spLocks noGrp="1"/>
          </p:cNvSpPr>
          <p:nvPr>
            <p:ph type="ctrTitle"/>
          </p:nvPr>
        </p:nvSpPr>
        <p:spPr>
          <a:xfrm>
            <a:off x="1524000" y="152401"/>
            <a:ext cx="9144000" cy="914400"/>
          </a:xfrm>
        </p:spPr>
        <p:txBody>
          <a:bodyPr/>
          <a:lstStyle/>
          <a:p>
            <a:pPr marL="182880"/>
            <a:r>
              <a:rPr lang="en-US" sz="4000" u="sng" dirty="0">
                <a:latin typeface="Bodoni MT Black" pitchFamily="18" charset="0"/>
              </a:rPr>
              <a:t>COMMON PARTS OF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3124200"/>
            <a:ext cx="3911600" cy="2819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244" y="2799126"/>
            <a:ext cx="3362325" cy="3144475"/>
          </a:xfrm>
          <a:prstGeom prst="rect">
            <a:avLst/>
          </a:prstGeom>
        </p:spPr>
      </p:pic>
    </p:spTree>
    <p:extLst>
      <p:ext uri="{BB962C8B-B14F-4D97-AF65-F5344CB8AC3E}">
        <p14:creationId xmlns:p14="http://schemas.microsoft.com/office/powerpoint/2010/main" val="7557074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143001"/>
            <a:ext cx="9144000" cy="5486399"/>
          </a:xfrm>
        </p:spPr>
        <p:txBody>
          <a:bodyPr>
            <a:normAutofit/>
          </a:bodyPr>
          <a:lstStyle/>
          <a:p>
            <a:r>
              <a:rPr lang="en-US" b="1" u="sng" dirty="0">
                <a:latin typeface="Lucida Fax" pitchFamily="18" charset="0"/>
              </a:rPr>
              <a:t>BRACE</a:t>
            </a:r>
          </a:p>
          <a:p>
            <a:r>
              <a:rPr lang="en-US" dirty="0">
                <a:latin typeface="Lucida Fax" pitchFamily="18" charset="0"/>
              </a:rPr>
              <a:t>A TUBE PLACED TO THE VERTICAL AND HORIZONTAL MEMBERS OF A SCAFFOLD AND FIXED TO THEM TO GIVE STABILITY.</a:t>
            </a:r>
          </a:p>
          <a:p>
            <a:endParaRPr lang="en-US" b="1" u="sng" dirty="0">
              <a:latin typeface="Lucida Fax" pitchFamily="18" charset="0"/>
            </a:endParaRPr>
          </a:p>
        </p:txBody>
      </p:sp>
      <p:sp>
        <p:nvSpPr>
          <p:cNvPr id="3" name="Title 2"/>
          <p:cNvSpPr>
            <a:spLocks noGrp="1"/>
          </p:cNvSpPr>
          <p:nvPr>
            <p:ph type="ctrTitle"/>
          </p:nvPr>
        </p:nvSpPr>
        <p:spPr>
          <a:xfrm>
            <a:off x="1524000" y="76201"/>
            <a:ext cx="9144000" cy="838200"/>
          </a:xfrm>
        </p:spPr>
        <p:txBody>
          <a:bodyPr/>
          <a:lstStyle/>
          <a:p>
            <a:pPr marL="182880"/>
            <a:r>
              <a:rPr lang="en-US" sz="4000" u="sng" dirty="0">
                <a:latin typeface="Bodoni MT Black" pitchFamily="18" charset="0"/>
              </a:rPr>
              <a:t>COMMON PARTS OF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450" y="3581400"/>
            <a:ext cx="3858451"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2819401"/>
            <a:ext cx="3352800" cy="3249863"/>
          </a:xfrm>
          <a:prstGeom prst="rect">
            <a:avLst/>
          </a:prstGeom>
        </p:spPr>
      </p:pic>
    </p:spTree>
    <p:extLst>
      <p:ext uri="{BB962C8B-B14F-4D97-AF65-F5344CB8AC3E}">
        <p14:creationId xmlns:p14="http://schemas.microsoft.com/office/powerpoint/2010/main" val="1647868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066801"/>
            <a:ext cx="8915400" cy="5638799"/>
          </a:xfrm>
        </p:spPr>
        <p:txBody>
          <a:bodyPr>
            <a:normAutofit/>
          </a:bodyPr>
          <a:lstStyle/>
          <a:p>
            <a:r>
              <a:rPr lang="en-IN" b="1" u="sng" dirty="0">
                <a:latin typeface="Lucida Fax" panose="02060602050505020204" pitchFamily="18" charset="0"/>
              </a:rPr>
              <a:t>TRANSOM</a:t>
            </a:r>
          </a:p>
          <a:p>
            <a:r>
              <a:rPr lang="en-IN" dirty="0">
                <a:latin typeface="Lucida Fax" panose="02060602050505020204" pitchFamily="18" charset="0"/>
              </a:rPr>
              <a:t>TUBES FIXED AT RIGHT ANGLE ACROSS THE LEDGERS, ADJACENT TO EATCH PAIR OF STANDAEDS TO SUPPORT THE SCAFFOLD BOARDS</a:t>
            </a:r>
          </a:p>
          <a:p>
            <a:endParaRPr lang="en-IN" b="1" u="sng" dirty="0">
              <a:latin typeface="Lucida Fax" panose="02060602050505020204" pitchFamily="18" charset="0"/>
            </a:endParaRPr>
          </a:p>
        </p:txBody>
      </p:sp>
      <p:sp>
        <p:nvSpPr>
          <p:cNvPr id="3" name="Title 2"/>
          <p:cNvSpPr>
            <a:spLocks noGrp="1"/>
          </p:cNvSpPr>
          <p:nvPr>
            <p:ph type="ctrTitle"/>
          </p:nvPr>
        </p:nvSpPr>
        <p:spPr>
          <a:xfrm>
            <a:off x="1524000" y="67120"/>
            <a:ext cx="9144000" cy="771081"/>
          </a:xfrm>
        </p:spPr>
        <p:txBody>
          <a:bodyPr/>
          <a:lstStyle/>
          <a:p>
            <a:pPr marL="182880"/>
            <a:r>
              <a:rPr lang="en-US" sz="4000" u="sng" dirty="0">
                <a:latin typeface="Bodoni MT Black" pitchFamily="18" charset="0"/>
              </a:rPr>
              <a:t>COMMON PARTS OF SCAFFOLD</a:t>
            </a:r>
            <a:endParaRPr lang="en-IN" sz="4000" u="sng" dirty="0">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495800"/>
            <a:ext cx="4076700" cy="19049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1" y="3109175"/>
            <a:ext cx="3601233" cy="3291625"/>
          </a:xfrm>
          <a:prstGeom prst="rect">
            <a:avLst/>
          </a:prstGeom>
        </p:spPr>
      </p:pic>
    </p:spTree>
    <p:extLst>
      <p:ext uri="{BB962C8B-B14F-4D97-AF65-F5344CB8AC3E}">
        <p14:creationId xmlns:p14="http://schemas.microsoft.com/office/powerpoint/2010/main" val="21670594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219201"/>
            <a:ext cx="9067800" cy="5486400"/>
          </a:xfrm>
        </p:spPr>
        <p:txBody>
          <a:bodyPr>
            <a:normAutofit/>
          </a:bodyPr>
          <a:lstStyle/>
          <a:p>
            <a:r>
              <a:rPr lang="en-US" b="1" u="sng" dirty="0">
                <a:latin typeface="Lucida Fax" pitchFamily="18" charset="0"/>
              </a:rPr>
              <a:t>COUPLER</a:t>
            </a:r>
            <a:endParaRPr lang="en-US" dirty="0">
              <a:latin typeface="Lucida Fax" pitchFamily="18" charset="0"/>
            </a:endParaRPr>
          </a:p>
          <a:p>
            <a:r>
              <a:rPr lang="en-US" dirty="0">
                <a:latin typeface="Lucida Fax" pitchFamily="18" charset="0"/>
              </a:rPr>
              <a:t>A DEVICE FOR LOCKING TOGETHER COMPONENT PARTS OF TUBE AND COUPLER SCAFFOLD .</a:t>
            </a:r>
          </a:p>
        </p:txBody>
      </p:sp>
      <p:sp>
        <p:nvSpPr>
          <p:cNvPr id="3" name="Title 2"/>
          <p:cNvSpPr>
            <a:spLocks noGrp="1"/>
          </p:cNvSpPr>
          <p:nvPr>
            <p:ph type="ctrTitle"/>
          </p:nvPr>
        </p:nvSpPr>
        <p:spPr>
          <a:xfrm>
            <a:off x="1524000" y="152401"/>
            <a:ext cx="9144000" cy="914400"/>
          </a:xfrm>
        </p:spPr>
        <p:txBody>
          <a:bodyPr/>
          <a:lstStyle/>
          <a:p>
            <a:pPr marL="182880"/>
            <a:r>
              <a:rPr lang="en-US" sz="4000" u="sng" dirty="0">
                <a:latin typeface="Bodoni MT Black" pitchFamily="18" charset="0"/>
              </a:rPr>
              <a:t>COMMON PARTS OF SCAFFOLD</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1" y="3106387"/>
            <a:ext cx="3899969" cy="31923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542" y="3097480"/>
            <a:ext cx="3458852" cy="3124200"/>
          </a:xfrm>
          <a:prstGeom prst="rect">
            <a:avLst/>
          </a:prstGeom>
        </p:spPr>
      </p:pic>
    </p:spTree>
    <p:extLst>
      <p:ext uri="{BB962C8B-B14F-4D97-AF65-F5344CB8AC3E}">
        <p14:creationId xmlns:p14="http://schemas.microsoft.com/office/powerpoint/2010/main" val="16806871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219201"/>
            <a:ext cx="8839200" cy="5333999"/>
          </a:xfrm>
        </p:spPr>
        <p:txBody>
          <a:bodyPr>
            <a:normAutofit/>
          </a:bodyPr>
          <a:lstStyle/>
          <a:p>
            <a:r>
              <a:rPr lang="en-US" b="1" u="sng" dirty="0">
                <a:latin typeface="Lucida Fax" pitchFamily="18" charset="0"/>
              </a:rPr>
              <a:t>TYPES OF COUPLERS</a:t>
            </a:r>
          </a:p>
        </p:txBody>
      </p:sp>
      <p:sp>
        <p:nvSpPr>
          <p:cNvPr id="3" name="Title 2"/>
          <p:cNvSpPr>
            <a:spLocks noGrp="1"/>
          </p:cNvSpPr>
          <p:nvPr>
            <p:ph type="ctrTitle"/>
          </p:nvPr>
        </p:nvSpPr>
        <p:spPr>
          <a:xfrm>
            <a:off x="1524000" y="152401"/>
            <a:ext cx="9144000" cy="990600"/>
          </a:xfrm>
        </p:spPr>
        <p:txBody>
          <a:bodyPr/>
          <a:lstStyle/>
          <a:p>
            <a:pPr marL="182880"/>
            <a:r>
              <a:rPr lang="en-US" sz="4000" u="sng" dirty="0">
                <a:latin typeface="Bodoni MT Black" pitchFamily="18" charset="0"/>
              </a:rPr>
              <a:t>COUPLER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752600"/>
            <a:ext cx="3581400" cy="1676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380" y="1746662"/>
            <a:ext cx="2466975" cy="18161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1" y="457200"/>
            <a:ext cx="2466975" cy="18478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6201" y="2819401"/>
            <a:ext cx="2514599" cy="17049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1" y="3562840"/>
            <a:ext cx="2466975" cy="184785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4306" y="4486765"/>
            <a:ext cx="2667000" cy="17145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3400" y="4534271"/>
            <a:ext cx="2474520" cy="1905000"/>
          </a:xfrm>
          <a:prstGeom prst="rect">
            <a:avLst/>
          </a:prstGeom>
        </p:spPr>
      </p:pic>
    </p:spTree>
    <p:extLst>
      <p:ext uri="{BB962C8B-B14F-4D97-AF65-F5344CB8AC3E}">
        <p14:creationId xmlns:p14="http://schemas.microsoft.com/office/powerpoint/2010/main" val="398687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B69DC7BF-992B-44B8-AB36-8EB7EEC633C7}"/>
              </a:ext>
            </a:extLst>
          </p:cNvPr>
          <p:cNvSpPr txBox="1">
            <a:spLocks noChangeArrowheads="1"/>
          </p:cNvSpPr>
          <p:nvPr/>
        </p:nvSpPr>
        <p:spPr>
          <a:xfrm>
            <a:off x="457200" y="376847"/>
            <a:ext cx="7772400" cy="838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latin typeface="Arial" panose="020B0604020202020204" pitchFamily="34" charset="0"/>
              </a:rPr>
              <a:t>Water is Hazardous</a:t>
            </a:r>
          </a:p>
        </p:txBody>
      </p:sp>
      <p:pic>
        <p:nvPicPr>
          <p:cNvPr id="5" name="Picture 5">
            <a:extLst>
              <a:ext uri="{FF2B5EF4-FFF2-40B4-BE49-F238E27FC236}">
                <a16:creationId xmlns="" xmlns:a16="http://schemas.microsoft.com/office/drawing/2014/main" id="{44A3ABCF-0EF1-4C09-BE37-7810E5F11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7200" y="1371600"/>
            <a:ext cx="4724400" cy="4191000"/>
          </a:xfrm>
          <a:prstGeom prst="rect">
            <a:avLst/>
          </a:prstGeom>
          <a:noFill/>
          <a:ln>
            <a:solidFill>
              <a:srgbClr val="000099"/>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9">
            <a:extLst>
              <a:ext uri="{FF2B5EF4-FFF2-40B4-BE49-F238E27FC236}">
                <a16:creationId xmlns="" xmlns:a16="http://schemas.microsoft.com/office/drawing/2014/main" id="{8CC5AD8D-9862-4784-8DB0-4486516AEC31}"/>
              </a:ext>
            </a:extLst>
          </p:cNvPr>
          <p:cNvSpPr txBox="1">
            <a:spLocks noChangeArrowheads="1"/>
          </p:cNvSpPr>
          <p:nvPr/>
        </p:nvSpPr>
        <p:spPr>
          <a:xfrm>
            <a:off x="5106684" y="1371600"/>
            <a:ext cx="4941570" cy="2891790"/>
          </a:xfrm>
          <a:prstGeom prst="rect">
            <a:avLst/>
          </a:prstGeom>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buFontTx/>
              <a:buNone/>
            </a:pPr>
            <a:r>
              <a:rPr lang="en-US" altLang="en-US" sz="2400" dirty="0"/>
              <a:t>	</a:t>
            </a:r>
            <a:r>
              <a:rPr lang="en-US" altLang="en-US" b="1" dirty="0"/>
              <a:t>When water is present in an excavation it is extremely hazardous to enter</a:t>
            </a:r>
            <a:endParaRPr lang="en-US" altLang="en-US" sz="2400" b="1" dirty="0"/>
          </a:p>
        </p:txBody>
      </p:sp>
      <p:sp>
        <p:nvSpPr>
          <p:cNvPr id="7" name="Rectangle 10">
            <a:extLst>
              <a:ext uri="{FF2B5EF4-FFF2-40B4-BE49-F238E27FC236}">
                <a16:creationId xmlns="" xmlns:a16="http://schemas.microsoft.com/office/drawing/2014/main" id="{2C443C3C-9A2F-4BC2-ADDD-A7BA11EE9CC9}"/>
              </a:ext>
            </a:extLst>
          </p:cNvPr>
          <p:cNvSpPr>
            <a:spLocks noChangeArrowheads="1"/>
          </p:cNvSpPr>
          <p:nvPr/>
        </p:nvSpPr>
        <p:spPr bwMode="auto">
          <a:xfrm>
            <a:off x="5334000" y="4576496"/>
            <a:ext cx="5486400" cy="9861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lang="en-US" altLang="en-US" sz="2400" b="1" dirty="0"/>
              <a:t>Note that these workers are not wearing hardhats to protect them from materials falling into the trench</a:t>
            </a:r>
          </a:p>
        </p:txBody>
      </p:sp>
    </p:spTree>
    <p:extLst>
      <p:ext uri="{BB962C8B-B14F-4D97-AF65-F5344CB8AC3E}">
        <p14:creationId xmlns:p14="http://schemas.microsoft.com/office/powerpoint/2010/main" val="31868524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143001"/>
            <a:ext cx="9144000" cy="5562599"/>
          </a:xfrm>
        </p:spPr>
        <p:txBody>
          <a:bodyPr>
            <a:normAutofit/>
          </a:bodyPr>
          <a:lstStyle/>
          <a:p>
            <a:r>
              <a:rPr lang="en-US" b="1" u="sng" dirty="0">
                <a:latin typeface="Lucida Fax" pitchFamily="18" charset="0"/>
              </a:rPr>
              <a:t>WORKING PLATFORM</a:t>
            </a:r>
          </a:p>
          <a:p>
            <a:r>
              <a:rPr lang="en-US" dirty="0">
                <a:latin typeface="Lucida Fax" pitchFamily="18" charset="0"/>
              </a:rPr>
              <a:t>AN ELEVATED WORK SURFACE COMPOSED OF ONE OR MORE PLATFORM UNITS.</a:t>
            </a:r>
          </a:p>
        </p:txBody>
      </p:sp>
      <p:sp>
        <p:nvSpPr>
          <p:cNvPr id="3" name="Title 2"/>
          <p:cNvSpPr>
            <a:spLocks noGrp="1"/>
          </p:cNvSpPr>
          <p:nvPr>
            <p:ph type="ctrTitle"/>
          </p:nvPr>
        </p:nvSpPr>
        <p:spPr>
          <a:xfrm>
            <a:off x="1524000" y="76200"/>
            <a:ext cx="9144000" cy="914400"/>
          </a:xfrm>
        </p:spPr>
        <p:txBody>
          <a:bodyPr/>
          <a:lstStyle/>
          <a:p>
            <a:pPr marL="182880"/>
            <a:r>
              <a:rPr lang="en-US" sz="4000" u="sng" dirty="0">
                <a:latin typeface="Bodoni MT Black" pitchFamily="18" charset="0"/>
              </a:rPr>
              <a:t>COMMON PARTS OF SCAFFOLD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1" y="2819400"/>
            <a:ext cx="3419475" cy="304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844" y="2895600"/>
            <a:ext cx="3362325" cy="2895600"/>
          </a:xfrm>
          <a:prstGeom prst="rect">
            <a:avLst/>
          </a:prstGeom>
        </p:spPr>
      </p:pic>
    </p:spTree>
    <p:extLst>
      <p:ext uri="{BB962C8B-B14F-4D97-AF65-F5344CB8AC3E}">
        <p14:creationId xmlns:p14="http://schemas.microsoft.com/office/powerpoint/2010/main" val="40406016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295401"/>
            <a:ext cx="8991600" cy="5333999"/>
          </a:xfrm>
        </p:spPr>
        <p:txBody>
          <a:bodyPr>
            <a:normAutofit/>
          </a:bodyPr>
          <a:lstStyle/>
          <a:p>
            <a:pPr algn="l"/>
            <a:r>
              <a:rPr lang="en-US" b="1" u="sng" dirty="0">
                <a:latin typeface="Lucida Fax" pitchFamily="18" charset="0"/>
              </a:rPr>
              <a:t>GUARD RAILS</a:t>
            </a:r>
          </a:p>
          <a:p>
            <a:pPr marL="342900" indent="-342900" algn="l">
              <a:buFont typeface="Wingdings" pitchFamily="2" charset="2"/>
              <a:buChar char="q"/>
            </a:pPr>
            <a:r>
              <a:rPr lang="en-US" dirty="0">
                <a:latin typeface="Lucida Fax" pitchFamily="18" charset="0"/>
              </a:rPr>
              <a:t> TOP RAIL</a:t>
            </a:r>
          </a:p>
          <a:p>
            <a:pPr marL="342900" indent="-342900" algn="l">
              <a:buFont typeface="Wingdings" pitchFamily="2" charset="2"/>
              <a:buChar char="q"/>
            </a:pPr>
            <a:r>
              <a:rPr lang="en-US" dirty="0">
                <a:latin typeface="Lucida Fax" pitchFamily="18" charset="0"/>
              </a:rPr>
              <a:t> MID RAIL </a:t>
            </a:r>
          </a:p>
          <a:p>
            <a:pPr marL="342900" indent="-342900" algn="l">
              <a:buFont typeface="Wingdings" pitchFamily="2" charset="2"/>
              <a:buChar char="q"/>
            </a:pPr>
            <a:r>
              <a:rPr lang="en-US" dirty="0">
                <a:latin typeface="Lucida Fax" pitchFamily="18" charset="0"/>
              </a:rPr>
              <a:t> TOE BOARD</a:t>
            </a:r>
          </a:p>
        </p:txBody>
      </p:sp>
      <p:sp>
        <p:nvSpPr>
          <p:cNvPr id="3" name="Title 2"/>
          <p:cNvSpPr>
            <a:spLocks noGrp="1"/>
          </p:cNvSpPr>
          <p:nvPr>
            <p:ph type="ctrTitle"/>
          </p:nvPr>
        </p:nvSpPr>
        <p:spPr>
          <a:xfrm>
            <a:off x="1524000" y="152402"/>
            <a:ext cx="9144000" cy="914399"/>
          </a:xfrm>
        </p:spPr>
        <p:txBody>
          <a:bodyPr/>
          <a:lstStyle/>
          <a:p>
            <a:pPr marL="182880"/>
            <a:r>
              <a:rPr lang="en-US" sz="4000" u="sng" dirty="0">
                <a:latin typeface="Bodoni MT Black" pitchFamily="18" charset="0"/>
              </a:rPr>
              <a:t>COMMON PARTS OF SCAFFOLD</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5816" y="3429000"/>
            <a:ext cx="4379495" cy="2971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3082290"/>
            <a:ext cx="4533900" cy="3238500"/>
          </a:xfrm>
          <a:prstGeom prst="rect">
            <a:avLst/>
          </a:prstGeom>
        </p:spPr>
      </p:pic>
    </p:spTree>
    <p:extLst>
      <p:ext uri="{BB962C8B-B14F-4D97-AF65-F5344CB8AC3E}">
        <p14:creationId xmlns:p14="http://schemas.microsoft.com/office/powerpoint/2010/main" val="2785950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838201"/>
            <a:ext cx="8915400" cy="5867399"/>
          </a:xfrm>
        </p:spPr>
        <p:txBody>
          <a:bodyPr>
            <a:normAutofit/>
          </a:bodyPr>
          <a:lstStyle/>
          <a:p>
            <a:pPr algn="l"/>
            <a:endParaRPr lang="en-US" b="1" u="sng" dirty="0">
              <a:latin typeface="Lucida Fax" pitchFamily="18" charset="0"/>
            </a:endParaRPr>
          </a:p>
          <a:p>
            <a:pPr algn="l"/>
            <a:r>
              <a:rPr lang="en-US" b="1" u="sng" dirty="0">
                <a:latin typeface="Lucida Fax" pitchFamily="18" charset="0"/>
              </a:rPr>
              <a:t>GUARD RAILS- HEIGHT</a:t>
            </a:r>
          </a:p>
          <a:p>
            <a:pPr marL="342900" indent="-342900" algn="l">
              <a:buFont typeface="Wingdings" pitchFamily="2" charset="2"/>
              <a:buChar char="q"/>
            </a:pPr>
            <a:r>
              <a:rPr lang="en-US" dirty="0">
                <a:latin typeface="Lucida Fax" pitchFamily="18" charset="0"/>
              </a:rPr>
              <a:t> TOP RAIL   </a:t>
            </a:r>
          </a:p>
          <a:p>
            <a:pPr marL="342900" indent="-342900" algn="l">
              <a:buFont typeface="Wingdings" pitchFamily="2" charset="2"/>
              <a:buChar char="q"/>
            </a:pPr>
            <a:r>
              <a:rPr lang="en-US" dirty="0">
                <a:latin typeface="Lucida Fax" pitchFamily="18" charset="0"/>
              </a:rPr>
              <a:t> MID RAIL </a:t>
            </a:r>
          </a:p>
          <a:p>
            <a:pPr marL="342900" indent="-342900" algn="l">
              <a:buFont typeface="Wingdings" pitchFamily="2" charset="2"/>
              <a:buChar char="q"/>
            </a:pPr>
            <a:r>
              <a:rPr lang="en-US" dirty="0">
                <a:latin typeface="Lucida Fax" pitchFamily="18" charset="0"/>
              </a:rPr>
              <a:t> TOE BOARD</a:t>
            </a:r>
          </a:p>
          <a:p>
            <a:endParaRPr lang="en-IN" dirty="0">
              <a:latin typeface="Lucida Fax" panose="02060602050505020204" pitchFamily="18" charset="0"/>
            </a:endParaRPr>
          </a:p>
        </p:txBody>
      </p:sp>
      <p:sp>
        <p:nvSpPr>
          <p:cNvPr id="3" name="Title 2"/>
          <p:cNvSpPr>
            <a:spLocks noGrp="1"/>
          </p:cNvSpPr>
          <p:nvPr>
            <p:ph type="ctrTitle"/>
          </p:nvPr>
        </p:nvSpPr>
        <p:spPr>
          <a:xfrm>
            <a:off x="1524000" y="67120"/>
            <a:ext cx="9144000" cy="771081"/>
          </a:xfrm>
        </p:spPr>
        <p:txBody>
          <a:bodyPr/>
          <a:lstStyle/>
          <a:p>
            <a:pPr marL="182880"/>
            <a:r>
              <a:rPr lang="en-US" sz="4000" u="sng" dirty="0">
                <a:latin typeface="Bodoni MT Black" pitchFamily="18" charset="0"/>
              </a:rPr>
              <a:t>COMMON PARTS OF SCAFFOLD</a:t>
            </a:r>
            <a:endParaRPr lang="en-IN" sz="4000" u="sng" dirty="0">
              <a:latin typeface="Bodoni MT Black" panose="02070A03080606020203"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175975879"/>
              </p:ext>
            </p:extLst>
          </p:nvPr>
        </p:nvGraphicFramePr>
        <p:xfrm>
          <a:off x="1828800" y="3962400"/>
          <a:ext cx="6096000" cy="2423160"/>
        </p:xfrm>
        <a:graphic>
          <a:graphicData uri="http://schemas.openxmlformats.org/drawingml/2006/table">
            <a:tbl>
              <a:tblPr firstRow="1" bandRow="1">
                <a:tableStyleId>{5C22544A-7EE6-4342-B048-85BDC9FD1C3A}</a:tableStyleId>
              </a:tblPr>
              <a:tblGrid>
                <a:gridCol w="1524000">
                  <a:extLst>
                    <a:ext uri="{9D8B030D-6E8A-4147-A177-3AD203B41FA5}">
                      <a16:colId xmlns="" xmlns:a16="http://schemas.microsoft.com/office/drawing/2014/main" val="20000"/>
                    </a:ext>
                  </a:extLst>
                </a:gridCol>
                <a:gridCol w="1447800">
                  <a:extLst>
                    <a:ext uri="{9D8B030D-6E8A-4147-A177-3AD203B41FA5}">
                      <a16:colId xmlns="" xmlns:a16="http://schemas.microsoft.com/office/drawing/2014/main" val="20001"/>
                    </a:ext>
                  </a:extLst>
                </a:gridCol>
                <a:gridCol w="16002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1013460">
                <a:tc>
                  <a:txBody>
                    <a:bodyPr/>
                    <a:lstStyle/>
                    <a:p>
                      <a:endParaRPr lang="en-IN" dirty="0"/>
                    </a:p>
                  </a:txBody>
                  <a:tcPr/>
                </a:tc>
                <a:tc>
                  <a:txBody>
                    <a:bodyPr/>
                    <a:lstStyle/>
                    <a:p>
                      <a:r>
                        <a:rPr lang="en-IN" sz="2400" dirty="0">
                          <a:solidFill>
                            <a:schemeClr val="tx1"/>
                          </a:solidFill>
                          <a:latin typeface="Lucida Fax" panose="02060602050505020204" pitchFamily="18" charset="0"/>
                        </a:rPr>
                        <a:t>70 CM</a:t>
                      </a:r>
                    </a:p>
                  </a:txBody>
                  <a:tcPr/>
                </a:tc>
                <a:tc>
                  <a:txBody>
                    <a:bodyPr/>
                    <a:lstStyle/>
                    <a:p>
                      <a:endParaRPr lang="en-IN" dirty="0"/>
                    </a:p>
                  </a:txBody>
                  <a:tcPr/>
                </a:tc>
                <a:tc>
                  <a:txBody>
                    <a:bodyPr/>
                    <a:lstStyle/>
                    <a:p>
                      <a:r>
                        <a:rPr lang="en-IN" sz="2400" dirty="0">
                          <a:solidFill>
                            <a:schemeClr val="tx1"/>
                          </a:solidFill>
                          <a:latin typeface="Lucida Fax" panose="02060602050505020204" pitchFamily="18" charset="0"/>
                        </a:rPr>
                        <a:t>TOTAL-</a:t>
                      </a:r>
                      <a:r>
                        <a:rPr lang="en-IN" sz="2400" baseline="0" dirty="0">
                          <a:solidFill>
                            <a:schemeClr val="tx1"/>
                          </a:solidFill>
                          <a:latin typeface="Lucida Fax" panose="02060602050505020204" pitchFamily="18" charset="0"/>
                        </a:rPr>
                        <a:t> 110 CM</a:t>
                      </a:r>
                    </a:p>
                    <a:p>
                      <a:r>
                        <a:rPr lang="en-IN" sz="2400" baseline="0" dirty="0">
                          <a:solidFill>
                            <a:schemeClr val="tx1"/>
                          </a:solidFill>
                          <a:latin typeface="Lucida Fax" panose="02060602050505020204" pitchFamily="18" charset="0"/>
                        </a:rPr>
                        <a:t>               </a:t>
                      </a:r>
                      <a:r>
                        <a:rPr lang="en-IN" baseline="0" dirty="0"/>
                        <a:t>                                                                                                                                                                                      </a:t>
                      </a:r>
                      <a:endParaRPr lang="en-IN" dirty="0"/>
                    </a:p>
                  </a:txBody>
                  <a:tcPr/>
                </a:tc>
                <a:extLst>
                  <a:ext uri="{0D108BD9-81ED-4DB2-BD59-A6C34878D82A}">
                    <a16:rowId xmlns="" xmlns:a16="http://schemas.microsoft.com/office/drawing/2014/main" val="10000"/>
                  </a:ext>
                </a:extLst>
              </a:tr>
              <a:tr h="762000">
                <a:tc>
                  <a:txBody>
                    <a:bodyPr/>
                    <a:lstStyle/>
                    <a:p>
                      <a:endParaRPr lang="en-IN" dirty="0"/>
                    </a:p>
                  </a:txBody>
                  <a:tcPr/>
                </a:tc>
                <a:tc>
                  <a:txBody>
                    <a:bodyPr/>
                    <a:lstStyle/>
                    <a:p>
                      <a:r>
                        <a:rPr lang="en-IN" sz="2400" dirty="0">
                          <a:latin typeface="Lucida Fax" panose="02060602050505020204" pitchFamily="18" charset="0"/>
                        </a:rPr>
                        <a:t>40 CM</a:t>
                      </a:r>
                    </a:p>
                  </a:txBody>
                  <a:tcPr/>
                </a:tc>
                <a:tc>
                  <a:txBody>
                    <a:bodyPr/>
                    <a:lstStyle/>
                    <a:p>
                      <a:endParaRPr lang="en-IN" dirty="0"/>
                    </a:p>
                  </a:txBody>
                  <a:tcPr/>
                </a:tc>
                <a:tc>
                  <a:txBody>
                    <a:bodyPr/>
                    <a:lstStyle/>
                    <a:p>
                      <a:endParaRPr lang="en-IN" dirty="0"/>
                    </a:p>
                  </a:txBody>
                  <a:tcPr/>
                </a:tc>
                <a:extLst>
                  <a:ext uri="{0D108BD9-81ED-4DB2-BD59-A6C34878D82A}">
                    <a16:rowId xmlns="" xmlns:a16="http://schemas.microsoft.com/office/drawing/2014/main" val="10001"/>
                  </a:ext>
                </a:extLst>
              </a:tr>
              <a:tr h="472440">
                <a:tc>
                  <a:txBody>
                    <a:bodyPr/>
                    <a:lstStyle/>
                    <a:p>
                      <a:endParaRPr lang="en-IN" dirty="0">
                        <a:solidFill>
                          <a:schemeClr val="bg1">
                            <a:lumMod val="50000"/>
                          </a:schemeClr>
                        </a:solidFill>
                      </a:endParaRPr>
                    </a:p>
                  </a:txBody>
                  <a:tcPr/>
                </a:tc>
                <a:tc>
                  <a:txBody>
                    <a:bodyPr/>
                    <a:lstStyle/>
                    <a:p>
                      <a:r>
                        <a:rPr lang="en-IN" sz="2400" dirty="0">
                          <a:solidFill>
                            <a:schemeClr val="tx1"/>
                          </a:solidFill>
                          <a:latin typeface="Lucida Fax" panose="02060602050505020204" pitchFamily="18" charset="0"/>
                        </a:rPr>
                        <a:t>15 CM</a:t>
                      </a:r>
                    </a:p>
                  </a:txBody>
                  <a:tcPr/>
                </a:tc>
                <a:tc>
                  <a:txBody>
                    <a:bodyPr/>
                    <a:lstStyle/>
                    <a:p>
                      <a:endParaRPr lang="en-IN" dirty="0">
                        <a:solidFill>
                          <a:schemeClr val="tx1"/>
                        </a:solidFill>
                      </a:endParaRPr>
                    </a:p>
                  </a:txBody>
                  <a:tcPr/>
                </a:tc>
                <a:tc>
                  <a:txBody>
                    <a:bodyPr/>
                    <a:lstStyle/>
                    <a:p>
                      <a:endParaRPr lang="en-IN" dirty="0">
                        <a:solidFill>
                          <a:schemeClr val="bg1">
                            <a:lumMod val="50000"/>
                          </a:schemeClr>
                        </a:solidFill>
                      </a:endParaRPr>
                    </a:p>
                  </a:txBody>
                  <a:tcPr/>
                </a:tc>
                <a:extLst>
                  <a:ext uri="{0D108BD9-81ED-4DB2-BD59-A6C34878D82A}">
                    <a16:rowId xmlns="" xmlns:a16="http://schemas.microsoft.com/office/drawing/2014/main" val="10002"/>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325" y="739517"/>
            <a:ext cx="4486275" cy="2564249"/>
          </a:xfrm>
          <a:prstGeom prst="rect">
            <a:avLst/>
          </a:prstGeom>
        </p:spPr>
      </p:pic>
    </p:spTree>
    <p:extLst>
      <p:ext uri="{BB962C8B-B14F-4D97-AF65-F5344CB8AC3E}">
        <p14:creationId xmlns:p14="http://schemas.microsoft.com/office/powerpoint/2010/main" val="3023987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38300" y="1619251"/>
            <a:ext cx="8915400" cy="5333999"/>
          </a:xfrm>
        </p:spPr>
        <p:txBody>
          <a:bodyPr>
            <a:normAutofit/>
          </a:bodyPr>
          <a:lstStyle/>
          <a:p>
            <a:pPr marL="342900" indent="-342900" algn="l">
              <a:buFont typeface="Wingdings" pitchFamily="2" charset="2"/>
              <a:buChar char="q"/>
            </a:pPr>
            <a:r>
              <a:rPr lang="en-US" dirty="0">
                <a:latin typeface="Lucida Fax" pitchFamily="18" charset="0"/>
              </a:rPr>
              <a:t> FALL FROM SCAFFOLD DURING ERACTION</a:t>
            </a:r>
          </a:p>
          <a:p>
            <a:pPr marL="342900" indent="-342900" algn="l">
              <a:buFont typeface="Wingdings" pitchFamily="2" charset="2"/>
              <a:buChar char="q"/>
            </a:pPr>
            <a:r>
              <a:rPr lang="en-US" dirty="0">
                <a:latin typeface="Lucida Fax" pitchFamily="18" charset="0"/>
              </a:rPr>
              <a:t> FALL FROM WORKING PLATFORM</a:t>
            </a:r>
          </a:p>
          <a:p>
            <a:pPr marL="342900" indent="-342900" algn="l">
              <a:buFont typeface="Wingdings" pitchFamily="2" charset="2"/>
              <a:buChar char="q"/>
            </a:pPr>
            <a:r>
              <a:rPr lang="en-US" dirty="0">
                <a:latin typeface="Lucida Fax" pitchFamily="18" charset="0"/>
              </a:rPr>
              <a:t> ELECTROCUTION- FROM OVERHEAD POWER LINES</a:t>
            </a:r>
          </a:p>
          <a:p>
            <a:pPr marL="342900" indent="-342900" algn="l">
              <a:buFont typeface="Wingdings" pitchFamily="2" charset="2"/>
              <a:buChar char="q"/>
            </a:pPr>
            <a:r>
              <a:rPr lang="en-US" dirty="0">
                <a:latin typeface="Lucida Fax" pitchFamily="18" charset="0"/>
              </a:rPr>
              <a:t> FALLING OBJECT</a:t>
            </a:r>
          </a:p>
          <a:p>
            <a:pPr marL="342900" indent="-342900" algn="l">
              <a:buFont typeface="Wingdings" pitchFamily="2" charset="2"/>
              <a:buChar char="q"/>
            </a:pPr>
            <a:r>
              <a:rPr lang="en-US" dirty="0">
                <a:latin typeface="Lucida Fax" pitchFamily="18" charset="0"/>
              </a:rPr>
              <a:t> SCAFFOLD COLLAPSE</a:t>
            </a:r>
          </a:p>
        </p:txBody>
      </p:sp>
      <p:sp>
        <p:nvSpPr>
          <p:cNvPr id="3" name="Title 2"/>
          <p:cNvSpPr>
            <a:spLocks noGrp="1"/>
          </p:cNvSpPr>
          <p:nvPr>
            <p:ph type="ctrTitle"/>
          </p:nvPr>
        </p:nvSpPr>
        <p:spPr>
          <a:xfrm>
            <a:off x="1549730" y="152401"/>
            <a:ext cx="9144000" cy="978725"/>
          </a:xfrm>
        </p:spPr>
        <p:txBody>
          <a:bodyPr/>
          <a:lstStyle/>
          <a:p>
            <a:pPr marL="182880"/>
            <a:r>
              <a:rPr lang="en-US" sz="4000" u="sng" dirty="0">
                <a:latin typeface="Bodoni MT Black" pitchFamily="18" charset="0"/>
              </a:rPr>
              <a:t>HAZARDS- SCAFFOLDING</a:t>
            </a:r>
          </a:p>
        </p:txBody>
      </p:sp>
    </p:spTree>
    <p:extLst>
      <p:ext uri="{BB962C8B-B14F-4D97-AF65-F5344CB8AC3E}">
        <p14:creationId xmlns:p14="http://schemas.microsoft.com/office/powerpoint/2010/main" val="39066680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62100" y="1630681"/>
            <a:ext cx="9067800" cy="5486399"/>
          </a:xfrm>
        </p:spPr>
        <p:txBody>
          <a:bodyPr>
            <a:normAutofit/>
          </a:bodyPr>
          <a:lstStyle/>
          <a:p>
            <a:pPr marL="342900" indent="-342900" algn="l">
              <a:buFont typeface="Wingdings" pitchFamily="2" charset="2"/>
              <a:buChar char="q"/>
            </a:pPr>
            <a:r>
              <a:rPr lang="en-US" dirty="0">
                <a:latin typeface="Lucida Fax" pitchFamily="18" charset="0"/>
              </a:rPr>
              <a:t> OVER LOAD WORK PLATFORM</a:t>
            </a:r>
          </a:p>
          <a:p>
            <a:pPr marL="342900" indent="-342900" algn="l">
              <a:buFont typeface="Wingdings" pitchFamily="2" charset="2"/>
              <a:buChar char="q"/>
            </a:pPr>
            <a:r>
              <a:rPr lang="en-US" dirty="0">
                <a:latin typeface="Lucida Fax" pitchFamily="18" charset="0"/>
              </a:rPr>
              <a:t> SOFT GROUND</a:t>
            </a:r>
          </a:p>
          <a:p>
            <a:pPr marL="342900" indent="-342900" algn="l">
              <a:buFont typeface="Wingdings" pitchFamily="2" charset="2"/>
              <a:buChar char="q"/>
            </a:pPr>
            <a:r>
              <a:rPr lang="en-US" dirty="0">
                <a:latin typeface="Lucida Fax" pitchFamily="18" charset="0"/>
              </a:rPr>
              <a:t> NOT TIED IN PROPERLY</a:t>
            </a:r>
          </a:p>
          <a:p>
            <a:pPr marL="342900" indent="-342900" algn="l">
              <a:buFont typeface="Wingdings" pitchFamily="2" charset="2"/>
              <a:buChar char="q"/>
            </a:pPr>
            <a:r>
              <a:rPr lang="en-US" dirty="0">
                <a:latin typeface="Lucida Fax" pitchFamily="18" charset="0"/>
              </a:rPr>
              <a:t> BRAZING INSAFFICENT</a:t>
            </a:r>
          </a:p>
          <a:p>
            <a:pPr marL="342900" indent="-342900" algn="l">
              <a:buFont typeface="Wingdings" pitchFamily="2" charset="2"/>
              <a:buChar char="q"/>
            </a:pPr>
            <a:r>
              <a:rPr lang="en-US" dirty="0">
                <a:latin typeface="Lucida Fax" pitchFamily="18" charset="0"/>
              </a:rPr>
              <a:t> HIGH WIND</a:t>
            </a:r>
          </a:p>
          <a:p>
            <a:pPr marL="342900" indent="-342900" algn="l">
              <a:buFont typeface="Wingdings" pitchFamily="2" charset="2"/>
              <a:buChar char="q"/>
            </a:pPr>
            <a:r>
              <a:rPr lang="en-US" dirty="0">
                <a:latin typeface="Lucida Fax" pitchFamily="18" charset="0"/>
              </a:rPr>
              <a:t> INCORRECT COUPLAR</a:t>
            </a:r>
          </a:p>
          <a:p>
            <a:pPr marL="342900" indent="-342900" algn="l">
              <a:buFont typeface="Wingdings" pitchFamily="2" charset="2"/>
              <a:buChar char="q"/>
            </a:pPr>
            <a:r>
              <a:rPr lang="en-US" dirty="0">
                <a:latin typeface="Lucida Fax" pitchFamily="18" charset="0"/>
              </a:rPr>
              <a:t> SCAFFOLD ERECTED BY INCOMPETANT WORKERS</a:t>
            </a:r>
          </a:p>
          <a:p>
            <a:pPr marL="342900" indent="-342900" algn="l">
              <a:buFont typeface="Wingdings" pitchFamily="2" charset="2"/>
              <a:buChar char="q"/>
            </a:pPr>
            <a:r>
              <a:rPr lang="en-US" dirty="0">
                <a:latin typeface="Lucida Fax" pitchFamily="18" charset="0"/>
              </a:rPr>
              <a:t> SCAFFOLD NOT INSPETED PRIOR TO USE</a:t>
            </a:r>
          </a:p>
          <a:p>
            <a:endParaRPr lang="en-US" dirty="0">
              <a:latin typeface="Lucida Fax" pitchFamily="18" charset="0"/>
            </a:endParaRPr>
          </a:p>
        </p:txBody>
      </p:sp>
      <p:sp>
        <p:nvSpPr>
          <p:cNvPr id="3" name="Title 2"/>
          <p:cNvSpPr>
            <a:spLocks noGrp="1"/>
          </p:cNvSpPr>
          <p:nvPr>
            <p:ph type="ctrTitle"/>
          </p:nvPr>
        </p:nvSpPr>
        <p:spPr>
          <a:xfrm>
            <a:off x="1371600" y="76201"/>
            <a:ext cx="9448800" cy="990600"/>
          </a:xfrm>
        </p:spPr>
        <p:txBody>
          <a:bodyPr/>
          <a:lstStyle/>
          <a:p>
            <a:pPr marL="182880"/>
            <a:r>
              <a:rPr lang="en-US" sz="4000" u="sng" dirty="0">
                <a:latin typeface="Bodoni MT Black" pitchFamily="18" charset="0"/>
              </a:rPr>
              <a:t>CAUSE OF SCAFFOLD COLLAPSE</a:t>
            </a:r>
          </a:p>
        </p:txBody>
      </p:sp>
    </p:spTree>
    <p:extLst>
      <p:ext uri="{BB962C8B-B14F-4D97-AF65-F5344CB8AC3E}">
        <p14:creationId xmlns:p14="http://schemas.microsoft.com/office/powerpoint/2010/main" val="8172015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752601"/>
            <a:ext cx="9144000" cy="5105399"/>
          </a:xfrm>
        </p:spPr>
        <p:txBody>
          <a:bodyPr/>
          <a:lstStyle/>
          <a:p>
            <a:pPr marL="342900" indent="-342900" algn="l">
              <a:buFont typeface="Wingdings" pitchFamily="2" charset="2"/>
              <a:buChar char="q"/>
            </a:pPr>
            <a:r>
              <a:rPr lang="en-US" dirty="0"/>
              <a:t> </a:t>
            </a:r>
            <a:r>
              <a:rPr lang="en-US" dirty="0">
                <a:latin typeface="Lucida Fax" pitchFamily="18" charset="0"/>
              </a:rPr>
              <a:t>USE APPROPRIATE SCAFFOLD CONSTRUCTION METHOD</a:t>
            </a:r>
          </a:p>
          <a:p>
            <a:pPr marL="342900" indent="-342900" algn="l">
              <a:buFont typeface="Wingdings" pitchFamily="2" charset="2"/>
              <a:buChar char="q"/>
            </a:pPr>
            <a:r>
              <a:rPr lang="en-US" dirty="0">
                <a:latin typeface="Lucida Fax" pitchFamily="18" charset="0"/>
              </a:rPr>
              <a:t> PROPER INSPECTION</a:t>
            </a:r>
          </a:p>
          <a:p>
            <a:pPr marL="342900" indent="-342900" algn="l">
              <a:buFont typeface="Wingdings" pitchFamily="2" charset="2"/>
              <a:buChar char="q"/>
            </a:pPr>
            <a:r>
              <a:rPr lang="en-US" dirty="0">
                <a:latin typeface="Lucida Fax" pitchFamily="18" charset="0"/>
              </a:rPr>
              <a:t> TRAINED AND CERTIFIED WORKER</a:t>
            </a:r>
          </a:p>
          <a:p>
            <a:pPr marL="342900" indent="-342900" algn="l">
              <a:buFont typeface="Wingdings" pitchFamily="2" charset="2"/>
              <a:buChar char="q"/>
            </a:pPr>
            <a:r>
              <a:rPr lang="en-US" dirty="0">
                <a:latin typeface="Lucida Fax" pitchFamily="18" charset="0"/>
              </a:rPr>
              <a:t> NOT EXCEED SAFE LOAD</a:t>
            </a:r>
          </a:p>
          <a:p>
            <a:pPr marL="342900" indent="-342900" algn="l">
              <a:buFont typeface="Wingdings" pitchFamily="2" charset="2"/>
              <a:buChar char="q"/>
            </a:pPr>
            <a:r>
              <a:rPr lang="en-US" dirty="0">
                <a:latin typeface="Lucida Fax" pitchFamily="18" charset="0"/>
              </a:rPr>
              <a:t> ERECTION ON A LEVEL GROUND</a:t>
            </a:r>
          </a:p>
          <a:p>
            <a:pPr marL="342900" indent="-342900" algn="l">
              <a:buFont typeface="Wingdings" pitchFamily="2" charset="2"/>
              <a:buChar char="q"/>
            </a:pPr>
            <a:r>
              <a:rPr lang="en-US" dirty="0">
                <a:latin typeface="Lucida Fax" pitchFamily="18" charset="0"/>
              </a:rPr>
              <a:t> 10 FEET SAFE DISTANCE FROM POWER LINE</a:t>
            </a:r>
          </a:p>
          <a:p>
            <a:pPr marL="342900" indent="-342900" algn="l">
              <a:buFont typeface="Wingdings" pitchFamily="2" charset="2"/>
              <a:buChar char="q"/>
            </a:pPr>
            <a:r>
              <a:rPr lang="en-US" dirty="0">
                <a:latin typeface="Lucida Fax" pitchFamily="18" charset="0"/>
              </a:rPr>
              <a:t> PROPER FALL PROTECTION SYSTEM</a:t>
            </a:r>
            <a:endParaRPr lang="en-US" dirty="0"/>
          </a:p>
        </p:txBody>
      </p:sp>
      <p:sp>
        <p:nvSpPr>
          <p:cNvPr id="3" name="Title 2"/>
          <p:cNvSpPr>
            <a:spLocks noGrp="1"/>
          </p:cNvSpPr>
          <p:nvPr>
            <p:ph type="ctrTitle"/>
          </p:nvPr>
        </p:nvSpPr>
        <p:spPr>
          <a:xfrm>
            <a:off x="1524000" y="152401"/>
            <a:ext cx="9144000" cy="1295399"/>
          </a:xfrm>
        </p:spPr>
        <p:txBody>
          <a:bodyPr/>
          <a:lstStyle/>
          <a:p>
            <a:pPr marL="182880"/>
            <a:r>
              <a:rPr lang="en-US" sz="4000" u="sng" dirty="0">
                <a:latin typeface="Bodoni MT Black" pitchFamily="18" charset="0"/>
              </a:rPr>
              <a:t>SAFETY ARRAGEMENTS -SCAFFOLD</a:t>
            </a:r>
          </a:p>
        </p:txBody>
      </p:sp>
    </p:spTree>
    <p:extLst>
      <p:ext uri="{BB962C8B-B14F-4D97-AF65-F5344CB8AC3E}">
        <p14:creationId xmlns:p14="http://schemas.microsoft.com/office/powerpoint/2010/main" val="2259247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447800"/>
            <a:ext cx="8991600" cy="5257800"/>
          </a:xfrm>
        </p:spPr>
        <p:txBody>
          <a:bodyPr>
            <a:normAutofit/>
          </a:bodyPr>
          <a:lstStyle/>
          <a:p>
            <a:pPr marL="342900" indent="-342900" algn="l">
              <a:buFont typeface="Wingdings" pitchFamily="2" charset="2"/>
              <a:buChar char="q"/>
            </a:pPr>
            <a:r>
              <a:rPr lang="en-US" dirty="0">
                <a:latin typeface="Lucida Fax" pitchFamily="18" charset="0"/>
              </a:rPr>
              <a:t> GUARD RAIL</a:t>
            </a:r>
          </a:p>
          <a:p>
            <a:pPr marL="457200" indent="-457200" algn="l">
              <a:buFont typeface="+mj-lt"/>
              <a:buAutoNum type="alphaLcParenR"/>
            </a:pPr>
            <a:r>
              <a:rPr lang="en-US" dirty="0">
                <a:latin typeface="Lucida Fax" pitchFamily="18" charset="0"/>
              </a:rPr>
              <a:t>TOP RAIL</a:t>
            </a:r>
          </a:p>
          <a:p>
            <a:pPr marL="457200" indent="-457200" algn="l">
              <a:buFont typeface="+mj-lt"/>
              <a:buAutoNum type="alphaLcParenR"/>
            </a:pPr>
            <a:r>
              <a:rPr lang="en-US" dirty="0">
                <a:latin typeface="Lucida Fax" pitchFamily="18" charset="0"/>
              </a:rPr>
              <a:t>MID RAIL</a:t>
            </a:r>
          </a:p>
          <a:p>
            <a:pPr marL="457200" indent="-457200" algn="l">
              <a:buFont typeface="+mj-lt"/>
              <a:buAutoNum type="alphaLcParenR"/>
            </a:pPr>
            <a:r>
              <a:rPr lang="en-US" dirty="0">
                <a:latin typeface="Lucida Fax" pitchFamily="18" charset="0"/>
              </a:rPr>
              <a:t>TOE BOARD</a:t>
            </a:r>
          </a:p>
          <a:p>
            <a:pPr marL="342900" indent="-342900" algn="l">
              <a:buFont typeface="Wingdings" pitchFamily="2" charset="2"/>
              <a:buChar char="q"/>
            </a:pPr>
            <a:r>
              <a:rPr lang="en-US" dirty="0">
                <a:latin typeface="Lucida Fax" pitchFamily="18" charset="0"/>
              </a:rPr>
              <a:t> TRAINING</a:t>
            </a:r>
          </a:p>
          <a:p>
            <a:pPr marL="342900" indent="-342900" algn="l">
              <a:buFont typeface="Wingdings" pitchFamily="2" charset="2"/>
              <a:buChar char="q"/>
            </a:pPr>
            <a:r>
              <a:rPr lang="en-US" dirty="0">
                <a:latin typeface="Lucida Fax" pitchFamily="18" charset="0"/>
              </a:rPr>
              <a:t> BARRICATION</a:t>
            </a:r>
          </a:p>
          <a:p>
            <a:pPr marL="342900" indent="-342900" algn="l">
              <a:buFont typeface="Wingdings" pitchFamily="2" charset="2"/>
              <a:buChar char="q"/>
            </a:pPr>
            <a:r>
              <a:rPr lang="en-US" dirty="0">
                <a:latin typeface="Lucida Fax" pitchFamily="18" charset="0"/>
              </a:rPr>
              <a:t> FULL BODY HARNESS</a:t>
            </a:r>
          </a:p>
          <a:p>
            <a:pPr marL="342900" indent="-342900" algn="l">
              <a:buFont typeface="Wingdings" pitchFamily="2" charset="2"/>
              <a:buChar char="q"/>
            </a:pPr>
            <a:r>
              <a:rPr lang="en-US" dirty="0">
                <a:latin typeface="Lucida Fax" pitchFamily="18" charset="0"/>
              </a:rPr>
              <a:t> SAFETY NETS</a:t>
            </a:r>
          </a:p>
          <a:p>
            <a:pPr marL="342900" indent="-342900" algn="l">
              <a:buFont typeface="Wingdings" pitchFamily="2" charset="2"/>
              <a:buChar char="q"/>
            </a:pPr>
            <a:r>
              <a:rPr lang="en-US" dirty="0">
                <a:latin typeface="Lucida Fax" pitchFamily="18" charset="0"/>
              </a:rPr>
              <a:t> SAFETY MONITORING</a:t>
            </a:r>
          </a:p>
          <a:p>
            <a:pPr marL="342900" indent="-342900" algn="l">
              <a:buFont typeface="Wingdings" pitchFamily="2" charset="2"/>
              <a:buChar char="q"/>
            </a:pPr>
            <a:r>
              <a:rPr lang="en-US" dirty="0">
                <a:latin typeface="Lucida Fax" pitchFamily="18" charset="0"/>
              </a:rPr>
              <a:t> PFAS – PERSONAL FALL ARREST SYSTEM</a:t>
            </a:r>
          </a:p>
        </p:txBody>
      </p:sp>
      <p:sp>
        <p:nvSpPr>
          <p:cNvPr id="3" name="Title 2"/>
          <p:cNvSpPr>
            <a:spLocks noGrp="1"/>
          </p:cNvSpPr>
          <p:nvPr>
            <p:ph type="ctrTitle"/>
          </p:nvPr>
        </p:nvSpPr>
        <p:spPr>
          <a:xfrm>
            <a:off x="1527958" y="76201"/>
            <a:ext cx="8991600" cy="1295400"/>
          </a:xfrm>
        </p:spPr>
        <p:txBody>
          <a:bodyPr/>
          <a:lstStyle/>
          <a:p>
            <a:pPr marL="182880"/>
            <a:r>
              <a:rPr lang="en-US" sz="4000" u="sng" dirty="0">
                <a:latin typeface="Bodoni MT Black" pitchFamily="18" charset="0"/>
              </a:rPr>
              <a:t>SCAFFOLD FALL PROTECTION SYSTEM</a:t>
            </a:r>
          </a:p>
        </p:txBody>
      </p:sp>
    </p:spTree>
    <p:extLst>
      <p:ext uri="{BB962C8B-B14F-4D97-AF65-F5344CB8AC3E}">
        <p14:creationId xmlns:p14="http://schemas.microsoft.com/office/powerpoint/2010/main" val="41248971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600201"/>
            <a:ext cx="8991600" cy="5105399"/>
          </a:xfrm>
        </p:spPr>
        <p:txBody>
          <a:bodyPr>
            <a:normAutofit/>
          </a:bodyPr>
          <a:lstStyle/>
          <a:p>
            <a:r>
              <a:rPr lang="en-US" b="1" u="sng" dirty="0">
                <a:latin typeface="Lucida Fax" pitchFamily="18" charset="0"/>
              </a:rPr>
              <a:t>FULL BODY HARNESS</a:t>
            </a:r>
          </a:p>
          <a:p>
            <a:endParaRPr lang="en-US" dirty="0">
              <a:latin typeface="Lucida Fax" pitchFamily="18" charset="0"/>
            </a:endParaRPr>
          </a:p>
        </p:txBody>
      </p:sp>
      <p:sp>
        <p:nvSpPr>
          <p:cNvPr id="3" name="Title 2"/>
          <p:cNvSpPr>
            <a:spLocks noGrp="1"/>
          </p:cNvSpPr>
          <p:nvPr>
            <p:ph type="ctrTitle"/>
          </p:nvPr>
        </p:nvSpPr>
        <p:spPr>
          <a:xfrm>
            <a:off x="1524000" y="152400"/>
            <a:ext cx="9144000" cy="1423060"/>
          </a:xfrm>
        </p:spPr>
        <p:txBody>
          <a:bodyPr/>
          <a:lstStyle/>
          <a:p>
            <a:pPr marL="182880"/>
            <a:r>
              <a:rPr lang="en-US" sz="4000" u="sng" dirty="0">
                <a:latin typeface="Bodoni MT Black" pitchFamily="18" charset="0"/>
              </a:rPr>
              <a:t>SCAFFOLD FALL PROTECTION SYSTEM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2343150"/>
            <a:ext cx="3124200" cy="34480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190" y="2326327"/>
            <a:ext cx="3962400" cy="3464873"/>
          </a:xfrm>
          <a:prstGeom prst="rect">
            <a:avLst/>
          </a:prstGeom>
        </p:spPr>
      </p:pic>
    </p:spTree>
    <p:extLst>
      <p:ext uri="{BB962C8B-B14F-4D97-AF65-F5344CB8AC3E}">
        <p14:creationId xmlns:p14="http://schemas.microsoft.com/office/powerpoint/2010/main" val="3772579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066801"/>
            <a:ext cx="8839200" cy="5333999"/>
          </a:xfrm>
        </p:spPr>
        <p:txBody>
          <a:bodyPr>
            <a:normAutofit/>
          </a:bodyPr>
          <a:lstStyle/>
          <a:p>
            <a:r>
              <a:rPr lang="en-US" b="1" u="sng" dirty="0">
                <a:latin typeface="Lucida Fax" pitchFamily="18" charset="0"/>
              </a:rPr>
              <a:t>PARTS OF HARNESS</a:t>
            </a:r>
          </a:p>
        </p:txBody>
      </p:sp>
      <p:sp>
        <p:nvSpPr>
          <p:cNvPr id="3" name="Title 2"/>
          <p:cNvSpPr>
            <a:spLocks noGrp="1"/>
          </p:cNvSpPr>
          <p:nvPr>
            <p:ph type="ctrTitle"/>
          </p:nvPr>
        </p:nvSpPr>
        <p:spPr>
          <a:xfrm>
            <a:off x="1726870" y="152400"/>
            <a:ext cx="8915400" cy="990600"/>
          </a:xfrm>
        </p:spPr>
        <p:txBody>
          <a:bodyPr/>
          <a:lstStyle/>
          <a:p>
            <a:pPr marL="182880"/>
            <a:r>
              <a:rPr lang="en-US" sz="4000" u="sng" dirty="0">
                <a:latin typeface="Bodoni MT Black" pitchFamily="18" charset="0"/>
              </a:rPr>
              <a:t>FULL BODY HARNESS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5710" y="1905000"/>
            <a:ext cx="4114800" cy="4800600"/>
          </a:xfrm>
          <a:prstGeom prst="rect">
            <a:avLst/>
          </a:prstGeom>
        </p:spPr>
      </p:pic>
    </p:spTree>
    <p:extLst>
      <p:ext uri="{BB962C8B-B14F-4D97-AF65-F5344CB8AC3E}">
        <p14:creationId xmlns:p14="http://schemas.microsoft.com/office/powerpoint/2010/main" val="19743149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600201"/>
            <a:ext cx="8991600" cy="5181599"/>
          </a:xfrm>
        </p:spPr>
        <p:txBody>
          <a:bodyPr>
            <a:normAutofit/>
          </a:bodyPr>
          <a:lstStyle/>
          <a:p>
            <a:pPr algn="l"/>
            <a:r>
              <a:rPr lang="en-US" b="1" u="sng" dirty="0">
                <a:latin typeface="Lucida Fax" pitchFamily="18" charset="0"/>
              </a:rPr>
              <a:t>SAFETY NETS</a:t>
            </a:r>
          </a:p>
          <a:p>
            <a:endParaRPr lang="en-US" dirty="0">
              <a:latin typeface="Lucida Fax" pitchFamily="18" charset="0"/>
            </a:endParaRPr>
          </a:p>
        </p:txBody>
      </p:sp>
      <p:sp>
        <p:nvSpPr>
          <p:cNvPr id="3" name="Title 2"/>
          <p:cNvSpPr>
            <a:spLocks noGrp="1"/>
          </p:cNvSpPr>
          <p:nvPr>
            <p:ph type="ctrTitle"/>
          </p:nvPr>
        </p:nvSpPr>
        <p:spPr>
          <a:xfrm>
            <a:off x="1524000" y="152401"/>
            <a:ext cx="9144000" cy="1371600"/>
          </a:xfrm>
        </p:spPr>
        <p:txBody>
          <a:bodyPr/>
          <a:lstStyle/>
          <a:p>
            <a:pPr marL="182880"/>
            <a:r>
              <a:rPr lang="en-US" sz="4000" u="sng" dirty="0">
                <a:latin typeface="Bodoni MT Black" pitchFamily="18" charset="0"/>
              </a:rPr>
              <a:t>SCAFFOLD FALL PROTECTION SYSTEM</a:t>
            </a:r>
            <a:endParaRPr lang="en-US" sz="4000" dirty="0">
              <a:latin typeface="Bodoni MT Black"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599" y="1719817"/>
            <a:ext cx="5133975" cy="23515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66" y="3311793"/>
            <a:ext cx="3470007" cy="34700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99" y="4191000"/>
            <a:ext cx="5133975" cy="2507485"/>
          </a:xfrm>
          <a:prstGeom prst="rect">
            <a:avLst/>
          </a:prstGeom>
        </p:spPr>
      </p:pic>
    </p:spTree>
    <p:extLst>
      <p:ext uri="{BB962C8B-B14F-4D97-AF65-F5344CB8AC3E}">
        <p14:creationId xmlns:p14="http://schemas.microsoft.com/office/powerpoint/2010/main" val="339607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 xmlns:a16="http://schemas.microsoft.com/office/drawing/2014/main" id="{9F8EFECE-D7D1-4569-8C36-EA988619FF16}"/>
              </a:ext>
            </a:extLst>
          </p:cNvPr>
          <p:cNvSpPr txBox="1">
            <a:spLocks noChangeArrowheads="1"/>
          </p:cNvSpPr>
          <p:nvPr/>
        </p:nvSpPr>
        <p:spPr>
          <a:xfrm>
            <a:off x="531495" y="346710"/>
            <a:ext cx="7772400" cy="838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a:latin typeface="Arial" panose="020B0604020202020204" pitchFamily="34" charset="0"/>
              </a:rPr>
              <a:t>Water = Cave-in Hazard</a:t>
            </a:r>
          </a:p>
        </p:txBody>
      </p:sp>
      <p:pic>
        <p:nvPicPr>
          <p:cNvPr id="3" name="Picture 4">
            <a:extLst>
              <a:ext uri="{FF2B5EF4-FFF2-40B4-BE49-F238E27FC236}">
                <a16:creationId xmlns="" xmlns:a16="http://schemas.microsoft.com/office/drawing/2014/main" id="{8344520B-7016-4E4F-B7B5-ACCF4EF2E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1495" y="1501140"/>
            <a:ext cx="5848350" cy="4396740"/>
          </a:xfrm>
          <a:prstGeom prst="rect">
            <a:avLst/>
          </a:prstGeom>
          <a:noFill/>
          <a:ln>
            <a:solidFill>
              <a:srgbClr val="000099"/>
            </a:solidFill>
            <a:miter lim="800000"/>
            <a:headEnd/>
            <a:tailEnd/>
          </a:ln>
          <a:extLst>
            <a:ext uri="{909E8E84-426E-40DD-AFC4-6F175D3DCCD1}">
              <a14:hiddenFill xmlns:a14="http://schemas.microsoft.com/office/drawing/2010/main">
                <a:solidFill>
                  <a:srgbClr val="FFFFFF"/>
                </a:solidFill>
              </a14:hiddenFill>
            </a:ext>
          </a:extLst>
        </p:spPr>
      </p:pic>
      <p:sp>
        <p:nvSpPr>
          <p:cNvPr id="4" name="Text Box 5">
            <a:extLst>
              <a:ext uri="{FF2B5EF4-FFF2-40B4-BE49-F238E27FC236}">
                <a16:creationId xmlns="" xmlns:a16="http://schemas.microsoft.com/office/drawing/2014/main" id="{36FB9339-1154-41FF-ADAE-70BDBF2D8E57}"/>
              </a:ext>
            </a:extLst>
          </p:cNvPr>
          <p:cNvSpPr txBox="1">
            <a:spLocks noChangeArrowheads="1"/>
          </p:cNvSpPr>
          <p:nvPr/>
        </p:nvSpPr>
        <p:spPr bwMode="auto">
          <a:xfrm>
            <a:off x="7063740" y="2360682"/>
            <a:ext cx="3817620"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800" b="1" dirty="0"/>
              <a:t>These workers must be protected from cave-in.  Note the water in the bottom of the trench.  This is a very hazardous condition!</a:t>
            </a:r>
          </a:p>
        </p:txBody>
      </p:sp>
    </p:spTree>
    <p:extLst>
      <p:ext uri="{BB962C8B-B14F-4D97-AF65-F5344CB8AC3E}">
        <p14:creationId xmlns:p14="http://schemas.microsoft.com/office/powerpoint/2010/main" val="12563824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24000" y="1524001"/>
            <a:ext cx="9067800" cy="5181599"/>
          </a:xfrm>
        </p:spPr>
        <p:txBody>
          <a:bodyPr>
            <a:normAutofit/>
          </a:bodyPr>
          <a:lstStyle/>
          <a:p>
            <a:pPr marL="342900" indent="-342900" algn="l">
              <a:buFont typeface="Wingdings" pitchFamily="2" charset="2"/>
              <a:buChar char="q"/>
            </a:pPr>
            <a:r>
              <a:rPr lang="en-US" dirty="0">
                <a:latin typeface="Lucida Fax" pitchFamily="18" charset="0"/>
              </a:rPr>
              <a:t> CHECK FOR MISSING PLANKS ON PLATFORM</a:t>
            </a:r>
          </a:p>
          <a:p>
            <a:pPr marL="342900" indent="-342900" algn="l">
              <a:buFont typeface="Wingdings" pitchFamily="2" charset="2"/>
              <a:buChar char="q"/>
            </a:pPr>
            <a:r>
              <a:rPr lang="en-US" dirty="0">
                <a:latin typeface="Lucida Fax" pitchFamily="18" charset="0"/>
              </a:rPr>
              <a:t> CHECK FOR MISSING GUARD RAIL SYSTEM</a:t>
            </a:r>
          </a:p>
          <a:p>
            <a:pPr marL="342900" indent="-342900" algn="l">
              <a:buFont typeface="Wingdings" pitchFamily="2" charset="2"/>
              <a:buChar char="q"/>
            </a:pPr>
            <a:r>
              <a:rPr lang="en-US" dirty="0">
                <a:latin typeface="Lucida Fax" pitchFamily="18" charset="0"/>
              </a:rPr>
              <a:t> CHECK FOR PROPER ACCESS</a:t>
            </a:r>
          </a:p>
          <a:p>
            <a:pPr marL="342900" indent="-342900" algn="l">
              <a:buFont typeface="Wingdings" pitchFamily="2" charset="2"/>
              <a:buChar char="q"/>
            </a:pPr>
            <a:r>
              <a:rPr lang="en-US" dirty="0">
                <a:latin typeface="Lucida Fax" pitchFamily="18" charset="0"/>
              </a:rPr>
              <a:t> CHECK FOR HOUSE KEEPING ON SCAFFOLD PLATFORM (LOOSE MATERIALS, WORKING WASTE ETC…)</a:t>
            </a:r>
          </a:p>
          <a:p>
            <a:pPr marL="342900" indent="-342900" algn="l">
              <a:buFont typeface="Wingdings" pitchFamily="2" charset="2"/>
              <a:buChar char="q"/>
            </a:pPr>
            <a:r>
              <a:rPr lang="en-US" dirty="0">
                <a:latin typeface="Lucida Fax" pitchFamily="18" charset="0"/>
              </a:rPr>
              <a:t> CHECK FOR PROPER TYING OFF BUILDING</a:t>
            </a:r>
          </a:p>
        </p:txBody>
      </p:sp>
      <p:sp>
        <p:nvSpPr>
          <p:cNvPr id="3" name="Title 2"/>
          <p:cNvSpPr>
            <a:spLocks noGrp="1"/>
          </p:cNvSpPr>
          <p:nvPr>
            <p:ph type="ctrTitle"/>
          </p:nvPr>
        </p:nvSpPr>
        <p:spPr>
          <a:xfrm>
            <a:off x="1524000" y="31669"/>
            <a:ext cx="9144000" cy="1339931"/>
          </a:xfrm>
        </p:spPr>
        <p:txBody>
          <a:bodyPr/>
          <a:lstStyle/>
          <a:p>
            <a:pPr marL="182880"/>
            <a:r>
              <a:rPr lang="en-US" sz="4000" u="sng" dirty="0">
                <a:latin typeface="Bodoni MT Black" pitchFamily="18" charset="0"/>
              </a:rPr>
              <a:t>SCAFFOLD INSPECTION CHECK LIST</a:t>
            </a:r>
          </a:p>
        </p:txBody>
      </p:sp>
    </p:spTree>
    <p:extLst>
      <p:ext uri="{BB962C8B-B14F-4D97-AF65-F5344CB8AC3E}">
        <p14:creationId xmlns:p14="http://schemas.microsoft.com/office/powerpoint/2010/main" val="36541471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2900" y="1143001"/>
            <a:ext cx="10248900" cy="5714999"/>
          </a:xfrm>
        </p:spPr>
        <p:txBody>
          <a:bodyPr>
            <a:normAutofit/>
          </a:bodyPr>
          <a:lstStyle/>
          <a:p>
            <a:pPr algn="l"/>
            <a:r>
              <a:rPr lang="en-US" b="1" u="sng" dirty="0">
                <a:latin typeface="Lucida Fax" pitchFamily="18" charset="0"/>
              </a:rPr>
              <a:t>THREE TYPES OF SCAFF TAG</a:t>
            </a:r>
          </a:p>
          <a:p>
            <a:pPr marL="342900" indent="-342900" algn="l">
              <a:buFont typeface="Wingdings" pitchFamily="2" charset="2"/>
              <a:buChar char="q"/>
            </a:pPr>
            <a:r>
              <a:rPr lang="en-US" dirty="0">
                <a:latin typeface="Lucida Fax" pitchFamily="18" charset="0"/>
              </a:rPr>
              <a:t> RED TAG – DON’T USE</a:t>
            </a:r>
          </a:p>
          <a:p>
            <a:pPr marL="342900" indent="-342900" algn="l">
              <a:buFont typeface="Wingdings" pitchFamily="2" charset="2"/>
              <a:buChar char="q"/>
            </a:pPr>
            <a:r>
              <a:rPr lang="en-US" dirty="0">
                <a:latin typeface="Lucida Fax" pitchFamily="18" charset="0"/>
              </a:rPr>
              <a:t> GREEN TAG – OK TO USE</a:t>
            </a:r>
          </a:p>
          <a:p>
            <a:pPr marL="342900" indent="-342900" algn="l">
              <a:buFont typeface="Wingdings" pitchFamily="2" charset="2"/>
              <a:buChar char="q"/>
            </a:pPr>
            <a:r>
              <a:rPr lang="en-US" dirty="0">
                <a:latin typeface="Lucida Fax" pitchFamily="18" charset="0"/>
              </a:rPr>
              <a:t> YELLOW TAG – CHECK WITH SUPERVISOR</a:t>
            </a:r>
          </a:p>
          <a:p>
            <a:pPr algn="l"/>
            <a:endParaRPr lang="en-US" dirty="0">
              <a:latin typeface="Lucida Fax" pitchFamily="18" charset="0"/>
            </a:endParaRPr>
          </a:p>
          <a:p>
            <a:r>
              <a:rPr lang="en-US" dirty="0">
                <a:solidFill>
                  <a:srgbClr val="FF0000"/>
                </a:solidFill>
                <a:latin typeface="Lucida Fax" pitchFamily="18" charset="0"/>
              </a:rPr>
              <a:t>IF THERE IS NO SCAFF TAG DON’T USE THE SCAFFOLD</a:t>
            </a:r>
          </a:p>
        </p:txBody>
      </p:sp>
      <p:sp>
        <p:nvSpPr>
          <p:cNvPr id="3" name="Title 2"/>
          <p:cNvSpPr>
            <a:spLocks noGrp="1"/>
          </p:cNvSpPr>
          <p:nvPr>
            <p:ph type="ctrTitle"/>
          </p:nvPr>
        </p:nvSpPr>
        <p:spPr>
          <a:xfrm>
            <a:off x="1524000" y="152402"/>
            <a:ext cx="9144000" cy="914399"/>
          </a:xfrm>
        </p:spPr>
        <p:txBody>
          <a:bodyPr/>
          <a:lstStyle/>
          <a:p>
            <a:pPr marL="182880"/>
            <a:r>
              <a:rPr lang="en-US" sz="4000" u="sng" dirty="0">
                <a:latin typeface="Bodoni MT Black" pitchFamily="18" charset="0"/>
              </a:rPr>
              <a:t>SCAFF TAG SYSTEM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4275" y="4191000"/>
            <a:ext cx="2590800" cy="22963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4191000"/>
            <a:ext cx="2514600" cy="22955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4190999"/>
            <a:ext cx="2781300" cy="2532032"/>
          </a:xfrm>
          <a:prstGeom prst="rect">
            <a:avLst/>
          </a:prstGeom>
        </p:spPr>
      </p:pic>
    </p:spTree>
    <p:extLst>
      <p:ext uri="{BB962C8B-B14F-4D97-AF65-F5344CB8AC3E}">
        <p14:creationId xmlns:p14="http://schemas.microsoft.com/office/powerpoint/2010/main" val="1465144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914400"/>
            <a:ext cx="9067800" cy="5867400"/>
          </a:xfrm>
        </p:spPr>
        <p:txBody>
          <a:bodyPr>
            <a:normAutofit/>
          </a:bodyPr>
          <a:lstStyle/>
          <a:p>
            <a:pPr algn="l"/>
            <a:endParaRPr lang="en-US" b="1" u="sng" dirty="0">
              <a:latin typeface="Lucida Fax" pitchFamily="18" charset="0"/>
            </a:endParaRPr>
          </a:p>
          <a:p>
            <a:pPr algn="l"/>
            <a:r>
              <a:rPr lang="en-US" b="1" u="sng" dirty="0">
                <a:latin typeface="Lucida Fax" pitchFamily="18" charset="0"/>
              </a:rPr>
              <a:t>HAZARDS OF LADDERS</a:t>
            </a:r>
          </a:p>
          <a:p>
            <a:pPr marL="342900" indent="-342900" algn="l">
              <a:buFont typeface="Wingdings" pitchFamily="2" charset="2"/>
              <a:buChar char="q"/>
            </a:pPr>
            <a:r>
              <a:rPr lang="en-US" dirty="0">
                <a:latin typeface="Lucida Fax" pitchFamily="18" charset="0"/>
              </a:rPr>
              <a:t> DON’T STAND LADDER ON DRUM, BOX OR OTHER UNSTABLE BASE</a:t>
            </a:r>
          </a:p>
          <a:p>
            <a:pPr marL="342900" indent="-342900" algn="l">
              <a:buFont typeface="Wingdings" pitchFamily="2" charset="2"/>
              <a:buChar char="q"/>
            </a:pPr>
            <a:r>
              <a:rPr lang="en-US" dirty="0">
                <a:latin typeface="Lucida Fax" pitchFamily="18" charset="0"/>
              </a:rPr>
              <a:t> NEVER ATTEMPT TO REPAIR BROKEN LADDER</a:t>
            </a:r>
          </a:p>
          <a:p>
            <a:pPr marL="342900" indent="-342900" algn="l">
              <a:buFont typeface="Wingdings" pitchFamily="2" charset="2"/>
              <a:buChar char="q"/>
            </a:pPr>
            <a:r>
              <a:rPr lang="en-US" dirty="0">
                <a:latin typeface="Lucida Fax" pitchFamily="18" charset="0"/>
              </a:rPr>
              <a:t> NEVER CARRY LOAD UP LADDER HOIST IT UP</a:t>
            </a:r>
          </a:p>
          <a:p>
            <a:pPr marL="342900" indent="-342900" algn="l">
              <a:buFont typeface="Wingdings" pitchFamily="2" charset="2"/>
              <a:buChar char="q"/>
            </a:pPr>
            <a:r>
              <a:rPr lang="en-US" dirty="0">
                <a:latin typeface="Lucida Fax" pitchFamily="18" charset="0"/>
              </a:rPr>
              <a:t> WHEN USING THE METEL LADDER, , MAKE SURE THERE ARE NO ELECTRICAL HAZARD IN THE NEAR VICINITY</a:t>
            </a:r>
          </a:p>
          <a:p>
            <a:pPr marL="342900" indent="-342900" algn="l">
              <a:buFont typeface="Wingdings" pitchFamily="2" charset="2"/>
              <a:buChar char="q"/>
            </a:pPr>
            <a:r>
              <a:rPr lang="en-US" dirty="0">
                <a:latin typeface="Lucida Fax" pitchFamily="18" charset="0"/>
              </a:rPr>
              <a:t> FALLING OFF THE LADDER</a:t>
            </a:r>
          </a:p>
          <a:p>
            <a:endParaRPr lang="en-US" dirty="0">
              <a:latin typeface="Lucida Fax" pitchFamily="18" charset="0"/>
            </a:endParaRPr>
          </a:p>
        </p:txBody>
      </p:sp>
      <p:sp>
        <p:nvSpPr>
          <p:cNvPr id="3" name="Title 2"/>
          <p:cNvSpPr>
            <a:spLocks noGrp="1"/>
          </p:cNvSpPr>
          <p:nvPr>
            <p:ph type="ctrTitle"/>
          </p:nvPr>
        </p:nvSpPr>
        <p:spPr>
          <a:xfrm>
            <a:off x="1547751" y="1"/>
            <a:ext cx="9144000" cy="914399"/>
          </a:xfrm>
        </p:spPr>
        <p:txBody>
          <a:bodyPr/>
          <a:lstStyle/>
          <a:p>
            <a:pPr marL="182880"/>
            <a:r>
              <a:rPr lang="en-US" sz="4000" u="sng" dirty="0">
                <a:latin typeface="Bodoni MT Black" pitchFamily="18" charset="0"/>
              </a:rPr>
              <a:t>LADDER</a:t>
            </a:r>
          </a:p>
        </p:txBody>
      </p:sp>
      <p:pic>
        <p:nvPicPr>
          <p:cNvPr id="4" name="Picture 6" descr="I:\FILING\HS\Hs14 Safety Training\Ladder1.pc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680" y="4800601"/>
            <a:ext cx="2667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259" y="4914899"/>
            <a:ext cx="3428999" cy="1790701"/>
          </a:xfrm>
          <a:prstGeom prst="rect">
            <a:avLst/>
          </a:prstGeom>
        </p:spPr>
      </p:pic>
    </p:spTree>
    <p:extLst>
      <p:ext uri="{BB962C8B-B14F-4D97-AF65-F5344CB8AC3E}">
        <p14:creationId xmlns:p14="http://schemas.microsoft.com/office/powerpoint/2010/main" val="38523556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066801"/>
            <a:ext cx="9067800" cy="5181599"/>
          </a:xfrm>
        </p:spPr>
        <p:txBody>
          <a:bodyPr>
            <a:normAutofit/>
          </a:bodyPr>
          <a:lstStyle/>
          <a:p>
            <a:pPr algn="l"/>
            <a:endParaRPr lang="en-US" b="1" u="sng" dirty="0">
              <a:latin typeface="Lucida Fax" pitchFamily="18" charset="0"/>
            </a:endParaRPr>
          </a:p>
          <a:p>
            <a:pPr algn="l"/>
            <a:r>
              <a:rPr lang="en-US" b="1" u="sng" dirty="0">
                <a:latin typeface="Lucida Fax" pitchFamily="18" charset="0"/>
              </a:rPr>
              <a:t>SAFE LADDER PLACING</a:t>
            </a:r>
          </a:p>
          <a:p>
            <a:pPr algn="l"/>
            <a:r>
              <a:rPr lang="en-US" dirty="0">
                <a:latin typeface="Lucida Fax" pitchFamily="18" charset="0"/>
              </a:rPr>
              <a:t>LADDER SHOULD BE SET AN ANGLE OF ABOUT 75</a:t>
            </a:r>
            <a:r>
              <a:rPr lang="en-US" sz="1100" dirty="0">
                <a:latin typeface="Lucida Fax" pitchFamily="18" charset="0"/>
              </a:rPr>
              <a:t>  </a:t>
            </a:r>
            <a:r>
              <a:rPr lang="en-US" dirty="0">
                <a:latin typeface="Lucida Fax" pitchFamily="18" charset="0"/>
              </a:rPr>
              <a:t> OR ONE METER FOR EVERY FOUR METER RISE</a:t>
            </a:r>
          </a:p>
          <a:p>
            <a:endParaRPr lang="en-US" dirty="0">
              <a:latin typeface="Lucida Fax" pitchFamily="18" charset="0"/>
            </a:endParaRPr>
          </a:p>
          <a:p>
            <a:endParaRPr lang="en-US" sz="1100" dirty="0">
              <a:latin typeface="Lucida Fax" pitchFamily="18" charset="0"/>
            </a:endParaRPr>
          </a:p>
        </p:txBody>
      </p:sp>
      <p:sp>
        <p:nvSpPr>
          <p:cNvPr id="3" name="Title 2"/>
          <p:cNvSpPr>
            <a:spLocks noGrp="1"/>
          </p:cNvSpPr>
          <p:nvPr>
            <p:ph type="ctrTitle"/>
          </p:nvPr>
        </p:nvSpPr>
        <p:spPr>
          <a:xfrm>
            <a:off x="1524000" y="152401"/>
            <a:ext cx="8915400" cy="838200"/>
          </a:xfrm>
        </p:spPr>
        <p:txBody>
          <a:bodyPr/>
          <a:lstStyle/>
          <a:p>
            <a:pPr marL="182880"/>
            <a:r>
              <a:rPr lang="en-US" sz="4000" u="sng" dirty="0">
                <a:latin typeface="Bodoni MT Black" pitchFamily="18" charset="0"/>
              </a:rPr>
              <a:t>LADDER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3276600"/>
            <a:ext cx="2952750" cy="29098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868491"/>
            <a:ext cx="3124200" cy="3649907"/>
          </a:xfrm>
          <a:prstGeom prst="rect">
            <a:avLst/>
          </a:prstGeom>
        </p:spPr>
      </p:pic>
    </p:spTree>
    <p:extLst>
      <p:ext uri="{BB962C8B-B14F-4D97-AF65-F5344CB8AC3E}">
        <p14:creationId xmlns:p14="http://schemas.microsoft.com/office/powerpoint/2010/main" val="4069127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990601"/>
            <a:ext cx="8915400" cy="5791199"/>
          </a:xfrm>
        </p:spPr>
        <p:txBody>
          <a:bodyPr/>
          <a:lstStyle/>
          <a:p>
            <a:pPr algn="l"/>
            <a:r>
              <a:rPr lang="en-US" b="1" u="sng" dirty="0">
                <a:latin typeface="Lucida Fax" pitchFamily="18" charset="0"/>
              </a:rPr>
              <a:t>LADDER-SAFETY</a:t>
            </a:r>
          </a:p>
          <a:p>
            <a:pPr marL="342900" indent="-342900" algn="l">
              <a:buFont typeface="Wingdings" pitchFamily="2" charset="2"/>
              <a:buChar char="q"/>
            </a:pPr>
            <a:r>
              <a:rPr lang="en-US" dirty="0">
                <a:latin typeface="Lucida Fax" pitchFamily="18" charset="0"/>
              </a:rPr>
              <a:t> USE ONLY APPROVED LADDERS</a:t>
            </a:r>
          </a:p>
          <a:p>
            <a:pPr marL="342900" indent="-342900" algn="l">
              <a:buFont typeface="Wingdings" pitchFamily="2" charset="2"/>
              <a:buChar char="q"/>
            </a:pPr>
            <a:r>
              <a:rPr lang="en-US" dirty="0">
                <a:latin typeface="Lucida Fax" pitchFamily="18" charset="0"/>
              </a:rPr>
              <a:t> INSPECT BEFORE USE</a:t>
            </a:r>
          </a:p>
          <a:p>
            <a:pPr marL="342900" indent="-342900" algn="l">
              <a:buFont typeface="Wingdings" pitchFamily="2" charset="2"/>
              <a:buChar char="q"/>
            </a:pPr>
            <a:r>
              <a:rPr lang="en-US" dirty="0">
                <a:latin typeface="Lucida Fax" pitchFamily="18" charset="0"/>
              </a:rPr>
              <a:t> ONE PERSON ONLY</a:t>
            </a:r>
          </a:p>
          <a:p>
            <a:pPr marL="342900" indent="-342900" algn="l">
              <a:buFont typeface="Wingdings" pitchFamily="2" charset="2"/>
              <a:buChar char="q"/>
            </a:pPr>
            <a:r>
              <a:rPr lang="en-US" dirty="0">
                <a:latin typeface="Lucida Fax" pitchFamily="18" charset="0"/>
              </a:rPr>
              <a:t> USE FALL ARREST IF &gt; 6 FT WORKING FROM LADDER</a:t>
            </a:r>
          </a:p>
          <a:p>
            <a:pPr marL="342900" indent="-342900" algn="l">
              <a:buFont typeface="Wingdings" pitchFamily="2" charset="2"/>
              <a:buChar char="q"/>
            </a:pPr>
            <a:r>
              <a:rPr lang="en-US" dirty="0">
                <a:latin typeface="Lucida Fax" pitchFamily="18" charset="0"/>
              </a:rPr>
              <a:t> EXTEND 3 FEET ABOVE ACCESS OR WORKING LEVEL </a:t>
            </a:r>
          </a:p>
          <a:p>
            <a:pPr marL="342900" indent="-342900" algn="l">
              <a:buFont typeface="Wingdings" pitchFamily="2" charset="2"/>
              <a:buChar char="q"/>
            </a:pPr>
            <a:r>
              <a:rPr lang="en-US" dirty="0">
                <a:latin typeface="Lucida Fax" pitchFamily="18" charset="0"/>
              </a:rPr>
              <a:t> USE 4:1 LEAN RATIO</a:t>
            </a:r>
          </a:p>
          <a:p>
            <a:pPr marL="342900" indent="-342900" algn="l">
              <a:buFont typeface="Wingdings" pitchFamily="2" charset="2"/>
              <a:buChar char="q"/>
            </a:pPr>
            <a:r>
              <a:rPr lang="en-US" dirty="0">
                <a:latin typeface="Lucida Fax" pitchFamily="18" charset="0"/>
              </a:rPr>
              <a:t> USE 3 POINT CONTACT</a:t>
            </a:r>
          </a:p>
          <a:p>
            <a:endParaRPr lang="en-US" dirty="0">
              <a:latin typeface="Lucida Fax" pitchFamily="18" charset="0"/>
            </a:endParaRPr>
          </a:p>
          <a:p>
            <a:endParaRPr lang="en-US" b="1" u="sng" dirty="0">
              <a:latin typeface="Lucida Fax" pitchFamily="18" charset="0"/>
            </a:endParaRPr>
          </a:p>
        </p:txBody>
      </p:sp>
      <p:sp>
        <p:nvSpPr>
          <p:cNvPr id="3" name="Title 2"/>
          <p:cNvSpPr>
            <a:spLocks noGrp="1"/>
          </p:cNvSpPr>
          <p:nvPr>
            <p:ph type="ctrTitle"/>
          </p:nvPr>
        </p:nvSpPr>
        <p:spPr>
          <a:xfrm>
            <a:off x="1676400" y="76201"/>
            <a:ext cx="8915400" cy="838200"/>
          </a:xfrm>
        </p:spPr>
        <p:txBody>
          <a:bodyPr/>
          <a:lstStyle/>
          <a:p>
            <a:pPr marL="182880"/>
            <a:r>
              <a:rPr lang="en-US" sz="4000" u="sng" dirty="0">
                <a:latin typeface="Bodoni MT Black" pitchFamily="18" charset="0"/>
              </a:rPr>
              <a:t>LADDER</a:t>
            </a:r>
          </a:p>
        </p:txBody>
      </p:sp>
    </p:spTree>
    <p:extLst>
      <p:ext uri="{BB962C8B-B14F-4D97-AF65-F5344CB8AC3E}">
        <p14:creationId xmlns:p14="http://schemas.microsoft.com/office/powerpoint/2010/main" val="37091222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0200" y="1219201"/>
            <a:ext cx="9067800" cy="5257799"/>
          </a:xfrm>
        </p:spPr>
        <p:txBody>
          <a:bodyPr>
            <a:normAutofit/>
          </a:bodyPr>
          <a:lstStyle/>
          <a:p>
            <a:r>
              <a:rPr lang="en-US" b="1" u="sng" dirty="0">
                <a:latin typeface="Lucida Fax" pitchFamily="18" charset="0"/>
              </a:rPr>
              <a:t>LADDER SAFETY</a:t>
            </a:r>
          </a:p>
        </p:txBody>
      </p:sp>
      <p:sp>
        <p:nvSpPr>
          <p:cNvPr id="3" name="Title 2"/>
          <p:cNvSpPr>
            <a:spLocks noGrp="1"/>
          </p:cNvSpPr>
          <p:nvPr>
            <p:ph type="ctrTitle"/>
          </p:nvPr>
        </p:nvSpPr>
        <p:spPr>
          <a:xfrm>
            <a:off x="1524000" y="152402"/>
            <a:ext cx="9144000" cy="685799"/>
          </a:xfrm>
        </p:spPr>
        <p:txBody>
          <a:bodyPr/>
          <a:lstStyle/>
          <a:p>
            <a:pPr marL="182880"/>
            <a:r>
              <a:rPr lang="en-US" sz="4000" u="sng" dirty="0">
                <a:latin typeface="Bodoni MT Black" pitchFamily="18" charset="0"/>
              </a:rPr>
              <a:t>LADDER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2122046"/>
            <a:ext cx="4419600" cy="414159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262" y="2122046"/>
            <a:ext cx="4656437" cy="3861435"/>
          </a:xfrm>
          <a:prstGeom prst="rect">
            <a:avLst/>
          </a:prstGeom>
        </p:spPr>
      </p:pic>
    </p:spTree>
    <p:extLst>
      <p:ext uri="{BB962C8B-B14F-4D97-AF65-F5344CB8AC3E}">
        <p14:creationId xmlns:p14="http://schemas.microsoft.com/office/powerpoint/2010/main" val="3692863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76400" y="1219200"/>
            <a:ext cx="8839200" cy="5638800"/>
          </a:xfrm>
        </p:spPr>
        <p:txBody>
          <a:bodyPr>
            <a:normAutofit/>
          </a:bodyPr>
          <a:lstStyle/>
          <a:p>
            <a:r>
              <a:rPr lang="en-US" b="1" u="sng" dirty="0">
                <a:latin typeface="Lucida Fax" pitchFamily="18" charset="0"/>
              </a:rPr>
              <a:t>MONKEY LADDER</a:t>
            </a:r>
          </a:p>
        </p:txBody>
      </p:sp>
      <p:sp>
        <p:nvSpPr>
          <p:cNvPr id="3" name="Title 2"/>
          <p:cNvSpPr>
            <a:spLocks noGrp="1"/>
          </p:cNvSpPr>
          <p:nvPr>
            <p:ph type="ctrTitle"/>
          </p:nvPr>
        </p:nvSpPr>
        <p:spPr>
          <a:xfrm>
            <a:off x="1676400" y="152401"/>
            <a:ext cx="8991600" cy="914400"/>
          </a:xfrm>
        </p:spPr>
        <p:txBody>
          <a:bodyPr/>
          <a:lstStyle/>
          <a:p>
            <a:pPr marL="182880"/>
            <a:r>
              <a:rPr lang="en-US" sz="4000" u="sng" dirty="0">
                <a:latin typeface="Bodoni MT Black" pitchFamily="18" charset="0"/>
              </a:rPr>
              <a:t>LADDER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1" y="1905000"/>
            <a:ext cx="3114675" cy="3733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905000"/>
            <a:ext cx="3505200" cy="3733800"/>
          </a:xfrm>
          <a:prstGeom prst="rect">
            <a:avLst/>
          </a:prstGeom>
        </p:spPr>
      </p:pic>
    </p:spTree>
    <p:extLst>
      <p:ext uri="{BB962C8B-B14F-4D97-AF65-F5344CB8AC3E}">
        <p14:creationId xmlns:p14="http://schemas.microsoft.com/office/powerpoint/2010/main" val="40413501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3" name="Picture 2" descr="C:\Documents and Settings\sriganesh.STSOMAN\Desktop\D&amp;D\download.jpg"/>
          <p:cNvPicPr>
            <a:picLocks noChangeAspect="1" noChangeArrowheads="1"/>
          </p:cNvPicPr>
          <p:nvPr/>
        </p:nvPicPr>
        <p:blipFill>
          <a:blip r:embed="rId2" cstate="print"/>
          <a:srcRect/>
          <a:stretch>
            <a:fillRect/>
          </a:stretch>
        </p:blipFill>
        <p:spPr bwMode="auto">
          <a:xfrm>
            <a:off x="3048001" y="1905000"/>
            <a:ext cx="6172199" cy="2981000"/>
          </a:xfrm>
          <a:prstGeom prst="rect">
            <a:avLst/>
          </a:prstGeom>
          <a:noFill/>
        </p:spPr>
      </p:pic>
    </p:spTree>
    <p:extLst>
      <p:ext uri="{BB962C8B-B14F-4D97-AF65-F5344CB8AC3E}">
        <p14:creationId xmlns:p14="http://schemas.microsoft.com/office/powerpoint/2010/main" val="29467150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 name="Picture 1" descr="C:\Users\stsuser\Desktop\1\Photos\2.jpg"/>
          <p:cNvPicPr/>
          <p:nvPr/>
        </p:nvPicPr>
        <p:blipFill>
          <a:blip r:embed="rId2" cstate="email"/>
          <a:srcRect/>
          <a:stretch>
            <a:fillRect/>
          </a:stretch>
        </p:blipFill>
        <p:spPr bwMode="auto">
          <a:xfrm>
            <a:off x="1905000" y="762000"/>
            <a:ext cx="3960000"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C:\Users\stsuser\Desktop\1\Photos\2a.jpg"/>
          <p:cNvPicPr/>
          <p:nvPr/>
        </p:nvPicPr>
        <p:blipFill>
          <a:blip r:embed="rId3" cstate="print"/>
          <a:srcRect/>
          <a:stretch>
            <a:fillRect/>
          </a:stretch>
        </p:blipFill>
        <p:spPr bwMode="auto">
          <a:xfrm>
            <a:off x="6324600" y="762000"/>
            <a:ext cx="3960000"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2057400" y="5105401"/>
            <a:ext cx="3924792" cy="646331"/>
          </a:xfrm>
          <a:prstGeom prst="rect">
            <a:avLst/>
          </a:prstGeom>
        </p:spPr>
        <p:txBody>
          <a:bodyPr wrap="none">
            <a:spAutoFit/>
          </a:bodyPr>
          <a:lstStyle/>
          <a:p>
            <a:r>
              <a:rPr lang="en-US" altLang="en-US" dirty="0">
                <a:solidFill>
                  <a:srgbClr val="FF0000"/>
                </a:solidFill>
                <a:latin typeface="Calibri" pitchFamily="34" charset="0"/>
              </a:rPr>
              <a:t>Ascending/descending without holding</a:t>
            </a:r>
          </a:p>
          <a:p>
            <a:r>
              <a:rPr lang="en-US" altLang="en-US" dirty="0">
                <a:solidFill>
                  <a:srgbClr val="FF0000"/>
                </a:solidFill>
                <a:latin typeface="Calibri" pitchFamily="34" charset="0"/>
              </a:rPr>
              <a:t> handrails</a:t>
            </a:r>
          </a:p>
        </p:txBody>
      </p:sp>
      <p:sp>
        <p:nvSpPr>
          <p:cNvPr id="6" name="Rectangle 5"/>
          <p:cNvSpPr/>
          <p:nvPr/>
        </p:nvSpPr>
        <p:spPr>
          <a:xfrm>
            <a:off x="6887368" y="5105401"/>
            <a:ext cx="2829942" cy="646331"/>
          </a:xfrm>
          <a:prstGeom prst="rect">
            <a:avLst/>
          </a:prstGeom>
        </p:spPr>
        <p:txBody>
          <a:bodyPr wrap="none">
            <a:spAutoFit/>
          </a:bodyPr>
          <a:lstStyle/>
          <a:p>
            <a:r>
              <a:rPr lang="en-US" altLang="en-US" dirty="0">
                <a:solidFill>
                  <a:srgbClr val="00B050"/>
                </a:solidFill>
                <a:latin typeface="Calibri" pitchFamily="34" charset="0"/>
              </a:rPr>
              <a:t>Always hold handrails while</a:t>
            </a:r>
          </a:p>
          <a:p>
            <a:r>
              <a:rPr lang="en-US" altLang="en-US" dirty="0">
                <a:solidFill>
                  <a:srgbClr val="00B050"/>
                </a:solidFill>
                <a:latin typeface="Calibri" pitchFamily="34" charset="0"/>
              </a:rPr>
              <a:t>Ascending/descending</a:t>
            </a:r>
            <a:endParaRPr lang="en-US" dirty="0"/>
          </a:p>
        </p:txBody>
      </p:sp>
      <p:sp>
        <p:nvSpPr>
          <p:cNvPr id="7" name="Oval 6"/>
          <p:cNvSpPr/>
          <p:nvPr/>
        </p:nvSpPr>
        <p:spPr>
          <a:xfrm>
            <a:off x="4267200" y="2057400"/>
            <a:ext cx="593834" cy="685800"/>
          </a:xfrm>
          <a:prstGeom prst="ellipse">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Oval 7"/>
          <p:cNvSpPr/>
          <p:nvPr/>
        </p:nvSpPr>
        <p:spPr>
          <a:xfrm>
            <a:off x="8610600" y="2057400"/>
            <a:ext cx="609600" cy="609600"/>
          </a:xfrm>
          <a:prstGeom prst="ellipse">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9" name="Rectangle 8"/>
          <p:cNvSpPr/>
          <p:nvPr/>
        </p:nvSpPr>
        <p:spPr>
          <a:xfrm>
            <a:off x="6629401" y="30480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13856874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2" name="Picture 14" descr="20141105_075327.jpg"/>
          <p:cNvPicPr>
            <a:picLocks noChangeAspect="1" noChangeArrowheads="1"/>
          </p:cNvPicPr>
          <p:nvPr/>
        </p:nvPicPr>
        <p:blipFill rotWithShape="1">
          <a:blip r:embed="rId2" cstate="print"/>
          <a:srcRect l="8257" t="10378" r="40136" b="9566"/>
          <a:stretch/>
        </p:blipFill>
        <p:spPr bwMode="auto">
          <a:xfrm>
            <a:off x="2057400" y="685801"/>
            <a:ext cx="3960000" cy="3886199"/>
          </a:xfrm>
          <a:prstGeom prst="rect">
            <a:avLst/>
          </a:prstGeom>
          <a:noFill/>
          <a:ln w="9525">
            <a:solidFill>
              <a:srgbClr val="C00000"/>
            </a:solidFill>
            <a:miter lim="800000"/>
            <a:headEnd/>
            <a:tailEnd/>
          </a:ln>
        </p:spPr>
      </p:pic>
      <p:sp>
        <p:nvSpPr>
          <p:cNvPr id="3" name="TextBox 2"/>
          <p:cNvSpPr txBox="1">
            <a:spLocks noChangeArrowheads="1"/>
          </p:cNvSpPr>
          <p:nvPr/>
        </p:nvSpPr>
        <p:spPr bwMode="auto">
          <a:xfrm>
            <a:off x="2667000" y="4800600"/>
            <a:ext cx="2362200" cy="923330"/>
          </a:xfrm>
          <a:prstGeom prst="rect">
            <a:avLst/>
          </a:prstGeom>
          <a:solidFill>
            <a:schemeClr val="bg1"/>
          </a:solidFill>
          <a:ln w="9525">
            <a:solidFill>
              <a:srgbClr val="FF0000"/>
            </a:solidFill>
            <a:miter lim="800000"/>
            <a:headEnd/>
            <a:tailEnd/>
          </a:ln>
        </p:spPr>
        <p:txBody>
          <a:bodyPr>
            <a:spAutoFit/>
          </a:bodyPr>
          <a:lstStyle/>
          <a:p>
            <a:pPr algn="ctr" eaLnBrk="1" hangingPunct="1"/>
            <a:r>
              <a:rPr lang="en-US" altLang="en-US" dirty="0">
                <a:solidFill>
                  <a:srgbClr val="FF0000"/>
                </a:solidFill>
                <a:latin typeface="Calibri" pitchFamily="34" charset="0"/>
              </a:rPr>
              <a:t>Safety Harness not anchored, Unsafe working platform</a:t>
            </a:r>
          </a:p>
        </p:txBody>
      </p:sp>
      <p:sp>
        <p:nvSpPr>
          <p:cNvPr id="5" name="TextBox 4"/>
          <p:cNvSpPr txBox="1">
            <a:spLocks noChangeArrowheads="1"/>
          </p:cNvSpPr>
          <p:nvPr/>
        </p:nvSpPr>
        <p:spPr bwMode="auto">
          <a:xfrm>
            <a:off x="7010401" y="4800601"/>
            <a:ext cx="2574925" cy="646331"/>
          </a:xfrm>
          <a:prstGeom prst="rect">
            <a:avLst/>
          </a:prstGeom>
          <a:solidFill>
            <a:schemeClr val="bg1"/>
          </a:solidFill>
          <a:ln w="9525">
            <a:solidFill>
              <a:srgbClr val="009900"/>
            </a:solidFill>
            <a:miter lim="800000"/>
            <a:headEnd/>
            <a:tailEnd/>
          </a:ln>
        </p:spPr>
        <p:txBody>
          <a:bodyPr wrap="square">
            <a:spAutoFit/>
          </a:bodyPr>
          <a:lstStyle/>
          <a:p>
            <a:pPr algn="ctr" eaLnBrk="1" hangingPunct="1"/>
            <a:r>
              <a:rPr lang="en-US" altLang="en-US" dirty="0">
                <a:solidFill>
                  <a:srgbClr val="00B050"/>
                </a:solidFill>
                <a:latin typeface="Calibri" pitchFamily="34" charset="0"/>
              </a:rPr>
              <a:t>Safety harness anchored, Safe working platform</a:t>
            </a:r>
          </a:p>
        </p:txBody>
      </p:sp>
      <p:pic>
        <p:nvPicPr>
          <p:cNvPr id="2051" name="Picture 3" descr="C:\Users\stsuser\Desktop\1\Photos\TAIF\DSC07653.JPG"/>
          <p:cNvPicPr>
            <a:picLocks noChangeAspect="1" noChangeArrowheads="1"/>
          </p:cNvPicPr>
          <p:nvPr/>
        </p:nvPicPr>
        <p:blipFill>
          <a:blip r:embed="rId3" cstate="print"/>
          <a:srcRect/>
          <a:stretch>
            <a:fillRect/>
          </a:stretch>
        </p:blipFill>
        <p:spPr bwMode="auto">
          <a:xfrm>
            <a:off x="6248400" y="685800"/>
            <a:ext cx="3960000" cy="3886200"/>
          </a:xfrm>
          <a:prstGeom prst="rect">
            <a:avLst/>
          </a:prstGeom>
          <a:noFill/>
          <a:ln w="9525">
            <a:solidFill>
              <a:srgbClr val="C00000"/>
            </a:solidFill>
            <a:miter lim="800000"/>
            <a:headEnd/>
            <a:tailEnd/>
          </a:ln>
        </p:spPr>
      </p:pic>
      <p:sp>
        <p:nvSpPr>
          <p:cNvPr id="8" name="Oval 7"/>
          <p:cNvSpPr/>
          <p:nvPr/>
        </p:nvSpPr>
        <p:spPr>
          <a:xfrm>
            <a:off x="7467600" y="1447800"/>
            <a:ext cx="609600" cy="609600"/>
          </a:xfrm>
          <a:prstGeom prst="ellipse">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Rectangle 6"/>
          <p:cNvSpPr/>
          <p:nvPr/>
        </p:nvSpPr>
        <p:spPr>
          <a:xfrm>
            <a:off x="6324601" y="2895600"/>
            <a:ext cx="1021103" cy="1569660"/>
          </a:xfrm>
          <a:prstGeom prst="rect">
            <a:avLst/>
          </a:prstGeom>
        </p:spPr>
        <p:txBody>
          <a:bodyPr>
            <a:spAutoFit/>
          </a:bodyPr>
          <a:lstStyle/>
          <a:p>
            <a:pPr>
              <a:defRPr/>
            </a:pPr>
            <a:r>
              <a:rPr lang="en-US" sz="9600" b="1" dirty="0">
                <a:ln w="9525">
                  <a:solidFill>
                    <a:schemeClr val="bg1"/>
                  </a:solidFill>
                  <a:prstDash val="solid"/>
                </a:ln>
                <a:solidFill>
                  <a:srgbClr val="009900">
                    <a:alpha val="75000"/>
                  </a:srgbClr>
                </a:solidFill>
                <a:effectLst>
                  <a:outerShdw blurRad="12700" dist="38100" dir="2700000" algn="tl" rotWithShape="0">
                    <a:schemeClr val="bg1">
                      <a:lumMod val="50000"/>
                    </a:schemeClr>
                  </a:outerShdw>
                </a:effectLst>
                <a:sym typeface="Wingdings" panose="05000000000000000000" pitchFamily="2" charset="2"/>
              </a:rPr>
              <a:t></a:t>
            </a:r>
            <a:endParaRPr lang="en-US" sz="9600" dirty="0"/>
          </a:p>
        </p:txBody>
      </p:sp>
    </p:spTree>
    <p:extLst>
      <p:ext uri="{BB962C8B-B14F-4D97-AF65-F5344CB8AC3E}">
        <p14:creationId xmlns:p14="http://schemas.microsoft.com/office/powerpoint/2010/main" val="2479229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TotalTime>
  <Words>6472</Words>
  <Application>Microsoft Office PowerPoint</Application>
  <PresentationFormat>Widescreen</PresentationFormat>
  <Paragraphs>1298</Paragraphs>
  <Slides>194</Slides>
  <Notes>4</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2</vt:i4>
      </vt:variant>
      <vt:variant>
        <vt:lpstr>Slide Titles</vt:lpstr>
      </vt:variant>
      <vt:variant>
        <vt:i4>194</vt:i4>
      </vt:variant>
    </vt:vector>
  </HeadingPairs>
  <TitlesOfParts>
    <vt:vector size="221" baseType="lpstr">
      <vt:lpstr>Arial</vt:lpstr>
      <vt:lpstr>Arial Rounded MT Bold</vt:lpstr>
      <vt:lpstr>Avenir</vt:lpstr>
      <vt:lpstr>b_ruston47_1.5book</vt:lpstr>
      <vt:lpstr>Bodoni MT Black</vt:lpstr>
      <vt:lpstr>Bookman Old Style</vt:lpstr>
      <vt:lpstr>Calibri</vt:lpstr>
      <vt:lpstr>Calibri Light</vt:lpstr>
      <vt:lpstr>Courier New</vt:lpstr>
      <vt:lpstr>ff-tisa-web-pro</vt:lpstr>
      <vt:lpstr>Georgia</vt:lpstr>
      <vt:lpstr>Helvetica</vt:lpstr>
      <vt:lpstr>Lucida Fax</vt:lpstr>
      <vt:lpstr>MapInfo Miscellaneous</vt:lpstr>
      <vt:lpstr>Monotype Corsiva</vt:lpstr>
      <vt:lpstr>Monotype Sorts</vt:lpstr>
      <vt:lpstr>museo-sans</vt:lpstr>
      <vt:lpstr>MuseoSans-500</vt:lpstr>
      <vt:lpstr>Open Sans</vt:lpstr>
      <vt:lpstr>Source Sans Pro</vt:lpstr>
      <vt:lpstr>Tahoma</vt:lpstr>
      <vt:lpstr>Times New Roman</vt:lpstr>
      <vt:lpstr>Verdana</vt:lpstr>
      <vt:lpstr>Wingdings</vt:lpstr>
      <vt:lpstr>Office Theme</vt:lpstr>
      <vt:lpstr>Clip</vt:lpstr>
      <vt:lpstr>CorelDRAW! Graphic</vt:lpstr>
      <vt:lpstr>COURSE</vt:lpstr>
      <vt:lpstr>UNIT–I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SCAFFOLDNG</vt:lpstr>
      <vt:lpstr>SCAFFOLDNG</vt:lpstr>
      <vt:lpstr>PowerPoint Presentation</vt:lpstr>
      <vt:lpstr>PowerPoint Presentation</vt:lpstr>
      <vt:lpstr>TYPES OF SCAFFOLDS</vt:lpstr>
      <vt:lpstr>TYPES OF SCAFFOLDS</vt:lpstr>
      <vt:lpstr>TYPES OF SCAFFOLDS</vt:lpstr>
      <vt:lpstr>TYPES OF SCAFFOLDS</vt:lpstr>
      <vt:lpstr>TYPES OF SCAFFOLDS</vt:lpstr>
      <vt:lpstr>TYPES OF SCAFFOLDS</vt:lpstr>
      <vt:lpstr>TYPES OF SCAFFOLDING  ( BASED ON WORKING LOAD)  </vt:lpstr>
      <vt:lpstr>LIGHT DUTY SCAFFOLD</vt:lpstr>
      <vt:lpstr>MEDIUM DUTY SCAFFOLD</vt:lpstr>
      <vt:lpstr>HEAVY DUTY SCAFFOLD</vt:lpstr>
      <vt:lpstr>SPECIAL DUTY SCAFFOLD</vt:lpstr>
      <vt:lpstr>COMMON PARTS OF SCAFFOLD</vt:lpstr>
      <vt:lpstr>COMMON PARTS OF SCAFFOLD</vt:lpstr>
      <vt:lpstr>COMMON PARTS OF SCAFFOLD</vt:lpstr>
      <vt:lpstr>COMMON PARTS OF SCAFFOLD</vt:lpstr>
      <vt:lpstr>COMMON PARTS OF SCAFFOLD</vt:lpstr>
      <vt:lpstr>COMMON PARTS OF SCAFFOLD</vt:lpstr>
      <vt:lpstr>COMMON PARTS OF SCAFFOLD</vt:lpstr>
      <vt:lpstr>COMMON PARTS OF SCAFFOLD</vt:lpstr>
      <vt:lpstr>COUPLER</vt:lpstr>
      <vt:lpstr>COMMON PARTS OF SCAFFOLD</vt:lpstr>
      <vt:lpstr>COMMON PARTS OF SCAFFOLD</vt:lpstr>
      <vt:lpstr>COMMON PARTS OF SCAFFOLD</vt:lpstr>
      <vt:lpstr>HAZARDS- SCAFFOLDING</vt:lpstr>
      <vt:lpstr>CAUSE OF SCAFFOLD COLLAPSE</vt:lpstr>
      <vt:lpstr>SAFETY ARRAGEMENTS -SCAFFOLD</vt:lpstr>
      <vt:lpstr>SCAFFOLD FALL PROTECTION SYSTEM</vt:lpstr>
      <vt:lpstr>SCAFFOLD FALL PROTECTION SYSTEM</vt:lpstr>
      <vt:lpstr>FULL BODY HARNESS</vt:lpstr>
      <vt:lpstr>SCAFFOLD FALL PROTECTION SYSTEM</vt:lpstr>
      <vt:lpstr>SCAFFOLD INSPECTION CHECK LIST</vt:lpstr>
      <vt:lpstr>SCAFF TAG SYSTEM</vt:lpstr>
      <vt:lpstr>LADDER</vt:lpstr>
      <vt:lpstr>LADDER</vt:lpstr>
      <vt:lpstr>LADDER</vt:lpstr>
      <vt:lpstr>LADDER</vt:lpstr>
      <vt:lpstr>LADDER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FORK LIFT </vt:lpstr>
      <vt:lpstr>FORK LIFT </vt:lpstr>
      <vt:lpstr>FORK LIFT </vt:lpstr>
      <vt:lpstr>FORK LIFT </vt:lpstr>
      <vt:lpstr>FORK LIFT </vt:lpstr>
      <vt:lpstr>FORK LIFT </vt:lpstr>
      <vt:lpstr>CRANE &amp; LIFTING EQUIPMENTS</vt:lpstr>
      <vt:lpstr>CRANE</vt:lpstr>
      <vt:lpstr>MOBILE CRANE</vt:lpstr>
      <vt:lpstr>HYDRAULIC CRANE</vt:lpstr>
      <vt:lpstr>OVERHEAD CRANE</vt:lpstr>
      <vt:lpstr>GANTRY CRANE</vt:lpstr>
      <vt:lpstr>TOWER CRANE</vt:lpstr>
      <vt:lpstr>CRANE &amp; LIFTING</vt:lpstr>
      <vt:lpstr>CRANE</vt:lpstr>
      <vt:lpstr>CRANE</vt:lpstr>
      <vt:lpstr>CRANE &amp; LIFTING </vt:lpstr>
      <vt:lpstr>CRANE &amp; LIFTING</vt:lpstr>
      <vt:lpstr>CRANE &amp; LIFTING</vt:lpstr>
      <vt:lpstr>CRANE &amp; LIFTING</vt:lpstr>
      <vt:lpstr>CRANE &amp; LIFTING</vt:lpstr>
      <vt:lpstr>CRANE &amp; LIFTING</vt:lpstr>
      <vt:lpstr>CRANE &amp; LIFTING </vt:lpstr>
      <vt:lpstr>CRANE &amp; LIFTING</vt:lpstr>
      <vt:lpstr>PowerPoint Presentation</vt:lpstr>
      <vt:lpstr>PowerPoint Presentation</vt:lpstr>
      <vt:lpstr>PowerPoint Presentation</vt:lpstr>
      <vt:lpstr>PowerPoint Presentation</vt:lpstr>
      <vt:lpstr>PowerPoint Presentation</vt:lpstr>
      <vt:lpstr>TOOLS</vt:lpstr>
      <vt:lpstr>TOOLS</vt:lpstr>
      <vt:lpstr>TOOLS</vt:lpstr>
      <vt:lpstr>TOOLS</vt:lpstr>
      <vt:lpstr>TOOLS</vt:lpstr>
      <vt:lpstr>TOOLS</vt:lpstr>
      <vt:lpstr>TOOLS</vt:lpstr>
      <vt:lpstr>TOOLS</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1.8</dc:title>
  <dc:creator>bhuvanesh darmaradjou</dc:creator>
  <cp:lastModifiedBy>Lenovo</cp:lastModifiedBy>
  <cp:revision>39</cp:revision>
  <dcterms:created xsi:type="dcterms:W3CDTF">2021-05-22T16:21:33Z</dcterms:created>
  <dcterms:modified xsi:type="dcterms:W3CDTF">2024-04-02T11:33:14Z</dcterms:modified>
</cp:coreProperties>
</file>